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60" r:id="rId5"/>
    <p:sldId id="259"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FABF8F-391C-4E6F-AD4E-DEFC05BB467B}" type="datetimeFigureOut">
              <a:rPr lang="en-US" smtClean="0"/>
              <a:t>9/3/2014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F8CECC-E176-4934-BE3A-EBA00E16715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Young children need help and support to understand death and other losses. Helping a young child deal with loss and grief is one of the most difficult responsibilities a child care provider may face. </a:t>
            </a:r>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Young children do feel grief when they lose someone or something special to them. Most adults recognize that children experience grief at the death of a loved one -- including a family member, a friend, or even a pet.</a:t>
            </a:r>
          </a:p>
          <a:p>
            <a:r>
              <a:rPr lang="en-US" sz="1200" kern="1200" dirty="0" smtClean="0">
                <a:solidFill>
                  <a:schemeClr val="tx1"/>
                </a:solidFill>
                <a:latin typeface="+mn-lt"/>
                <a:ea typeface="+mn-ea"/>
                <a:cs typeface="+mn-cs"/>
              </a:rPr>
              <a:t>But children also experience grief during other kinds of losses. Children may grieve the loss of regular contact with a non-custodial parent after a divorce, or may feel grief when separated from a regular child care provider after their family moves to a new city. Grieving the loss of a familiar home or child care environment because of a disaster is also common. Children in military families may go through a grief process when a parent is deployed, because they are losing regular contact and familiar routines while the parent is gone. These kinds of losses are especially hard for young children to understand, because they do not have an adult's knowledge of time or permanence.</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support of a trusted child care provider can provide stability for young children during times of grief and loss. Children try to make sense out of loss by following the cues of the adults around them. Even if they don't really understand what has happened, they feel the stress of a big change in their lives. Having someone they know will be there for them can help children manage their grief.</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Children and adults go through a variety of feelings when grieving a death or other loss. It's important to recognize that children understand death and cope with grief differently than adults do, and their understanding of death changes as they get older. Below are some ways to help children of different ages cope with grief.</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may need to explain the loss to toddlers in simple words, such as, "Grandma died," or, "A fire burned our regular room." Don't be surprised if infants and toddlers do not act sad. This does not mean they didn't care about the person who died.</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mn-lt"/>
                <a:ea typeface="+mn-ea"/>
                <a:cs typeface="+mn-cs"/>
              </a:rPr>
              <a:t>Most 3- to 5-year-olds have the thinking skills they need for a very basic understanding of death. They may recognize that a person's body stops working when that person dies, and they may know that a person who is dead can’t talk or eat or sleep any more. But most preschoolers do not yet realize that death is permanent.</a:t>
            </a:r>
          </a:p>
          <a:p>
            <a:r>
              <a:rPr lang="en-US" sz="1200" kern="1200" dirty="0" smtClean="0">
                <a:solidFill>
                  <a:schemeClr val="tx1"/>
                </a:solidFill>
                <a:latin typeface="+mn-lt"/>
                <a:ea typeface="+mn-ea"/>
                <a:cs typeface="+mn-cs"/>
              </a:rPr>
              <a:t>Don't be surprised if preschoolers ask many questions about death and other losses. They may need to be told over and over again that the person or pet has died, or that the parent has gone away and won't be back for a long time, because they don't realize that some changes are long-lasting or permanent. Preschoolers do not understand yet that all living things die, so they may ask whether certain types of people or animals will die. Preschool children may ask a lot of questions that seem inappropriate or uncomfortable for many adults. Try to be sensitive but truthful when answering their questions, and be willing to talk about the loss over and over if the child asks.</a:t>
            </a:r>
          </a:p>
          <a:p>
            <a:r>
              <a:rPr lang="en-US" sz="1200" kern="1200" dirty="0" smtClean="0">
                <a:solidFill>
                  <a:schemeClr val="tx1"/>
                </a:solidFill>
                <a:latin typeface="+mn-lt"/>
                <a:ea typeface="+mn-ea"/>
                <a:cs typeface="+mn-cs"/>
              </a:rPr>
              <a:t>Remember that preschoolers still understand the world in concrete terms, so you need to think carefully about the words you use to explain a death. Never talk about death as "sleeping." Preschoolers may think the deceased person or pet will wake up, or may be scared to go to sleep because they fear that they will not wake up again. Be careful when telling preschoolers that a person died because she was sick. Young children get sick all the time, and might be afraid that they are going to die every time they get a sniffle or stomach ache. Preschoolers tend to be self-centered in their thinking, and may assume that they caused a death or natural disaster. Be sure to clarify that it's not their fault, and that they could not have done anything to prevent it.</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School-age children who experience the death of a loved one or pet may suddenly start talking about their own death or say that they are scared of dying. They are able to talk about their emotions and understand that death happens to everyone. Encourage school-age children to talk about their fears and worries. Help them identify ways they can keep themselves healthy and safe. Let them know that it's normal to be sad or angry when a person or a pet dies. Help them identify their feelings and be there to listen when they need support.</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Although death and loss are not subjects people like to talk about, it is very important to help children understand and deal with the losses in their lives. Dealing with death or other losses in a healthy way helps children recover emotionally, and gives them the skills they need to deal with later losses in healthy, productive ways. Providing a safe, secure environment, predictable routines, and a supportive listening ear can help children process their feelings, deal with the major change in their lives, and move toward acceptance of the loss.</a:t>
            </a:r>
          </a:p>
          <a:p>
            <a:endParaRPr lang="en-US" dirty="0"/>
          </a:p>
        </p:txBody>
      </p:sp>
      <p:sp>
        <p:nvSpPr>
          <p:cNvPr id="4" name="Slide Number Placeholder 3"/>
          <p:cNvSpPr>
            <a:spLocks noGrp="1"/>
          </p:cNvSpPr>
          <p:nvPr>
            <p:ph type="sldNum" sz="quarter" idx="10"/>
          </p:nvPr>
        </p:nvSpPr>
        <p:spPr/>
        <p:txBody>
          <a:bodyPr/>
          <a:lstStyle/>
          <a:p>
            <a:fld id="{70F8CECC-E176-4934-BE3A-EBA00E16715C}"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AA0A1DB-105E-4FF6-8597-90563465FC7F}" type="datetimeFigureOut">
              <a:rPr lang="en-US" smtClean="0"/>
              <a:t>9/3/2014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EB8B5213-4DFB-4D82-B7C6-BFE3B701FA1D}"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A0A1DB-105E-4FF6-8597-90563465FC7F}" type="datetimeFigureOut">
              <a:rPr lang="en-US" smtClean="0"/>
              <a:t>9/3/2014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A0A1DB-105E-4FF6-8597-90563465FC7F}" type="datetimeFigureOut">
              <a:rPr lang="en-US" smtClean="0"/>
              <a:t>9/3/2014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A0A1DB-105E-4FF6-8597-90563465FC7F}" type="datetimeFigureOut">
              <a:rPr lang="en-US" smtClean="0"/>
              <a:t>9/3/2014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AA0A1DB-105E-4FF6-8597-90563465FC7F}" type="datetimeFigureOut">
              <a:rPr lang="en-US" smtClean="0"/>
              <a:t>9/3/2014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EB8B5213-4DFB-4D82-B7C6-BFE3B701FA1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AA0A1DB-105E-4FF6-8597-90563465FC7F}" type="datetimeFigureOut">
              <a:rPr lang="en-US" smtClean="0"/>
              <a:t>9/3/2014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AA0A1DB-105E-4FF6-8597-90563465FC7F}" type="datetimeFigureOut">
              <a:rPr lang="en-US" smtClean="0"/>
              <a:t>9/3/2014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AA0A1DB-105E-4FF6-8597-90563465FC7F}" type="datetimeFigureOut">
              <a:rPr lang="en-US" smtClean="0"/>
              <a:t>9/3/2014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A0A1DB-105E-4FF6-8597-90563465FC7F}" type="datetimeFigureOut">
              <a:rPr lang="en-US" smtClean="0"/>
              <a:t>9/3/2014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AA0A1DB-105E-4FF6-8597-90563465FC7F}" type="datetimeFigureOut">
              <a:rPr lang="en-US" smtClean="0"/>
              <a:t>9/3/2014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A0A1DB-105E-4FF6-8597-90563465FC7F}" type="datetimeFigureOut">
              <a:rPr lang="en-US" smtClean="0"/>
              <a:t>9/3/2014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8B5213-4DFB-4D82-B7C6-BFE3B701FA1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AA0A1DB-105E-4FF6-8597-90563465FC7F}" type="datetimeFigureOut">
              <a:rPr lang="en-US" smtClean="0"/>
              <a:t>9/3/2014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B8B5213-4DFB-4D82-B7C6-BFE3B701FA1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missourifamilies.org/features/parentingarticles/parenting44.htm" TargetMode="External"/><Relationship Id="rId2" Type="http://schemas.openxmlformats.org/officeDocument/2006/relationships/hyperlink" Target="http://www.nasponline.org/resources/crisis_safety/griefwar.pdf" TargetMode="External"/><Relationship Id="rId1" Type="http://schemas.openxmlformats.org/officeDocument/2006/relationships/slideLayout" Target="../slideLayouts/slideLayout2.xml"/><Relationship Id="rId4" Type="http://schemas.openxmlformats.org/officeDocument/2006/relationships/hyperlink" Target="http://www.extension.org/pages/59556/ways-child-care-providers-can-help-children-deal-with-grief-and-los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wmf"/><Relationship Id="rId7"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 Id="rId9" Type="http://schemas.openxmlformats.org/officeDocument/2006/relationships/image" Target="../media/image8.wmf"/></Relationships>
</file>

<file path=ppt/slides/_rels/slide20.xml.rels><?xml version="1.0" encoding="UTF-8" standalone="yes"?>
<Relationships xmlns="http://schemas.openxmlformats.org/package/2006/relationships"><Relationship Id="rId3" Type="http://schemas.openxmlformats.org/officeDocument/2006/relationships/hyperlink" Target="http://www.helpguide.org/mental/grief_loss.htm" TargetMode="External"/><Relationship Id="rId2" Type="http://schemas.openxmlformats.org/officeDocument/2006/relationships/hyperlink" Target="http://www.apa.org/topics/violence/school-shooting.aspx" TargetMode="External"/><Relationship Id="rId1" Type="http://schemas.openxmlformats.org/officeDocument/2006/relationships/slideLayout" Target="../slideLayouts/slideLayout2.xml"/><Relationship Id="rId4" Type="http://schemas.openxmlformats.org/officeDocument/2006/relationships/hyperlink" Target="http://health.mo.gov/living/lpha/volunteertraining/Tips_for_Survivors_of_a_Traumatic_Event.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CHILDREN AND GRIEF</a:t>
            </a:r>
            <a:endParaRPr lang="en-US" dirty="0"/>
          </a:p>
        </p:txBody>
      </p:sp>
      <p:sp>
        <p:nvSpPr>
          <p:cNvPr id="3" name="Subtitle 2"/>
          <p:cNvSpPr>
            <a:spLocks noGrp="1"/>
          </p:cNvSpPr>
          <p:nvPr>
            <p:ph type="subTitle" idx="1"/>
          </p:nvPr>
        </p:nvSpPr>
        <p:spPr/>
        <p:txBody>
          <a:bodyPr>
            <a:normAutofit lnSpcReduction="10000"/>
          </a:bodyPr>
          <a:lstStyle/>
          <a:p>
            <a:pPr algn="l"/>
            <a:endParaRPr lang="en-US" dirty="0" smtClean="0"/>
          </a:p>
          <a:p>
            <a:pPr algn="l"/>
            <a:r>
              <a:rPr lang="en-US" dirty="0" smtClean="0"/>
              <a:t>Resources from National Association of School Psychologists and University Extension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to Help Children Cope</a:t>
            </a:r>
            <a:endParaRPr lang="en-US" dirty="0"/>
          </a:p>
        </p:txBody>
      </p:sp>
      <p:sp>
        <p:nvSpPr>
          <p:cNvPr id="3" name="Content Placeholder 2"/>
          <p:cNvSpPr>
            <a:spLocks noGrp="1"/>
          </p:cNvSpPr>
          <p:nvPr>
            <p:ph idx="1"/>
          </p:nvPr>
        </p:nvSpPr>
        <p:spPr/>
        <p:txBody>
          <a:bodyPr/>
          <a:lstStyle/>
          <a:p>
            <a:r>
              <a:rPr lang="en-US" dirty="0" smtClean="0"/>
              <a:t>Be a good listener</a:t>
            </a:r>
          </a:p>
          <a:p>
            <a:r>
              <a:rPr lang="en-US" dirty="0" smtClean="0"/>
              <a:t>Grief is a process, not an event (it takes time)</a:t>
            </a:r>
          </a:p>
          <a:p>
            <a:r>
              <a:rPr lang="en-US" dirty="0" smtClean="0"/>
              <a:t>Encourage them to express their feelings/ask questions</a:t>
            </a:r>
          </a:p>
          <a:p>
            <a:r>
              <a:rPr lang="en-US" dirty="0" smtClean="0"/>
              <a:t>The significance of the loss will affect the length of time they’ll need to work through the process</a:t>
            </a:r>
          </a:p>
          <a:p>
            <a:r>
              <a:rPr lang="en-US" dirty="0" smtClean="0"/>
              <a:t>Grief is not predictable nor is there one ‘correct’ way to grieve</a:t>
            </a:r>
          </a:p>
          <a:p>
            <a:endParaRPr lang="en-US" dirty="0"/>
          </a:p>
        </p:txBody>
      </p:sp>
      <p:sp>
        <p:nvSpPr>
          <p:cNvPr id="4" name="TextBox 3"/>
          <p:cNvSpPr txBox="1"/>
          <p:nvPr/>
        </p:nvSpPr>
        <p:spPr>
          <a:xfrm>
            <a:off x="2590800" y="6488668"/>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a Friend or Classmate is Grieving</a:t>
            </a:r>
            <a:endParaRPr lang="en-US" dirty="0"/>
          </a:p>
        </p:txBody>
      </p:sp>
      <p:sp>
        <p:nvSpPr>
          <p:cNvPr id="6" name="Content Placeholder 5"/>
          <p:cNvSpPr>
            <a:spLocks noGrp="1"/>
          </p:cNvSpPr>
          <p:nvPr>
            <p:ph idx="1"/>
          </p:nvPr>
        </p:nvSpPr>
        <p:spPr/>
        <p:txBody>
          <a:bodyPr/>
          <a:lstStyle/>
          <a:p>
            <a:pPr>
              <a:buNone/>
            </a:pPr>
            <a:r>
              <a:rPr lang="en-US" dirty="0" smtClean="0"/>
              <a:t>Seeing a friend try to cope with a loss may scare or upset children who have had little or no experience with death and grieving. </a:t>
            </a:r>
            <a:endParaRPr lang="en-US" dirty="0" smtClean="0"/>
          </a:p>
          <a:p>
            <a:pPr>
              <a:buNone/>
            </a:pPr>
            <a:endParaRPr lang="en-US" dirty="0" smtClean="0"/>
          </a:p>
          <a:p>
            <a:pPr>
              <a:buNone/>
            </a:pPr>
            <a:r>
              <a:rPr lang="en-US" dirty="0" smtClean="0"/>
              <a:t>Following </a:t>
            </a:r>
            <a:r>
              <a:rPr lang="en-US" dirty="0" smtClean="0"/>
              <a:t>are some suggestions teachers and parents can provide to children and youth to deal with this “secondary” loss.</a:t>
            </a:r>
            <a:endParaRPr lang="en-US" dirty="0"/>
          </a:p>
        </p:txBody>
      </p:sp>
      <p:sp>
        <p:nvSpPr>
          <p:cNvPr id="7" name="TextBox 6"/>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t>
            </a:r>
            <a:r>
              <a:rPr lang="en-US" dirty="0" err="1" smtClean="0"/>
              <a:t>con’t</a:t>
            </a:r>
            <a:endParaRPr lang="en-US" dirty="0"/>
          </a:p>
        </p:txBody>
      </p:sp>
      <p:sp>
        <p:nvSpPr>
          <p:cNvPr id="3" name="Content Placeholder 2"/>
          <p:cNvSpPr>
            <a:spLocks noGrp="1"/>
          </p:cNvSpPr>
          <p:nvPr>
            <p:ph idx="1"/>
          </p:nvPr>
        </p:nvSpPr>
        <p:spPr/>
        <p:txBody>
          <a:bodyPr>
            <a:normAutofit fontScale="92500" lnSpcReduction="20000"/>
          </a:bodyPr>
          <a:lstStyle/>
          <a:p>
            <a:endParaRPr lang="en-US" dirty="0" smtClean="0"/>
          </a:p>
          <a:p>
            <a:r>
              <a:rPr lang="en-US" dirty="0" smtClean="0"/>
              <a:t>Seeing their classmates’ reactions to loss may bring about some fears of losing their own parents or siblings, particularly for students who have family in the military or other risk related professions. Children need reassurance from caregivers and teachers that their own families are safe. For children who have experienced their own loss (previous death of a parent, grandparent, sibling), observing the grief of a friend can bring back painful memories. These children are at greater risk for developing more serious stress reactions and should be given extra support as needed. </a:t>
            </a:r>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t>
            </a:r>
            <a:r>
              <a:rPr lang="en-US" dirty="0" err="1" smtClean="0"/>
              <a:t>con’t</a:t>
            </a:r>
            <a:endParaRPr lang="en-US" dirty="0"/>
          </a:p>
        </p:txBody>
      </p:sp>
      <p:sp>
        <p:nvSpPr>
          <p:cNvPr id="3" name="Content Placeholder 2"/>
          <p:cNvSpPr>
            <a:spLocks noGrp="1"/>
          </p:cNvSpPr>
          <p:nvPr>
            <p:ph idx="1"/>
          </p:nvPr>
        </p:nvSpPr>
        <p:spPr/>
        <p:txBody>
          <a:bodyPr/>
          <a:lstStyle/>
          <a:p>
            <a:endParaRPr lang="en-US" dirty="0" smtClean="0"/>
          </a:p>
          <a:p>
            <a:r>
              <a:rPr lang="en-US" dirty="0" smtClean="0"/>
              <a:t>Children (and many adults) need help in communicating condolence or comfort messages. Provide children with age-appropriate guidance for supporting their peers. Help them decide what to say (e.g., “Steve, I am so sorry about your father. I know you will miss him very much. Let me know if I can help you with your paper route….”) and what to </a:t>
            </a:r>
            <a:r>
              <a:rPr lang="en-US" dirty="0" smtClean="0"/>
              <a:t>expect. </a:t>
            </a:r>
            <a:endParaRPr lang="en-US" dirty="0" smtClean="0"/>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t>
            </a:r>
            <a:r>
              <a:rPr lang="en-US" dirty="0" err="1" smtClean="0"/>
              <a:t>con’t</a:t>
            </a:r>
            <a:endParaRPr lang="en-US" dirty="0"/>
          </a:p>
        </p:txBody>
      </p:sp>
      <p:sp>
        <p:nvSpPr>
          <p:cNvPr id="3" name="Content Placeholder 2"/>
          <p:cNvSpPr>
            <a:spLocks noGrp="1"/>
          </p:cNvSpPr>
          <p:nvPr>
            <p:ph idx="1"/>
          </p:nvPr>
        </p:nvSpPr>
        <p:spPr/>
        <p:txBody>
          <a:bodyPr/>
          <a:lstStyle/>
          <a:p>
            <a:endParaRPr lang="en-US" dirty="0" smtClean="0"/>
          </a:p>
          <a:p>
            <a:r>
              <a:rPr lang="en-US" dirty="0" smtClean="0"/>
              <a:t>Help children anticipate some changes in friends’ behavior. It is important that children understand that their grieving friends may act differently, may withdraw from their friends for a while, might seem angry or very sad, etc., but that this does not mean a lasting change in their relationship. </a:t>
            </a:r>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t>
            </a:r>
            <a:r>
              <a:rPr lang="en-US" dirty="0" err="1" smtClean="0"/>
              <a:t>con’t</a:t>
            </a:r>
            <a:endParaRPr lang="en-US" dirty="0"/>
          </a:p>
        </p:txBody>
      </p:sp>
      <p:sp>
        <p:nvSpPr>
          <p:cNvPr id="3" name="Content Placeholder 2"/>
          <p:cNvSpPr>
            <a:spLocks noGrp="1"/>
          </p:cNvSpPr>
          <p:nvPr>
            <p:ph idx="1"/>
          </p:nvPr>
        </p:nvSpPr>
        <p:spPr/>
        <p:txBody>
          <a:bodyPr/>
          <a:lstStyle/>
          <a:p>
            <a:endParaRPr lang="en-US" dirty="0" smtClean="0"/>
          </a:p>
          <a:p>
            <a:r>
              <a:rPr lang="en-US" dirty="0" smtClean="0"/>
              <a:t>Explain to children that their “regular” friendship may be an important source of support for friends and classmates. Even normal social activities such as inviting a friend over to play, going to the park, playing sports, watching a movie, or a trip to the mall may offer a much needed distraction and sense of connection and normalcy. </a:t>
            </a:r>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dirty="0" smtClean="0"/>
          </a:p>
          <a:p>
            <a:r>
              <a:rPr lang="en-US" dirty="0" smtClean="0"/>
              <a:t>Children need to have some options for providing support—it will help them deal with their fears and concerns if they have some concrete actions that they can take to help. Suggest making cards, drawings, </a:t>
            </a:r>
            <a:r>
              <a:rPr lang="en-US" dirty="0" smtClean="0"/>
              <a:t>helping </a:t>
            </a:r>
            <a:r>
              <a:rPr lang="en-US" dirty="0" smtClean="0"/>
              <a:t>with chores or homework, etc. Older teens might offer to help the family with some shopping, cleaning, errands, etc., or with babysitting for younger children. </a:t>
            </a:r>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t>
            </a:r>
            <a:r>
              <a:rPr lang="en-US" dirty="0" err="1" smtClean="0"/>
              <a:t>con’t</a:t>
            </a:r>
            <a:endParaRPr lang="en-US" dirty="0"/>
          </a:p>
        </p:txBody>
      </p:sp>
      <p:sp>
        <p:nvSpPr>
          <p:cNvPr id="3" name="Content Placeholder 2"/>
          <p:cNvSpPr>
            <a:spLocks noGrp="1"/>
          </p:cNvSpPr>
          <p:nvPr>
            <p:ph idx="1"/>
          </p:nvPr>
        </p:nvSpPr>
        <p:spPr/>
        <p:txBody>
          <a:bodyPr/>
          <a:lstStyle/>
          <a:p>
            <a:endParaRPr lang="en-US" dirty="0" smtClean="0"/>
          </a:p>
          <a:p>
            <a:r>
              <a:rPr lang="en-US" dirty="0" smtClean="0"/>
              <a:t>Encourage children who are worried about a friend to talk to a caring adult. This can help alleviate their own concern or potential sense of responsibility for making their friend feel better. Children may also share important information about a friend who is at risk of more serious grief reactions. </a:t>
            </a:r>
          </a:p>
          <a:p>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Finally…</a:t>
            </a:r>
            <a:endParaRPr lang="en-US" dirty="0"/>
          </a:p>
        </p:txBody>
      </p:sp>
      <p:sp>
        <p:nvSpPr>
          <p:cNvPr id="3" name="Content Placeholder 2"/>
          <p:cNvSpPr>
            <a:spLocks noGrp="1"/>
          </p:cNvSpPr>
          <p:nvPr>
            <p:ph idx="1"/>
          </p:nvPr>
        </p:nvSpPr>
        <p:spPr/>
        <p:txBody>
          <a:bodyPr/>
          <a:lstStyle/>
          <a:p>
            <a:endParaRPr lang="en-US" dirty="0" smtClean="0"/>
          </a:p>
          <a:p>
            <a:r>
              <a:rPr lang="en-US" dirty="0" smtClean="0"/>
              <a:t>Parents and teachers need to be alert to children in their care who may be reacting to a friend’s loss of a loved one. These children will need some extra support to help them deal with the sense of frustration and helplessness that many people are feeling at this time. </a:t>
            </a:r>
          </a:p>
          <a:p>
            <a:pPr>
              <a:buNone/>
            </a:pPr>
            <a:endParaRPr lang="en-US" dirty="0"/>
          </a:p>
        </p:txBody>
      </p:sp>
      <p:sp>
        <p:nvSpPr>
          <p:cNvPr id="4" name="TextBox 3"/>
          <p:cNvSpPr txBox="1"/>
          <p:nvPr/>
        </p:nvSpPr>
        <p:spPr>
          <a:xfrm>
            <a:off x="2590800" y="6324600"/>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 and Resources</a:t>
            </a:r>
            <a:endParaRPr lang="en-US" dirty="0"/>
          </a:p>
        </p:txBody>
      </p:sp>
      <p:sp>
        <p:nvSpPr>
          <p:cNvPr id="3" name="Content Placeholder 2"/>
          <p:cNvSpPr>
            <a:spLocks noGrp="1"/>
          </p:cNvSpPr>
          <p:nvPr>
            <p:ph idx="1"/>
          </p:nvPr>
        </p:nvSpPr>
        <p:spPr/>
        <p:txBody>
          <a:bodyPr/>
          <a:lstStyle/>
          <a:p>
            <a:r>
              <a:rPr lang="en-US" dirty="0" smtClean="0">
                <a:hlinkClick r:id="rId2"/>
              </a:rPr>
              <a:t>http://</a:t>
            </a:r>
            <a:r>
              <a:rPr lang="en-US" dirty="0" smtClean="0">
                <a:hlinkClick r:id="rId2"/>
              </a:rPr>
              <a:t>www.nasponline.org/resources/crisis_safety/griefwar.pdf</a:t>
            </a:r>
            <a:endParaRPr lang="en-US" dirty="0" smtClean="0"/>
          </a:p>
          <a:p>
            <a:endParaRPr lang="en-US" dirty="0" smtClean="0"/>
          </a:p>
          <a:p>
            <a:r>
              <a:rPr lang="en-US" dirty="0" smtClean="0">
                <a:hlinkClick r:id="rId3"/>
              </a:rPr>
              <a:t>http://</a:t>
            </a:r>
            <a:r>
              <a:rPr lang="en-US" dirty="0" smtClean="0">
                <a:hlinkClick r:id="rId3"/>
              </a:rPr>
              <a:t>missourifamilies.org/features/parentingarticles/parenting44.htm</a:t>
            </a:r>
            <a:endParaRPr lang="en-US" dirty="0" smtClean="0"/>
          </a:p>
          <a:p>
            <a:endParaRPr lang="en-US" dirty="0" smtClean="0"/>
          </a:p>
          <a:p>
            <a:r>
              <a:rPr lang="en-US" dirty="0" smtClean="0">
                <a:hlinkClick r:id="rId4"/>
              </a:rPr>
              <a:t>http://</a:t>
            </a:r>
            <a:r>
              <a:rPr lang="en-US" dirty="0" smtClean="0">
                <a:hlinkClick r:id="rId4"/>
              </a:rPr>
              <a:t>www.extension.org/pages/59556/ways-child-care-providers-can-help-children-deal-with-grief-and-loss</a:t>
            </a:r>
            <a:endParaRPr lang="en-US" dirty="0" smtClean="0"/>
          </a:p>
          <a:p>
            <a:pPr>
              <a:buNone/>
            </a:pPr>
            <a:endParaRPr lang="en-US" dirty="0" smtClean="0"/>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Events That Can Cause Grief </a:t>
            </a:r>
            <a:br>
              <a:rPr lang="en-US" dirty="0" smtClean="0"/>
            </a:br>
            <a:r>
              <a:rPr lang="en-US" dirty="0" smtClean="0"/>
              <a:t>in Children</a:t>
            </a:r>
            <a:endParaRPr lang="en-US" dirty="0"/>
          </a:p>
        </p:txBody>
      </p:sp>
      <p:pic>
        <p:nvPicPr>
          <p:cNvPr id="1026" name="Picture 2" descr="C:\Users\martzn\AppData\Local\Microsoft\Windows\Temporary Internet Files\Content.IE5\5DIE2CGP\MC900128690[1].wmf"/>
          <p:cNvPicPr>
            <a:picLocks noGrp="1" noChangeAspect="1" noChangeArrowheads="1"/>
          </p:cNvPicPr>
          <p:nvPr>
            <p:ph idx="1"/>
          </p:nvPr>
        </p:nvPicPr>
        <p:blipFill>
          <a:blip r:embed="rId3" cstate="print"/>
          <a:srcRect/>
          <a:stretch>
            <a:fillRect/>
          </a:stretch>
        </p:blipFill>
        <p:spPr bwMode="auto">
          <a:xfrm>
            <a:off x="1295400" y="1447800"/>
            <a:ext cx="2149810" cy="2198417"/>
          </a:xfrm>
          <a:prstGeom prst="rect">
            <a:avLst/>
          </a:prstGeom>
          <a:noFill/>
        </p:spPr>
      </p:pic>
      <p:pic>
        <p:nvPicPr>
          <p:cNvPr id="1027" name="Picture 3" descr="C:\Users\martzn\AppData\Local\Microsoft\Windows\Temporary Internet Files\Content.IE5\FRBKE7W7\MC900160558[1].wmf"/>
          <p:cNvPicPr>
            <a:picLocks noChangeAspect="1" noChangeArrowheads="1"/>
          </p:cNvPicPr>
          <p:nvPr/>
        </p:nvPicPr>
        <p:blipFill>
          <a:blip r:embed="rId4" cstate="print"/>
          <a:srcRect/>
          <a:stretch>
            <a:fillRect/>
          </a:stretch>
        </p:blipFill>
        <p:spPr bwMode="auto">
          <a:xfrm>
            <a:off x="4038600" y="3276600"/>
            <a:ext cx="1826057" cy="1638605"/>
          </a:xfrm>
          <a:prstGeom prst="rect">
            <a:avLst/>
          </a:prstGeom>
          <a:noFill/>
        </p:spPr>
      </p:pic>
      <p:pic>
        <p:nvPicPr>
          <p:cNvPr id="1028" name="Picture 4" descr="C:\Users\martzn\AppData\Local\Microsoft\Windows\Temporary Internet Files\Content.IE5\IVLA5W91\MC900104978[1].wmf"/>
          <p:cNvPicPr>
            <a:picLocks noChangeAspect="1" noChangeArrowheads="1"/>
          </p:cNvPicPr>
          <p:nvPr/>
        </p:nvPicPr>
        <p:blipFill>
          <a:blip r:embed="rId5" cstate="print"/>
          <a:srcRect/>
          <a:stretch>
            <a:fillRect/>
          </a:stretch>
        </p:blipFill>
        <p:spPr bwMode="auto">
          <a:xfrm>
            <a:off x="6019800" y="4800600"/>
            <a:ext cx="1826971" cy="1826971"/>
          </a:xfrm>
          <a:prstGeom prst="rect">
            <a:avLst/>
          </a:prstGeom>
          <a:noFill/>
        </p:spPr>
      </p:pic>
      <p:pic>
        <p:nvPicPr>
          <p:cNvPr id="1029" name="Picture 5" descr="C:\Users\martzn\AppData\Local\Microsoft\Windows\Temporary Internet Files\Content.IE5\FRBKE7W7\MC900156971[1].wmf"/>
          <p:cNvPicPr>
            <a:picLocks noChangeAspect="1" noChangeArrowheads="1"/>
          </p:cNvPicPr>
          <p:nvPr/>
        </p:nvPicPr>
        <p:blipFill>
          <a:blip r:embed="rId6" cstate="print"/>
          <a:srcRect/>
          <a:stretch>
            <a:fillRect/>
          </a:stretch>
        </p:blipFill>
        <p:spPr bwMode="auto">
          <a:xfrm>
            <a:off x="7086600" y="3352800"/>
            <a:ext cx="1818742" cy="1118311"/>
          </a:xfrm>
          <a:prstGeom prst="rect">
            <a:avLst/>
          </a:prstGeom>
          <a:noFill/>
        </p:spPr>
      </p:pic>
      <p:pic>
        <p:nvPicPr>
          <p:cNvPr id="1031" name="Picture 7" descr="C:\Users\martzn\AppData\Local\Microsoft\Windows\Temporary Internet Files\Content.IE5\5DIE2CGP\MC900432395[1].wmf"/>
          <p:cNvPicPr>
            <a:picLocks noChangeAspect="1" noChangeArrowheads="1"/>
          </p:cNvPicPr>
          <p:nvPr/>
        </p:nvPicPr>
        <p:blipFill>
          <a:blip r:embed="rId7" cstate="print"/>
          <a:srcRect/>
          <a:stretch>
            <a:fillRect/>
          </a:stretch>
        </p:blipFill>
        <p:spPr bwMode="auto">
          <a:xfrm rot="20100014">
            <a:off x="927997" y="4192277"/>
            <a:ext cx="1495425" cy="1838325"/>
          </a:xfrm>
          <a:prstGeom prst="rect">
            <a:avLst/>
          </a:prstGeom>
          <a:noFill/>
        </p:spPr>
      </p:pic>
      <p:pic>
        <p:nvPicPr>
          <p:cNvPr id="1032" name="Picture 8" descr="C:\Users\martzn\AppData\Local\Microsoft\Windows\Temporary Internet Files\Content.IE5\FRBKE7W7\MC900437924[1].wmf"/>
          <p:cNvPicPr>
            <a:picLocks noChangeAspect="1" noChangeArrowheads="1"/>
          </p:cNvPicPr>
          <p:nvPr/>
        </p:nvPicPr>
        <p:blipFill>
          <a:blip r:embed="rId8" cstate="print"/>
          <a:srcRect/>
          <a:stretch>
            <a:fillRect/>
          </a:stretch>
        </p:blipFill>
        <p:spPr bwMode="auto">
          <a:xfrm rot="1446138">
            <a:off x="2590800" y="4495800"/>
            <a:ext cx="1454139" cy="1517253"/>
          </a:xfrm>
          <a:prstGeom prst="rect">
            <a:avLst/>
          </a:prstGeom>
          <a:noFill/>
        </p:spPr>
      </p:pic>
      <p:pic>
        <p:nvPicPr>
          <p:cNvPr id="1033" name="Picture 9" descr="C:\Users\martzn\AppData\Local\Microsoft\Windows\Temporary Internet Files\Content.IE5\OWNGZFB2\MC900240565[1].wmf"/>
          <p:cNvPicPr>
            <a:picLocks noChangeAspect="1" noChangeArrowheads="1"/>
          </p:cNvPicPr>
          <p:nvPr/>
        </p:nvPicPr>
        <p:blipFill>
          <a:blip r:embed="rId9" cstate="print"/>
          <a:srcRect/>
          <a:stretch>
            <a:fillRect/>
          </a:stretch>
        </p:blipFill>
        <p:spPr bwMode="auto">
          <a:xfrm>
            <a:off x="5410200" y="1447800"/>
            <a:ext cx="1825142" cy="175199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hlinkClick r:id="rId2"/>
              </a:rPr>
              <a:t>http://</a:t>
            </a:r>
            <a:r>
              <a:rPr lang="en-US" dirty="0" smtClean="0">
                <a:hlinkClick r:id="rId2"/>
              </a:rPr>
              <a:t>www.apa.org/topics/violence/school-shooting.aspx</a:t>
            </a:r>
            <a:endParaRPr lang="en-US" dirty="0" smtClean="0"/>
          </a:p>
          <a:p>
            <a:endParaRPr lang="en-US" dirty="0" smtClean="0"/>
          </a:p>
          <a:p>
            <a:r>
              <a:rPr lang="en-US" dirty="0" smtClean="0">
                <a:hlinkClick r:id="rId3"/>
              </a:rPr>
              <a:t>http://</a:t>
            </a:r>
            <a:r>
              <a:rPr lang="en-US" dirty="0" smtClean="0">
                <a:hlinkClick r:id="rId3"/>
              </a:rPr>
              <a:t>www.helpguide.org/mental/grief_loss.htm</a:t>
            </a:r>
            <a:endParaRPr lang="en-US" dirty="0" smtClean="0"/>
          </a:p>
          <a:p>
            <a:endParaRPr lang="en-US" dirty="0" smtClean="0"/>
          </a:p>
          <a:p>
            <a:r>
              <a:rPr lang="en-US" dirty="0" smtClean="0">
                <a:hlinkClick r:id="rId4"/>
              </a:rPr>
              <a:t>http://</a:t>
            </a:r>
            <a:r>
              <a:rPr lang="en-US" dirty="0" smtClean="0">
                <a:hlinkClick r:id="rId4"/>
              </a:rPr>
              <a:t>health.mo.gov/living/lpha/volunteertraining/Tips_for_Survivors_of_a_Traumatic_Event.pdf</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Loss Can Be Permanent or Temporary</a:t>
            </a:r>
            <a:endParaRPr lang="en-US" dirty="0"/>
          </a:p>
        </p:txBody>
      </p:sp>
      <p:sp>
        <p:nvSpPr>
          <p:cNvPr id="5" name="Content Placeholder 4"/>
          <p:cNvSpPr>
            <a:spLocks noGrp="1"/>
          </p:cNvSpPr>
          <p:nvPr>
            <p:ph sz="half" idx="1"/>
          </p:nvPr>
        </p:nvSpPr>
        <p:spPr>
          <a:xfrm>
            <a:off x="457200" y="2133600"/>
            <a:ext cx="4038600" cy="3992563"/>
          </a:xfrm>
        </p:spPr>
        <p:txBody>
          <a:bodyPr/>
          <a:lstStyle/>
          <a:p>
            <a:r>
              <a:rPr lang="en-US" dirty="0" smtClean="0"/>
              <a:t>Permanent (death)</a:t>
            </a:r>
          </a:p>
          <a:p>
            <a:pPr lvl="1"/>
            <a:r>
              <a:rPr lang="en-US" dirty="0" smtClean="0"/>
              <a:t>Family, friends, other loved ones</a:t>
            </a:r>
          </a:p>
          <a:p>
            <a:pPr lvl="1"/>
            <a:r>
              <a:rPr lang="en-US" dirty="0" smtClean="0"/>
              <a:t>Pets</a:t>
            </a:r>
          </a:p>
          <a:p>
            <a:endParaRPr lang="en-US" dirty="0"/>
          </a:p>
        </p:txBody>
      </p:sp>
      <p:sp>
        <p:nvSpPr>
          <p:cNvPr id="6" name="Content Placeholder 5"/>
          <p:cNvSpPr>
            <a:spLocks noGrp="1"/>
          </p:cNvSpPr>
          <p:nvPr>
            <p:ph sz="half" idx="2"/>
          </p:nvPr>
        </p:nvSpPr>
        <p:spPr>
          <a:xfrm>
            <a:off x="4648200" y="2133600"/>
            <a:ext cx="4038600" cy="3992563"/>
          </a:xfrm>
        </p:spPr>
        <p:txBody>
          <a:bodyPr/>
          <a:lstStyle/>
          <a:p>
            <a:r>
              <a:rPr lang="en-US" dirty="0" smtClean="0"/>
              <a:t>Unknown</a:t>
            </a:r>
          </a:p>
          <a:p>
            <a:pPr lvl="1"/>
            <a:r>
              <a:rPr lang="en-US" dirty="0" smtClean="0"/>
              <a:t>Separation/divorce</a:t>
            </a:r>
          </a:p>
          <a:p>
            <a:pPr lvl="1"/>
            <a:r>
              <a:rPr lang="en-US" dirty="0" smtClean="0"/>
              <a:t>Military deployment</a:t>
            </a:r>
          </a:p>
          <a:p>
            <a:pPr lvl="1"/>
            <a:r>
              <a:rPr lang="en-US" dirty="0" smtClean="0"/>
              <a:t>Natural disaster</a:t>
            </a:r>
          </a:p>
          <a:p>
            <a:pPr lvl="1"/>
            <a:r>
              <a:rPr lang="en-US" dirty="0" smtClean="0"/>
              <a:t>Relocation</a:t>
            </a:r>
          </a:p>
          <a:p>
            <a:pPr lvl="1">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Providers Can Help</a:t>
            </a:r>
            <a:endParaRPr lang="en-US" dirty="0"/>
          </a:p>
        </p:txBody>
      </p:sp>
      <p:sp>
        <p:nvSpPr>
          <p:cNvPr id="3" name="Content Placeholder 2"/>
          <p:cNvSpPr>
            <a:spLocks noGrp="1"/>
          </p:cNvSpPr>
          <p:nvPr>
            <p:ph idx="1"/>
          </p:nvPr>
        </p:nvSpPr>
        <p:spPr/>
        <p:txBody>
          <a:bodyPr/>
          <a:lstStyle/>
          <a:p>
            <a:r>
              <a:rPr lang="en-US" dirty="0" smtClean="0"/>
              <a:t>You represent someone they trust</a:t>
            </a:r>
          </a:p>
          <a:p>
            <a:r>
              <a:rPr lang="en-US" dirty="0" smtClean="0"/>
              <a:t>You can convey to them that it is ok for them to feel the way they do (they will pick up on your ‘cues’)</a:t>
            </a:r>
          </a:p>
          <a:p>
            <a:r>
              <a:rPr lang="en-US" dirty="0" smtClean="0"/>
              <a:t>You represent someplace safe that they are familiar with</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Children Grieve Differently at Different Ages</a:t>
            </a:r>
            <a:endParaRPr lang="en-US" dirty="0"/>
          </a:p>
        </p:txBody>
      </p:sp>
      <p:graphicFrame>
        <p:nvGraphicFramePr>
          <p:cNvPr id="7" name="Content Placeholder 6"/>
          <p:cNvGraphicFramePr>
            <a:graphicFrameLocks noGrp="1"/>
          </p:cNvGraphicFramePr>
          <p:nvPr>
            <p:ph idx="1"/>
          </p:nvPr>
        </p:nvGraphicFramePr>
        <p:xfrm>
          <a:off x="457200" y="1600200"/>
          <a:ext cx="8229599" cy="3845560"/>
        </p:xfrm>
        <a:graphic>
          <a:graphicData uri="http://schemas.openxmlformats.org/drawingml/2006/table">
            <a:tbl>
              <a:tblPr firstRow="1" bandRow="1">
                <a:tableStyleId>{5C22544A-7EE6-4342-B048-85BDC9FD1C3A}</a:tableStyleId>
              </a:tblPr>
              <a:tblGrid>
                <a:gridCol w="1591359"/>
                <a:gridCol w="3319120"/>
                <a:gridCol w="3319120"/>
              </a:tblGrid>
              <a:tr h="370840">
                <a:tc>
                  <a:txBody>
                    <a:bodyPr/>
                    <a:lstStyle/>
                    <a:p>
                      <a:pPr algn="ctr"/>
                      <a:r>
                        <a:rPr lang="en-US" dirty="0" smtClean="0"/>
                        <a:t>Age</a:t>
                      </a:r>
                      <a:endParaRPr lang="en-US" dirty="0"/>
                    </a:p>
                  </a:txBody>
                  <a:tcPr/>
                </a:tc>
                <a:tc>
                  <a:txBody>
                    <a:bodyPr/>
                    <a:lstStyle/>
                    <a:p>
                      <a:pPr algn="ctr"/>
                      <a:r>
                        <a:rPr lang="en-US" dirty="0" smtClean="0"/>
                        <a:t>Child’s Grief</a:t>
                      </a:r>
                      <a:r>
                        <a:rPr lang="en-US" baseline="0" dirty="0" smtClean="0"/>
                        <a:t> Response</a:t>
                      </a:r>
                      <a:endParaRPr lang="en-US" dirty="0"/>
                    </a:p>
                  </a:txBody>
                  <a:tcPr/>
                </a:tc>
                <a:tc>
                  <a:txBody>
                    <a:bodyPr/>
                    <a:lstStyle/>
                    <a:p>
                      <a:pPr algn="ctr"/>
                      <a:r>
                        <a:rPr lang="en-US" dirty="0" smtClean="0"/>
                        <a:t>What You</a:t>
                      </a:r>
                      <a:r>
                        <a:rPr lang="en-US" baseline="0" dirty="0" smtClean="0"/>
                        <a:t> Can Do</a:t>
                      </a:r>
                      <a:endParaRPr lang="en-US" dirty="0"/>
                    </a:p>
                  </a:txBody>
                  <a:tcPr/>
                </a:tc>
              </a:tr>
              <a:tr h="370840">
                <a:tc>
                  <a:txBody>
                    <a:bodyPr/>
                    <a:lstStyle/>
                    <a:p>
                      <a:r>
                        <a:rPr lang="en-US" dirty="0" smtClean="0"/>
                        <a:t>Infants and Toddlers </a:t>
                      </a:r>
                    </a:p>
                    <a:p>
                      <a:r>
                        <a:rPr lang="en-US" dirty="0" smtClean="0"/>
                        <a:t>(age 2 and younger)</a:t>
                      </a:r>
                      <a:endParaRPr lang="en-US" dirty="0"/>
                    </a:p>
                  </a:txBody>
                  <a:tcPr/>
                </a:tc>
                <a:tc>
                  <a:txBody>
                    <a:bodyPr/>
                    <a:lstStyle/>
                    <a:p>
                      <a:r>
                        <a:rPr lang="en-US" dirty="0" smtClean="0"/>
                        <a:t>May not understand death, but know something has changed—someone is not longer around; sensitive to stress expressed by adults around them; know their routine has been disrupted</a:t>
                      </a:r>
                      <a:endParaRPr lang="en-US" dirty="0"/>
                    </a:p>
                  </a:txBody>
                  <a:tcPr/>
                </a:tc>
                <a:tc>
                  <a:txBody>
                    <a:bodyPr/>
                    <a:lstStyle/>
                    <a:p>
                      <a:r>
                        <a:rPr lang="en-US" dirty="0" smtClean="0"/>
                        <a:t>Keep their routine at child care as normal as possible-- especially</a:t>
                      </a:r>
                      <a:r>
                        <a:rPr lang="en-US" baseline="0" dirty="0" smtClean="0"/>
                        <a:t> eating and sleeping</a:t>
                      </a:r>
                      <a:r>
                        <a:rPr lang="en-US" dirty="0" smtClean="0"/>
                        <a:t>; if possible keep them with the same staff member;</a:t>
                      </a:r>
                      <a:r>
                        <a:rPr lang="en-US" baseline="0" dirty="0" smtClean="0"/>
                        <a:t> be alert to their cues that they need comfort</a:t>
                      </a:r>
                      <a:endParaRPr lang="en-US" dirty="0"/>
                    </a:p>
                  </a:txBody>
                  <a:tcPr/>
                </a:tc>
              </a:tr>
              <a:tr h="370840">
                <a:tc>
                  <a:txBody>
                    <a:bodyPr/>
                    <a:lstStyle/>
                    <a:p>
                      <a:endParaRPr lang="en-US"/>
                    </a:p>
                  </a:txBody>
                  <a:tcPr/>
                </a:tc>
                <a:tc>
                  <a:txBody>
                    <a:bodyPr/>
                    <a:lstStyle/>
                    <a:p>
                      <a:r>
                        <a:rPr lang="en-US" dirty="0" smtClean="0"/>
                        <a:t>Infants and toddlers may not</a:t>
                      </a:r>
                      <a:r>
                        <a:rPr lang="en-US" baseline="0" dirty="0" smtClean="0"/>
                        <a:t> act sad, but it doesn’t mean they don’t care—they just are not able to express emotions the same as older children</a:t>
                      </a:r>
                      <a:endParaRPr lang="en-US" dirty="0"/>
                    </a:p>
                  </a:txBody>
                  <a:tcPr/>
                </a:tc>
                <a:tc>
                  <a:txBody>
                    <a:bodyPr/>
                    <a:lstStyle/>
                    <a:p>
                      <a:r>
                        <a:rPr lang="en-US" dirty="0" smtClean="0"/>
                        <a:t>Keep explanations simple </a:t>
                      </a:r>
                      <a:endParaRPr lang="en-US"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Ages </a:t>
            </a:r>
            <a:r>
              <a:rPr lang="en-US" dirty="0" err="1" smtClean="0"/>
              <a:t>con’t</a:t>
            </a:r>
            <a:endParaRPr lang="en-US" dirty="0"/>
          </a:p>
        </p:txBody>
      </p:sp>
      <p:graphicFrame>
        <p:nvGraphicFramePr>
          <p:cNvPr id="4" name="Content Placeholder 3"/>
          <p:cNvGraphicFramePr>
            <a:graphicFrameLocks noGrp="1"/>
          </p:cNvGraphicFramePr>
          <p:nvPr>
            <p:ph idx="1"/>
          </p:nvPr>
        </p:nvGraphicFramePr>
        <p:xfrm>
          <a:off x="457200" y="1600200"/>
          <a:ext cx="8229600" cy="3754120"/>
        </p:xfrm>
        <a:graphic>
          <a:graphicData uri="http://schemas.openxmlformats.org/drawingml/2006/table">
            <a:tbl>
              <a:tblPr firstRow="1" bandRow="1">
                <a:tableStyleId>{5C22544A-7EE6-4342-B048-85BDC9FD1C3A}</a:tableStyleId>
              </a:tblPr>
              <a:tblGrid>
                <a:gridCol w="2743200"/>
                <a:gridCol w="2667000"/>
                <a:gridCol w="2819400"/>
              </a:tblGrid>
              <a:tr h="370840">
                <a:tc>
                  <a:txBody>
                    <a:bodyPr/>
                    <a:lstStyle/>
                    <a:p>
                      <a:pPr algn="ctr"/>
                      <a:r>
                        <a:rPr lang="en-US" dirty="0" smtClean="0"/>
                        <a:t>Age</a:t>
                      </a:r>
                      <a:endParaRPr lang="en-US" dirty="0"/>
                    </a:p>
                  </a:txBody>
                  <a:tcPr/>
                </a:tc>
                <a:tc>
                  <a:txBody>
                    <a:bodyPr/>
                    <a:lstStyle/>
                    <a:p>
                      <a:pPr algn="ctr"/>
                      <a:r>
                        <a:rPr lang="en-US" dirty="0" smtClean="0"/>
                        <a:t>Child’s Grief Response</a:t>
                      </a:r>
                      <a:endParaRPr lang="en-US" dirty="0"/>
                    </a:p>
                  </a:txBody>
                  <a:tcPr/>
                </a:tc>
                <a:tc>
                  <a:txBody>
                    <a:bodyPr/>
                    <a:lstStyle/>
                    <a:p>
                      <a:pPr algn="ctr"/>
                      <a:r>
                        <a:rPr lang="en-US" dirty="0" smtClean="0"/>
                        <a:t>What You Can</a:t>
                      </a:r>
                      <a:r>
                        <a:rPr lang="en-US" baseline="0" dirty="0" smtClean="0"/>
                        <a:t> Do</a:t>
                      </a:r>
                      <a:endParaRPr lang="en-US" dirty="0"/>
                    </a:p>
                  </a:txBody>
                  <a:tcPr/>
                </a:tc>
              </a:tr>
              <a:tr h="370840">
                <a:tc>
                  <a:txBody>
                    <a:bodyPr/>
                    <a:lstStyle/>
                    <a:p>
                      <a:r>
                        <a:rPr lang="en-US" dirty="0" smtClean="0"/>
                        <a:t>Preschool (age 3-5)</a:t>
                      </a:r>
                      <a:endParaRPr lang="en-US" dirty="0"/>
                    </a:p>
                  </a:txBody>
                  <a:tcPr/>
                </a:tc>
                <a:tc>
                  <a:txBody>
                    <a:bodyPr/>
                    <a:lstStyle/>
                    <a:p>
                      <a:r>
                        <a:rPr lang="en-US" dirty="0" smtClean="0"/>
                        <a:t>Have a basic understanding of death</a:t>
                      </a:r>
                      <a:r>
                        <a:rPr lang="en-US" baseline="0" dirty="0" smtClean="0"/>
                        <a:t> but still may not fully get that it is permanent;</a:t>
                      </a:r>
                    </a:p>
                    <a:p>
                      <a:r>
                        <a:rPr lang="en-US" baseline="0" dirty="0" smtClean="0"/>
                        <a:t>May ask lots of questions, some may seem inappropriate, but it is because of their level of understanding; they may think they caused it in some way</a:t>
                      </a:r>
                      <a:endParaRPr lang="en-US" dirty="0"/>
                    </a:p>
                  </a:txBody>
                  <a:tcPr/>
                </a:tc>
                <a:tc>
                  <a:txBody>
                    <a:bodyPr/>
                    <a:lstStyle/>
                    <a:p>
                      <a:r>
                        <a:rPr lang="en-US" dirty="0" smtClean="0"/>
                        <a:t>Remember that they may not realize these changes are long lasting and permanent—you may have to repeat answers often; be sensitive</a:t>
                      </a:r>
                      <a:r>
                        <a:rPr lang="en-US" baseline="0" dirty="0" smtClean="0"/>
                        <a:t> but truthful (death is not ‘sleeping’—they’ll think the dead person will wake up, or they’ll think if they go to sleep they’ll die). </a:t>
                      </a:r>
                      <a:endParaRPr lang="en-US"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Ages </a:t>
            </a:r>
            <a:r>
              <a:rPr lang="en-US" dirty="0" err="1" smtClean="0"/>
              <a:t>con’t</a:t>
            </a:r>
            <a:endParaRPr lang="en-US" dirty="0"/>
          </a:p>
        </p:txBody>
      </p:sp>
      <p:graphicFrame>
        <p:nvGraphicFramePr>
          <p:cNvPr id="4" name="Content Placeholder 3"/>
          <p:cNvGraphicFramePr>
            <a:graphicFrameLocks noGrp="1"/>
          </p:cNvGraphicFramePr>
          <p:nvPr>
            <p:ph idx="1"/>
          </p:nvPr>
        </p:nvGraphicFramePr>
        <p:xfrm>
          <a:off x="457200" y="1600200"/>
          <a:ext cx="8229600" cy="74168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dirty="0"/>
                    </a:p>
                  </a:txBody>
                  <a:tcPr/>
                </a:tc>
              </a:tr>
            </a:tbl>
          </a:graphicData>
        </a:graphic>
      </p:graphicFrame>
      <p:graphicFrame>
        <p:nvGraphicFramePr>
          <p:cNvPr id="5" name="Content Placeholder 3"/>
          <p:cNvGraphicFramePr>
            <a:graphicFrameLocks/>
          </p:cNvGraphicFramePr>
          <p:nvPr/>
        </p:nvGraphicFramePr>
        <p:xfrm>
          <a:off x="457200" y="1600200"/>
          <a:ext cx="8229600" cy="4028440"/>
        </p:xfrm>
        <a:graphic>
          <a:graphicData uri="http://schemas.openxmlformats.org/drawingml/2006/table">
            <a:tbl>
              <a:tblPr firstRow="1" bandRow="1">
                <a:tableStyleId>{5C22544A-7EE6-4342-B048-85BDC9FD1C3A}</a:tableStyleId>
              </a:tblPr>
              <a:tblGrid>
                <a:gridCol w="2743200"/>
                <a:gridCol w="2667000"/>
                <a:gridCol w="2819400"/>
              </a:tblGrid>
              <a:tr h="370840">
                <a:tc>
                  <a:txBody>
                    <a:bodyPr/>
                    <a:lstStyle/>
                    <a:p>
                      <a:pPr algn="ctr"/>
                      <a:r>
                        <a:rPr lang="en-US" dirty="0" smtClean="0"/>
                        <a:t>Age</a:t>
                      </a:r>
                      <a:endParaRPr lang="en-US" dirty="0"/>
                    </a:p>
                  </a:txBody>
                  <a:tcPr/>
                </a:tc>
                <a:tc>
                  <a:txBody>
                    <a:bodyPr/>
                    <a:lstStyle/>
                    <a:p>
                      <a:pPr algn="ctr"/>
                      <a:r>
                        <a:rPr lang="en-US" dirty="0" smtClean="0"/>
                        <a:t>Child’s Grief Response</a:t>
                      </a:r>
                      <a:endParaRPr lang="en-US" dirty="0"/>
                    </a:p>
                  </a:txBody>
                  <a:tcPr/>
                </a:tc>
                <a:tc>
                  <a:txBody>
                    <a:bodyPr/>
                    <a:lstStyle/>
                    <a:p>
                      <a:pPr algn="ctr"/>
                      <a:r>
                        <a:rPr lang="en-US" dirty="0" smtClean="0"/>
                        <a:t>What You Can</a:t>
                      </a:r>
                      <a:r>
                        <a:rPr lang="en-US" baseline="0" dirty="0" smtClean="0"/>
                        <a:t> Do</a:t>
                      </a:r>
                      <a:endParaRPr lang="en-US" dirty="0"/>
                    </a:p>
                  </a:txBody>
                  <a:tcPr/>
                </a:tc>
              </a:tr>
              <a:tr h="370840">
                <a:tc>
                  <a:txBody>
                    <a:bodyPr/>
                    <a:lstStyle/>
                    <a:p>
                      <a:r>
                        <a:rPr lang="en-US" dirty="0" smtClean="0"/>
                        <a:t>Young school age (6-8)</a:t>
                      </a:r>
                      <a:endParaRPr lang="en-US" dirty="0"/>
                    </a:p>
                  </a:txBody>
                  <a:tcPr/>
                </a:tc>
                <a:tc>
                  <a:txBody>
                    <a:bodyPr/>
                    <a:lstStyle/>
                    <a:p>
                      <a:pPr>
                        <a:buFont typeface="Arial" pitchFamily="34" charset="0"/>
                        <a:buNone/>
                      </a:pPr>
                      <a:r>
                        <a:rPr lang="en-US" dirty="0" smtClean="0"/>
                        <a:t>They being to know basic facts about death: ---It is permanent</a:t>
                      </a:r>
                    </a:p>
                    <a:p>
                      <a:r>
                        <a:rPr lang="en-US" dirty="0" smtClean="0"/>
                        <a:t>--It</a:t>
                      </a:r>
                      <a:r>
                        <a:rPr lang="en-US" baseline="0" dirty="0" smtClean="0"/>
                        <a:t> can’t be undone</a:t>
                      </a:r>
                    </a:p>
                    <a:p>
                      <a:r>
                        <a:rPr lang="en-US" baseline="0" dirty="0" smtClean="0"/>
                        <a:t>--life functions stop when a person dies</a:t>
                      </a:r>
                    </a:p>
                    <a:p>
                      <a:r>
                        <a:rPr lang="en-US" baseline="0" dirty="0" smtClean="0"/>
                        <a:t>--all living things will eventually die</a:t>
                      </a:r>
                    </a:p>
                    <a:p>
                      <a:endParaRPr lang="en-US" baseline="0" dirty="0" smtClean="0"/>
                    </a:p>
                    <a:p>
                      <a:r>
                        <a:rPr lang="en-US" baseline="0" dirty="0" smtClean="0"/>
                        <a:t>They may become afraid of dying and talk about their own death</a:t>
                      </a:r>
                    </a:p>
                    <a:p>
                      <a:endParaRPr lang="en-US" dirty="0"/>
                    </a:p>
                  </a:txBody>
                  <a:tcPr/>
                </a:tc>
                <a:tc>
                  <a:txBody>
                    <a:bodyPr/>
                    <a:lstStyle/>
                    <a:p>
                      <a:r>
                        <a:rPr lang="en-US" dirty="0" smtClean="0"/>
                        <a:t>Encourage them to talk about</a:t>
                      </a:r>
                      <a:r>
                        <a:rPr lang="en-US" baseline="0" dirty="0" smtClean="0"/>
                        <a:t> fears and worries</a:t>
                      </a:r>
                    </a:p>
                    <a:p>
                      <a:r>
                        <a:rPr lang="en-US" baseline="0" dirty="0" smtClean="0"/>
                        <a:t>Reassure them that their feelings are normal</a:t>
                      </a:r>
                    </a:p>
                    <a:p>
                      <a:r>
                        <a:rPr lang="en-US" baseline="0" dirty="0" smtClean="0"/>
                        <a:t>Help them identify ways that they can be healthy and safe</a:t>
                      </a:r>
                      <a:endParaRPr lang="en-US"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Ages </a:t>
            </a:r>
            <a:r>
              <a:rPr lang="en-US" dirty="0" err="1" smtClean="0"/>
              <a:t>con’t</a:t>
            </a:r>
            <a:endParaRPr lang="en-US" dirty="0"/>
          </a:p>
        </p:txBody>
      </p:sp>
      <p:graphicFrame>
        <p:nvGraphicFramePr>
          <p:cNvPr id="4" name="Content Placeholder 3"/>
          <p:cNvGraphicFramePr>
            <a:graphicFrameLocks noGrp="1"/>
          </p:cNvGraphicFramePr>
          <p:nvPr>
            <p:ph idx="1"/>
          </p:nvPr>
        </p:nvGraphicFramePr>
        <p:xfrm>
          <a:off x="457200" y="1600200"/>
          <a:ext cx="8229600" cy="74168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dirty="0"/>
                    </a:p>
                  </a:txBody>
                  <a:tcPr/>
                </a:tc>
              </a:tr>
            </a:tbl>
          </a:graphicData>
        </a:graphic>
      </p:graphicFrame>
      <p:graphicFrame>
        <p:nvGraphicFramePr>
          <p:cNvPr id="5" name="Content Placeholder 3"/>
          <p:cNvGraphicFramePr>
            <a:graphicFrameLocks/>
          </p:cNvGraphicFramePr>
          <p:nvPr/>
        </p:nvGraphicFramePr>
        <p:xfrm>
          <a:off x="457200" y="1600200"/>
          <a:ext cx="8229600" cy="2931160"/>
        </p:xfrm>
        <a:graphic>
          <a:graphicData uri="http://schemas.openxmlformats.org/drawingml/2006/table">
            <a:tbl>
              <a:tblPr firstRow="1" bandRow="1">
                <a:tableStyleId>{5C22544A-7EE6-4342-B048-85BDC9FD1C3A}</a:tableStyleId>
              </a:tblPr>
              <a:tblGrid>
                <a:gridCol w="2743200"/>
                <a:gridCol w="2667000"/>
                <a:gridCol w="2819400"/>
              </a:tblGrid>
              <a:tr h="370840">
                <a:tc>
                  <a:txBody>
                    <a:bodyPr/>
                    <a:lstStyle/>
                    <a:p>
                      <a:pPr algn="ctr"/>
                      <a:r>
                        <a:rPr lang="en-US" dirty="0" smtClean="0"/>
                        <a:t>Age</a:t>
                      </a:r>
                      <a:endParaRPr lang="en-US" dirty="0"/>
                    </a:p>
                  </a:txBody>
                  <a:tcPr/>
                </a:tc>
                <a:tc>
                  <a:txBody>
                    <a:bodyPr/>
                    <a:lstStyle/>
                    <a:p>
                      <a:pPr algn="ctr"/>
                      <a:r>
                        <a:rPr lang="en-US" dirty="0" smtClean="0"/>
                        <a:t>Child’s Grief Response</a:t>
                      </a:r>
                      <a:endParaRPr lang="en-US" dirty="0"/>
                    </a:p>
                  </a:txBody>
                  <a:tcPr/>
                </a:tc>
                <a:tc>
                  <a:txBody>
                    <a:bodyPr/>
                    <a:lstStyle/>
                    <a:p>
                      <a:pPr algn="ctr"/>
                      <a:r>
                        <a:rPr lang="en-US" dirty="0" smtClean="0"/>
                        <a:t>What You Can</a:t>
                      </a:r>
                      <a:r>
                        <a:rPr lang="en-US" baseline="0" dirty="0" smtClean="0"/>
                        <a:t> Do</a:t>
                      </a:r>
                      <a:endParaRPr lang="en-US" dirty="0"/>
                    </a:p>
                  </a:txBody>
                  <a:tcPr/>
                </a:tc>
              </a:tr>
              <a:tr h="370840">
                <a:tc>
                  <a:txBody>
                    <a:bodyPr/>
                    <a:lstStyle/>
                    <a:p>
                      <a:r>
                        <a:rPr lang="en-US" dirty="0" smtClean="0"/>
                        <a:t>Middle school age 8 - 12</a:t>
                      </a:r>
                      <a:endParaRPr lang="en-US" dirty="0"/>
                    </a:p>
                  </a:txBody>
                  <a:tcPr/>
                </a:tc>
                <a:tc>
                  <a:txBody>
                    <a:bodyPr/>
                    <a:lstStyle/>
                    <a:p>
                      <a:r>
                        <a:rPr lang="en-US" dirty="0" smtClean="0"/>
                        <a:t>Are able to understand that death is final; but may not differentiate what they see on TV (war images, disasters, plane crashes) and what could happen to them in their own neighborhood</a:t>
                      </a:r>
                      <a:endParaRPr lang="en-US" dirty="0"/>
                    </a:p>
                  </a:txBody>
                  <a:tcPr/>
                </a:tc>
                <a:tc>
                  <a:txBody>
                    <a:bodyPr/>
                    <a:lstStyle/>
                    <a:p>
                      <a:r>
                        <a:rPr lang="en-US" dirty="0" smtClean="0"/>
                        <a:t>Don’t lie or tell half truths to explain events; give them</a:t>
                      </a:r>
                      <a:r>
                        <a:rPr lang="en-US" baseline="0" dirty="0" smtClean="0"/>
                        <a:t> time and encouragement to sort out their feelings</a:t>
                      </a:r>
                      <a:endParaRPr 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Expressions of Grief</a:t>
            </a:r>
            <a:endParaRPr lang="en-US" dirty="0"/>
          </a:p>
        </p:txBody>
      </p:sp>
      <p:sp>
        <p:nvSpPr>
          <p:cNvPr id="3" name="Content Placeholder 2"/>
          <p:cNvSpPr>
            <a:spLocks noGrp="1"/>
          </p:cNvSpPr>
          <p:nvPr>
            <p:ph idx="1"/>
          </p:nvPr>
        </p:nvSpPr>
        <p:spPr>
          <a:xfrm>
            <a:off x="457200" y="1447800"/>
            <a:ext cx="8229600" cy="5029200"/>
          </a:xfrm>
        </p:spPr>
        <p:txBody>
          <a:bodyPr>
            <a:normAutofit fontScale="25000" lnSpcReduction="20000"/>
          </a:bodyPr>
          <a:lstStyle/>
          <a:p>
            <a:endParaRPr lang="en-US" dirty="0" smtClean="0"/>
          </a:p>
          <a:p>
            <a:r>
              <a:rPr lang="en-US" sz="8000" b="1" u="sng" dirty="0" smtClean="0"/>
              <a:t> </a:t>
            </a:r>
            <a:r>
              <a:rPr lang="en-US" sz="8000" b="1" i="1" u="sng" dirty="0" smtClean="0"/>
              <a:t>Emotional </a:t>
            </a:r>
            <a:r>
              <a:rPr lang="en-US" sz="8000" b="1" i="1" u="sng" dirty="0" smtClean="0"/>
              <a:t>shock</a:t>
            </a:r>
            <a:r>
              <a:rPr lang="en-US" sz="8000" b="1" i="1" dirty="0" smtClean="0"/>
              <a:t> </a:t>
            </a:r>
            <a:r>
              <a:rPr lang="en-US" sz="8000" dirty="0" smtClean="0"/>
              <a:t>and at times an apparent lack of feelings, which serve to help the child detach from the pain of the moment; </a:t>
            </a:r>
            <a:endParaRPr lang="en-US" sz="8000" dirty="0" smtClean="0"/>
          </a:p>
          <a:p>
            <a:endParaRPr lang="en-US" sz="8000" b="1" i="1" dirty="0" smtClean="0"/>
          </a:p>
          <a:p>
            <a:r>
              <a:rPr lang="en-US" sz="8000" b="1" i="1" u="sng" dirty="0" smtClean="0"/>
              <a:t>Regressive</a:t>
            </a:r>
            <a:r>
              <a:rPr lang="en-US" sz="8000" b="1" i="1" dirty="0" smtClean="0"/>
              <a:t> </a:t>
            </a:r>
            <a:r>
              <a:rPr lang="en-US" sz="8000" dirty="0" smtClean="0"/>
              <a:t>(immature) behaviors, such as needing to be rocked or held, difficulty separating from parents or significant others, needing to sleep in parent’s bed or an apparent difficulty completing tasks well within the child’s ability level; </a:t>
            </a:r>
            <a:endParaRPr lang="en-US" sz="8000" dirty="0" smtClean="0"/>
          </a:p>
          <a:p>
            <a:endParaRPr lang="en-US" sz="8000" b="1" i="1" dirty="0" smtClean="0"/>
          </a:p>
          <a:p>
            <a:r>
              <a:rPr lang="en-US" sz="8000" b="1" i="1" u="sng" dirty="0" smtClean="0"/>
              <a:t>Explosive </a:t>
            </a:r>
            <a:r>
              <a:rPr lang="en-US" sz="8000" b="1" i="1" u="sng" dirty="0" smtClean="0"/>
              <a:t>emotions and acting out</a:t>
            </a:r>
            <a:r>
              <a:rPr lang="en-US" sz="8000" b="1" i="1" dirty="0" smtClean="0"/>
              <a:t> </a:t>
            </a:r>
            <a:r>
              <a:rPr lang="en-US" sz="8000" dirty="0" smtClean="0"/>
              <a:t>behavior that reflect the child’s internal feelings of anger, terror, frustration and helplessness. Acting out may reflect insecurity and a way to seek control over a situation for which they have little or no control</a:t>
            </a:r>
            <a:r>
              <a:rPr lang="en-US" sz="8000" dirty="0" smtClean="0"/>
              <a:t>;</a:t>
            </a:r>
          </a:p>
          <a:p>
            <a:pPr>
              <a:buNone/>
            </a:pPr>
            <a:r>
              <a:rPr lang="en-US" sz="8000" dirty="0" smtClean="0"/>
              <a:t> </a:t>
            </a:r>
            <a:endParaRPr lang="en-US" sz="8000" dirty="0" smtClean="0"/>
          </a:p>
          <a:p>
            <a:r>
              <a:rPr lang="en-US" sz="8000" b="1" i="1" u="sng" dirty="0" smtClean="0"/>
              <a:t>Asking </a:t>
            </a:r>
            <a:r>
              <a:rPr lang="en-US" sz="8000" b="1" i="1" u="sng" dirty="0" smtClean="0"/>
              <a:t>the same questions over and over</a:t>
            </a:r>
            <a:r>
              <a:rPr lang="en-US" sz="8000" b="1" i="1" dirty="0" smtClean="0"/>
              <a:t>, </a:t>
            </a:r>
            <a:r>
              <a:rPr lang="en-US" sz="8000" dirty="0" smtClean="0"/>
              <a:t>not because they do not understand the facts, but rather because the information is so hard to believe or accept. Repeated questions can help listeners determine if the child is responding to misinformation or the real trauma of the event. </a:t>
            </a:r>
          </a:p>
          <a:p>
            <a:endParaRPr lang="en-US" dirty="0"/>
          </a:p>
        </p:txBody>
      </p:sp>
      <p:sp>
        <p:nvSpPr>
          <p:cNvPr id="4" name="TextBox 3"/>
          <p:cNvSpPr txBox="1"/>
          <p:nvPr/>
        </p:nvSpPr>
        <p:spPr>
          <a:xfrm>
            <a:off x="2590800" y="6488668"/>
            <a:ext cx="6553200" cy="369332"/>
          </a:xfrm>
          <a:prstGeom prst="rect">
            <a:avLst/>
          </a:prstGeom>
          <a:noFill/>
        </p:spPr>
        <p:txBody>
          <a:bodyPr wrap="square" rtlCol="0">
            <a:spAutoFit/>
          </a:bodyPr>
          <a:lstStyle/>
          <a:p>
            <a:pPr algn="r"/>
            <a:r>
              <a:rPr lang="en-US" dirty="0" smtClean="0"/>
              <a:t>Source: National Association of School Psychologists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106</TotalTime>
  <Words>2285</Words>
  <Application>Microsoft Office PowerPoint</Application>
  <PresentationFormat>On-screen Show (4:3)</PresentationFormat>
  <Paragraphs>136</Paragraphs>
  <Slides>20</Slides>
  <Notes>8</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Apex</vt:lpstr>
      <vt:lpstr>CHILDREN AND GRIEF</vt:lpstr>
      <vt:lpstr>Events That Can Cause Grief  in Children</vt:lpstr>
      <vt:lpstr>Loss Can Be Permanent or Temporary</vt:lpstr>
      <vt:lpstr>How Providers Can Help</vt:lpstr>
      <vt:lpstr>Children Grieve Differently at Different Ages</vt:lpstr>
      <vt:lpstr>Ages con’t</vt:lpstr>
      <vt:lpstr>Ages con’t</vt:lpstr>
      <vt:lpstr>Ages con’t</vt:lpstr>
      <vt:lpstr>Expressions of Grief</vt:lpstr>
      <vt:lpstr>Tips to Help Children Cope</vt:lpstr>
      <vt:lpstr>When a Friend or Classmate is Grieving</vt:lpstr>
      <vt:lpstr>Tips con’t</vt:lpstr>
      <vt:lpstr>Tips con’t</vt:lpstr>
      <vt:lpstr>Tips con’t</vt:lpstr>
      <vt:lpstr>Tips con’t</vt:lpstr>
      <vt:lpstr>Slide 16</vt:lpstr>
      <vt:lpstr>Tips con’t</vt:lpstr>
      <vt:lpstr>Finally…</vt:lpstr>
      <vt:lpstr>Wrap Up and Resources</vt:lpstr>
      <vt:lpstr>Resources con’t</vt:lpstr>
    </vt:vector>
  </TitlesOfParts>
  <Company>State of Missouri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CHILDREN AND GRIEF</dc:title>
  <dc:creator>nola martz</dc:creator>
  <cp:lastModifiedBy>nola martz</cp:lastModifiedBy>
  <cp:revision>13</cp:revision>
  <dcterms:created xsi:type="dcterms:W3CDTF">2014-09-03T16:31:45Z</dcterms:created>
  <dcterms:modified xsi:type="dcterms:W3CDTF">2014-09-03T18:18:06Z</dcterms:modified>
</cp:coreProperties>
</file>