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7"/>
  </p:notesMasterIdLst>
  <p:sldIdLst>
    <p:sldId id="256" r:id="rId2"/>
    <p:sldId id="302" r:id="rId3"/>
    <p:sldId id="278" r:id="rId4"/>
    <p:sldId id="279" r:id="rId5"/>
    <p:sldId id="280" r:id="rId6"/>
    <p:sldId id="281" r:id="rId7"/>
    <p:sldId id="282" r:id="rId8"/>
    <p:sldId id="283" r:id="rId9"/>
    <p:sldId id="284" r:id="rId10"/>
    <p:sldId id="285" r:id="rId11"/>
    <p:sldId id="286" r:id="rId12"/>
    <p:sldId id="289" r:id="rId13"/>
    <p:sldId id="291" r:id="rId14"/>
    <p:sldId id="290" r:id="rId15"/>
    <p:sldId id="292" r:id="rId16"/>
    <p:sldId id="293" r:id="rId17"/>
    <p:sldId id="294" r:id="rId18"/>
    <p:sldId id="295" r:id="rId19"/>
    <p:sldId id="296" r:id="rId20"/>
    <p:sldId id="297" r:id="rId21"/>
    <p:sldId id="298" r:id="rId22"/>
    <p:sldId id="303" r:id="rId23"/>
    <p:sldId id="304" r:id="rId24"/>
    <p:sldId id="305" r:id="rId25"/>
    <p:sldId id="306" r:id="rId26"/>
    <p:sldId id="307" r:id="rId27"/>
    <p:sldId id="308" r:id="rId28"/>
    <p:sldId id="309" r:id="rId29"/>
    <p:sldId id="310" r:id="rId30"/>
    <p:sldId id="311" r:id="rId31"/>
    <p:sldId id="313" r:id="rId32"/>
    <p:sldId id="312" r:id="rId33"/>
    <p:sldId id="299" r:id="rId34"/>
    <p:sldId id="300" r:id="rId35"/>
    <p:sldId id="301"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0085" autoAdjust="0"/>
  </p:normalViewPr>
  <p:slideViewPr>
    <p:cSldViewPr>
      <p:cViewPr>
        <p:scale>
          <a:sx n="56" d="100"/>
          <a:sy n="56" d="100"/>
        </p:scale>
        <p:origin x="-3204" y="-7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4CC4865-9CC2-4D99-8401-86700F84A996}" type="datetimeFigureOut">
              <a:rPr lang="en-US" smtClean="0"/>
              <a:t>2/22/2017</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B61A756-88FB-4C8D-B39E-466470CA0117}" type="slidenum">
              <a:rPr lang="en-US" smtClean="0"/>
              <a:t>‹#›</a:t>
            </a:fld>
            <a:endParaRPr lang="en-US" dirty="0"/>
          </a:p>
        </p:txBody>
      </p:sp>
    </p:spTree>
    <p:extLst>
      <p:ext uri="{BB962C8B-B14F-4D97-AF65-F5344CB8AC3E}">
        <p14:creationId xmlns:p14="http://schemas.microsoft.com/office/powerpoint/2010/main" val="15381634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kidshealth.org/en/parents/colic.html" TargetMode="External"/><Relationship Id="rId2" Type="http://schemas.openxmlformats.org/officeDocument/2006/relationships/slide" Target="../slides/slide5.xml"/><Relationship Id="rId1" Type="http://schemas.openxmlformats.org/officeDocument/2006/relationships/notesMaster" Target="../notesMasters/notesMaster1.xml"/><Relationship Id="rId4" Type="http://schemas.openxmlformats.org/officeDocument/2006/relationships/hyperlink" Target="http://kidshealth.org/en/parents/gerd-reflux.html"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kidshealth.org/en/parents/phys-therapy.html" TargetMode="External"/><Relationship Id="rId2" Type="http://schemas.openxmlformats.org/officeDocument/2006/relationships/slide" Target="../slides/slide8.xml"/><Relationship Id="rId1" Type="http://schemas.openxmlformats.org/officeDocument/2006/relationships/notesMaster" Target="../notesMasters/notesMaster1.xml"/><Relationship Id="rId4" Type="http://schemas.openxmlformats.org/officeDocument/2006/relationships/hyperlink" Target="http://kidshealth.org/en/parents/occupational-therapy.html"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Kidshealth.org</a:t>
            </a:r>
            <a:endParaRPr lang="en-US" dirty="0"/>
          </a:p>
        </p:txBody>
      </p:sp>
      <p:sp>
        <p:nvSpPr>
          <p:cNvPr id="4" name="Slide Number Placeholder 3"/>
          <p:cNvSpPr>
            <a:spLocks noGrp="1"/>
          </p:cNvSpPr>
          <p:nvPr>
            <p:ph type="sldNum" sz="quarter" idx="10"/>
          </p:nvPr>
        </p:nvSpPr>
        <p:spPr/>
        <p:txBody>
          <a:bodyPr/>
          <a:lstStyle/>
          <a:p>
            <a:fld id="{CB61A756-88FB-4C8D-B39E-466470CA0117}" type="slidenum">
              <a:rPr lang="en-US" smtClean="0"/>
              <a:t>3</a:t>
            </a:fld>
            <a:endParaRPr lang="en-US" dirty="0"/>
          </a:p>
        </p:txBody>
      </p:sp>
    </p:spTree>
    <p:extLst>
      <p:ext uri="{BB962C8B-B14F-4D97-AF65-F5344CB8AC3E}">
        <p14:creationId xmlns:p14="http://schemas.microsoft.com/office/powerpoint/2010/main" val="37600292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B61A756-88FB-4C8D-B39E-466470CA0117}" type="slidenum">
              <a:rPr lang="en-US" smtClean="0"/>
              <a:t>21</a:t>
            </a:fld>
            <a:endParaRPr lang="en-US" dirty="0"/>
          </a:p>
        </p:txBody>
      </p:sp>
    </p:spTree>
    <p:extLst>
      <p:ext uri="{BB962C8B-B14F-4D97-AF65-F5344CB8AC3E}">
        <p14:creationId xmlns:p14="http://schemas.microsoft.com/office/powerpoint/2010/main" val="34821258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B61A756-88FB-4C8D-B39E-466470CA0117}" type="slidenum">
              <a:rPr lang="en-US" smtClean="0"/>
              <a:t>29</a:t>
            </a:fld>
            <a:endParaRPr lang="en-US" dirty="0"/>
          </a:p>
        </p:txBody>
      </p:sp>
    </p:spTree>
    <p:extLst>
      <p:ext uri="{BB962C8B-B14F-4D97-AF65-F5344CB8AC3E}">
        <p14:creationId xmlns:p14="http://schemas.microsoft.com/office/powerpoint/2010/main" val="41110285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B61A756-88FB-4C8D-B39E-466470CA0117}" type="slidenum">
              <a:rPr lang="en-US" smtClean="0"/>
              <a:t>33</a:t>
            </a:fld>
            <a:endParaRPr lang="en-US" dirty="0"/>
          </a:p>
        </p:txBody>
      </p:sp>
    </p:spTree>
    <p:extLst>
      <p:ext uri="{BB962C8B-B14F-4D97-AF65-F5344CB8AC3E}">
        <p14:creationId xmlns:p14="http://schemas.microsoft.com/office/powerpoint/2010/main" val="1219890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B61A756-88FB-4C8D-B39E-466470CA0117}" type="slidenum">
              <a:rPr lang="en-US" smtClean="0"/>
              <a:t>35</a:t>
            </a:fld>
            <a:endParaRPr lang="en-US" dirty="0"/>
          </a:p>
        </p:txBody>
      </p:sp>
    </p:spTree>
    <p:extLst>
      <p:ext uri="{BB962C8B-B14F-4D97-AF65-F5344CB8AC3E}">
        <p14:creationId xmlns:p14="http://schemas.microsoft.com/office/powerpoint/2010/main" val="19183184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effectLst/>
              </a:rPr>
              <a:t>can be caused by direct blows to the head, dropping or throwing a child, or shaking a child. Head trauma is the leading cause of death in child abuse cases in the United States. Because the anatomy of infants puts them at particular risk for injury from this kind of action, the majority of victims are infants younger than 1 year old.</a:t>
            </a:r>
          </a:p>
          <a:p>
            <a:r>
              <a:rPr lang="en-US" dirty="0" smtClean="0">
                <a:effectLst/>
              </a:rPr>
              <a:t>AHT can happen in children up to 5 years old, and the average age of victims is between 3 and 8 months. However, the highest rate of cases occur among infants just 6 to 8 weeks old, which is when babies tend to cry the most. </a:t>
            </a:r>
          </a:p>
          <a:p>
            <a:endParaRPr lang="en-US" dirty="0" smtClean="0">
              <a:effectLst/>
            </a:endParaRPr>
          </a:p>
          <a:p>
            <a:r>
              <a:rPr lang="en-US" dirty="0" smtClean="0">
                <a:effectLst/>
              </a:rPr>
              <a:t>(kidshealth.org &amp; cdc.gov)</a:t>
            </a:r>
          </a:p>
          <a:p>
            <a:endParaRPr lang="en-US" dirty="0"/>
          </a:p>
        </p:txBody>
      </p:sp>
      <p:sp>
        <p:nvSpPr>
          <p:cNvPr id="4" name="Slide Number Placeholder 3"/>
          <p:cNvSpPr>
            <a:spLocks noGrp="1"/>
          </p:cNvSpPr>
          <p:nvPr>
            <p:ph type="sldNum" sz="quarter" idx="10"/>
          </p:nvPr>
        </p:nvSpPr>
        <p:spPr/>
        <p:txBody>
          <a:bodyPr/>
          <a:lstStyle/>
          <a:p>
            <a:fld id="{CB61A756-88FB-4C8D-B39E-466470CA0117}" type="slidenum">
              <a:rPr lang="en-US" smtClean="0"/>
              <a:t>4</a:t>
            </a:fld>
            <a:endParaRPr lang="en-US" dirty="0"/>
          </a:p>
        </p:txBody>
      </p:sp>
    </p:spTree>
    <p:extLst>
      <p:ext uri="{BB962C8B-B14F-4D97-AF65-F5344CB8AC3E}">
        <p14:creationId xmlns:p14="http://schemas.microsoft.com/office/powerpoint/2010/main" val="39473623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effectLst/>
              </a:rPr>
              <a:t>Abusive head trauma results from injuries caused by someone (most often a parent or other caregiver) vigorously shaking a child or striking the child's head against a surface. In many cases, the caregiver cannot get the baby to stop crying and, out of frustration or anger, will shake the baby. Unfortunately, the shaking may have the desired effect: Although at first the baby cries more, he or she may stop crying as the brain is damaged.</a:t>
            </a:r>
          </a:p>
          <a:p>
            <a:r>
              <a:rPr lang="en-US" dirty="0" smtClean="0">
                <a:effectLst/>
              </a:rPr>
              <a:t>Children with special needs, multiple siblings, or conditions like </a:t>
            </a:r>
            <a:r>
              <a:rPr lang="en-US" dirty="0" smtClean="0">
                <a:effectLst/>
                <a:hlinkClick r:id="rId3"/>
              </a:rPr>
              <a:t>colic</a:t>
            </a:r>
            <a:r>
              <a:rPr lang="en-US" dirty="0" smtClean="0">
                <a:effectLst/>
              </a:rPr>
              <a:t> or </a:t>
            </a:r>
            <a:r>
              <a:rPr lang="en-US" dirty="0" smtClean="0">
                <a:effectLst/>
                <a:hlinkClick r:id="rId4"/>
              </a:rPr>
              <a:t>GERD</a:t>
            </a:r>
            <a:r>
              <a:rPr lang="en-US" dirty="0" smtClean="0">
                <a:effectLst/>
              </a:rPr>
              <a:t> have an increased risk of AHT. Boys are more likely to be victims of AHT than girls, and children of families who live at or below the poverty level are at an increased risk for these injuries and other types of child abuse.</a:t>
            </a:r>
          </a:p>
          <a:p>
            <a:r>
              <a:rPr lang="en-US" dirty="0" smtClean="0">
                <a:effectLst/>
              </a:rPr>
              <a:t>The perpetrators in about 70% of cases are males — usually either the baby's father or the mother's boyfriend, often someone in his early twenties. But anyone has the potential to shake a baby if he or she isn't able to handle stressful situations well, has poor impulse control, or has a tendency toward aggressive behavior. Substance abuse often plays a role in AHT.  </a:t>
            </a:r>
          </a:p>
          <a:p>
            <a:r>
              <a:rPr lang="en-US" dirty="0" smtClean="0">
                <a:effectLst/>
              </a:rPr>
              <a:t>When someone forcefully shakes a baby, the child's head rotates uncontrollably. This is because infants' neck muscles aren't well developed and provide little support for their heads. This violent movement pitches the infant's brain back and forth within the skull, sometimes rupturing blood vessels and nerves throughout the brain and tearing the brain tissue. The brain may strike the inside of the skull, causing bruising and bleeding to the brain.</a:t>
            </a:r>
          </a:p>
          <a:p>
            <a:r>
              <a:rPr lang="en-US" dirty="0" smtClean="0">
                <a:effectLst/>
              </a:rPr>
              <a:t>The damage can be even greater when a shaking episode ends with an impact (hitting a wall or a crib mattress, for example), because the forces of acceleration and deceleration associated with an impact are so strong. After the shaking, swelling in the brain can cause enormous pressure within the skull, compressing blood vessels and increasing overall injury to the brain's delicate structure.</a:t>
            </a:r>
          </a:p>
          <a:p>
            <a:r>
              <a:rPr lang="en-US" dirty="0" smtClean="0">
                <a:effectLst/>
              </a:rPr>
              <a:t>Normal interaction with a child, like bouncing the baby on a knee or tossing the baby up in the air, will </a:t>
            </a:r>
            <a:r>
              <a:rPr lang="en-US" b="1" dirty="0" smtClean="0">
                <a:effectLst/>
              </a:rPr>
              <a:t>not</a:t>
            </a:r>
            <a:r>
              <a:rPr lang="en-US" dirty="0" smtClean="0">
                <a:effectLst/>
              </a:rPr>
              <a:t> cause these injuries. But it's important to </a:t>
            </a:r>
            <a:r>
              <a:rPr lang="en-US" b="1" dirty="0" smtClean="0">
                <a:effectLst/>
              </a:rPr>
              <a:t>never</a:t>
            </a:r>
            <a:r>
              <a:rPr lang="en-US" dirty="0" smtClean="0">
                <a:effectLst/>
              </a:rPr>
              <a:t> shake a baby under </a:t>
            </a:r>
            <a:r>
              <a:rPr lang="en-US" b="1" dirty="0" smtClean="0">
                <a:effectLst/>
              </a:rPr>
              <a:t>any</a:t>
            </a:r>
            <a:r>
              <a:rPr lang="en-US" dirty="0" smtClean="0">
                <a:effectLst/>
              </a:rPr>
              <a:t> circumstances.</a:t>
            </a:r>
          </a:p>
          <a:p>
            <a:endParaRPr lang="en-US" dirty="0" smtClean="0">
              <a:effectLst/>
            </a:endParaRPr>
          </a:p>
          <a:p>
            <a:r>
              <a:rPr lang="en-US" dirty="0" smtClean="0">
                <a:effectLst/>
              </a:rPr>
              <a:t>(kidshealth.org)</a:t>
            </a:r>
          </a:p>
          <a:p>
            <a:endParaRPr lang="en-US" dirty="0"/>
          </a:p>
        </p:txBody>
      </p:sp>
      <p:sp>
        <p:nvSpPr>
          <p:cNvPr id="4" name="Slide Number Placeholder 3"/>
          <p:cNvSpPr>
            <a:spLocks noGrp="1"/>
          </p:cNvSpPr>
          <p:nvPr>
            <p:ph type="sldNum" sz="quarter" idx="10"/>
          </p:nvPr>
        </p:nvSpPr>
        <p:spPr/>
        <p:txBody>
          <a:bodyPr/>
          <a:lstStyle/>
          <a:p>
            <a:fld id="{CB61A756-88FB-4C8D-B39E-466470CA0117}" type="slidenum">
              <a:rPr lang="en-US" smtClean="0"/>
              <a:t>5</a:t>
            </a:fld>
            <a:endParaRPr lang="en-US" dirty="0"/>
          </a:p>
        </p:txBody>
      </p:sp>
    </p:spTree>
    <p:extLst>
      <p:ext uri="{BB962C8B-B14F-4D97-AF65-F5344CB8AC3E}">
        <p14:creationId xmlns:p14="http://schemas.microsoft.com/office/powerpoint/2010/main" val="13319364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effectLst/>
              </a:rPr>
              <a:t>In any abusive head trauma case, the duration and force of the shaking, the number of episodes, and whether impact is involved all affect the severity of the child's injuries. In the most violent cases, children may arrive at the emergency room unconscious, suffering seizures, or in shock. But in many cases, infants may </a:t>
            </a:r>
            <a:r>
              <a:rPr lang="en-US" i="1" dirty="0" smtClean="0">
                <a:effectLst/>
              </a:rPr>
              <a:t>never</a:t>
            </a:r>
            <a:r>
              <a:rPr lang="en-US" dirty="0" smtClean="0">
                <a:effectLst/>
              </a:rPr>
              <a:t> be brought to medical attention if they don't exhibit such severe symptoms.</a:t>
            </a:r>
          </a:p>
          <a:p>
            <a:r>
              <a:rPr lang="en-US" dirty="0" smtClean="0">
                <a:effectLst/>
              </a:rPr>
              <a:t>(kidshealth.org)</a:t>
            </a:r>
            <a:endParaRPr lang="en-US" dirty="0"/>
          </a:p>
        </p:txBody>
      </p:sp>
      <p:sp>
        <p:nvSpPr>
          <p:cNvPr id="4" name="Slide Number Placeholder 3"/>
          <p:cNvSpPr>
            <a:spLocks noGrp="1"/>
          </p:cNvSpPr>
          <p:nvPr>
            <p:ph type="sldNum" sz="quarter" idx="10"/>
          </p:nvPr>
        </p:nvSpPr>
        <p:spPr/>
        <p:txBody>
          <a:bodyPr/>
          <a:lstStyle/>
          <a:p>
            <a:fld id="{CB61A756-88FB-4C8D-B39E-466470CA0117}" type="slidenum">
              <a:rPr lang="en-US" smtClean="0"/>
              <a:t>6</a:t>
            </a:fld>
            <a:endParaRPr lang="en-US" dirty="0"/>
          </a:p>
        </p:txBody>
      </p:sp>
    </p:spTree>
    <p:extLst>
      <p:ext uri="{BB962C8B-B14F-4D97-AF65-F5344CB8AC3E}">
        <p14:creationId xmlns:p14="http://schemas.microsoft.com/office/powerpoint/2010/main" val="40991797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effectLst/>
              </a:rPr>
              <a:t>Many cases of AHT are brought in for medical care as "silent injuries." In other words, parents or caregivers don't often provide a history that the child has had abusive head trauma or a shaking injury, so doctors don't know to look for subtle or physical signs. This can sometimes result in children having injuries that aren't identified in the medical system.</a:t>
            </a:r>
          </a:p>
          <a:p>
            <a:r>
              <a:rPr lang="en-US" dirty="0" smtClean="0">
                <a:effectLst/>
              </a:rPr>
              <a:t>In many cases, babies who don't have severe symptoms may </a:t>
            </a:r>
            <a:r>
              <a:rPr lang="en-US" i="1" dirty="0" smtClean="0">
                <a:effectLst/>
              </a:rPr>
              <a:t>never</a:t>
            </a:r>
            <a:r>
              <a:rPr lang="en-US" dirty="0" smtClean="0">
                <a:effectLst/>
              </a:rPr>
              <a:t> be brought to a doctor. Many of the less severe symptoms such as vomiting or irritability may resolve and can have many non-abuse-related causes.</a:t>
            </a:r>
          </a:p>
          <a:p>
            <a:r>
              <a:rPr lang="en-US" dirty="0" smtClean="0">
                <a:effectLst/>
              </a:rPr>
              <a:t>Unfortunately, unless a doctor has reason to suspect child abuse, mild cases (in which the infant seems lethargic, fussy, or perhaps isn't feeding well) are often misdiagnosed as a viral illness or colic. Without a suspicion of child abuse and any resulting intervention with the parents or caregivers, these children may be shaken again, worsening any brain injury or damage.</a:t>
            </a:r>
          </a:p>
          <a:p>
            <a:r>
              <a:rPr lang="en-US" dirty="0" smtClean="0"/>
              <a:t> (Kidshealth.org)</a:t>
            </a:r>
            <a:endParaRPr lang="en-US" dirty="0"/>
          </a:p>
        </p:txBody>
      </p:sp>
      <p:sp>
        <p:nvSpPr>
          <p:cNvPr id="4" name="Slide Number Placeholder 3"/>
          <p:cNvSpPr>
            <a:spLocks noGrp="1"/>
          </p:cNvSpPr>
          <p:nvPr>
            <p:ph type="sldNum" sz="quarter" idx="10"/>
          </p:nvPr>
        </p:nvSpPr>
        <p:spPr/>
        <p:txBody>
          <a:bodyPr/>
          <a:lstStyle/>
          <a:p>
            <a:fld id="{CB61A756-88FB-4C8D-B39E-466470CA0117}" type="slidenum">
              <a:rPr lang="en-US" smtClean="0"/>
              <a:t>7</a:t>
            </a:fld>
            <a:endParaRPr lang="en-US" dirty="0"/>
          </a:p>
        </p:txBody>
      </p:sp>
    </p:spTree>
    <p:extLst>
      <p:ext uri="{BB962C8B-B14F-4D97-AF65-F5344CB8AC3E}">
        <p14:creationId xmlns:p14="http://schemas.microsoft.com/office/powerpoint/2010/main" val="5648089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effectLst/>
              </a:rPr>
              <a:t>What makes AHT so devastating is that it often involves a total brain injury. For example, a child whose vision is severely impaired won't be able to learn through observation, which decreases the child's overall ability to learn.</a:t>
            </a:r>
          </a:p>
          <a:p>
            <a:r>
              <a:rPr lang="en-US" dirty="0" smtClean="0">
                <a:effectLst/>
              </a:rPr>
              <a:t>The development of language, vision, balance, and motor coordination, all of which occur to varying degrees after birth, are particularly likely to be affected in any child who has AHT. Such impairment can require intensive </a:t>
            </a:r>
            <a:r>
              <a:rPr lang="en-US" dirty="0" smtClean="0">
                <a:effectLst/>
                <a:hlinkClick r:id="rId3"/>
              </a:rPr>
              <a:t>physical</a:t>
            </a:r>
            <a:r>
              <a:rPr lang="en-US" dirty="0" smtClean="0">
                <a:effectLst/>
              </a:rPr>
              <a:t> and </a:t>
            </a:r>
            <a:r>
              <a:rPr lang="en-US" dirty="0" smtClean="0">
                <a:effectLst/>
                <a:hlinkClick r:id="rId4"/>
              </a:rPr>
              <a:t>occupational therapy</a:t>
            </a:r>
            <a:r>
              <a:rPr lang="en-US" dirty="0" smtClean="0">
                <a:effectLst/>
              </a:rPr>
              <a:t> to help the child acquire skills that would have developed normally had the brain injury not occurred.</a:t>
            </a:r>
          </a:p>
          <a:p>
            <a:endParaRPr lang="en-US" dirty="0" smtClean="0">
              <a:effectLst/>
            </a:endParaRPr>
          </a:p>
          <a:p>
            <a:r>
              <a:rPr lang="en-US" dirty="0" smtClean="0">
                <a:effectLst/>
              </a:rPr>
              <a:t>As kids get older, they may require special education and continued therapy to help with language development and daily living skills, like dressing.</a:t>
            </a:r>
          </a:p>
          <a:p>
            <a:endParaRPr lang="en-US" dirty="0" smtClean="0">
              <a:effectLst/>
            </a:endParaRPr>
          </a:p>
          <a:p>
            <a:r>
              <a:rPr lang="en-US" dirty="0" smtClean="0">
                <a:effectLst/>
              </a:rPr>
              <a:t>Kidshealth.org</a:t>
            </a:r>
          </a:p>
          <a:p>
            <a:endParaRPr lang="en-US" dirty="0"/>
          </a:p>
        </p:txBody>
      </p:sp>
      <p:sp>
        <p:nvSpPr>
          <p:cNvPr id="4" name="Slide Number Placeholder 3"/>
          <p:cNvSpPr>
            <a:spLocks noGrp="1"/>
          </p:cNvSpPr>
          <p:nvPr>
            <p:ph type="sldNum" sz="quarter" idx="10"/>
          </p:nvPr>
        </p:nvSpPr>
        <p:spPr/>
        <p:txBody>
          <a:bodyPr/>
          <a:lstStyle/>
          <a:p>
            <a:fld id="{CB61A756-88FB-4C8D-B39E-466470CA0117}" type="slidenum">
              <a:rPr lang="en-US" smtClean="0"/>
              <a:t>8</a:t>
            </a:fld>
            <a:endParaRPr lang="en-US" dirty="0"/>
          </a:p>
        </p:txBody>
      </p:sp>
    </p:spTree>
    <p:extLst>
      <p:ext uri="{BB962C8B-B14F-4D97-AF65-F5344CB8AC3E}">
        <p14:creationId xmlns:p14="http://schemas.microsoft.com/office/powerpoint/2010/main" val="21246859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cdc.gov</a:t>
            </a:r>
            <a:endParaRPr lang="en-US" dirty="0"/>
          </a:p>
        </p:txBody>
      </p:sp>
      <p:sp>
        <p:nvSpPr>
          <p:cNvPr id="4" name="Slide Number Placeholder 3"/>
          <p:cNvSpPr>
            <a:spLocks noGrp="1"/>
          </p:cNvSpPr>
          <p:nvPr>
            <p:ph type="sldNum" sz="quarter" idx="10"/>
          </p:nvPr>
        </p:nvSpPr>
        <p:spPr/>
        <p:txBody>
          <a:bodyPr/>
          <a:lstStyle/>
          <a:p>
            <a:fld id="{CB61A756-88FB-4C8D-B39E-466470CA0117}" type="slidenum">
              <a:rPr lang="en-US" smtClean="0"/>
              <a:t>9</a:t>
            </a:fld>
            <a:endParaRPr lang="en-US" dirty="0"/>
          </a:p>
        </p:txBody>
      </p:sp>
    </p:spTree>
    <p:extLst>
      <p:ext uri="{BB962C8B-B14F-4D97-AF65-F5344CB8AC3E}">
        <p14:creationId xmlns:p14="http://schemas.microsoft.com/office/powerpoint/2010/main" val="636357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effectLst/>
              </a:rPr>
              <a:t>Abusive head trauma is </a:t>
            </a:r>
            <a:r>
              <a:rPr lang="en-US" i="1" dirty="0" smtClean="0">
                <a:effectLst/>
              </a:rPr>
              <a:t>100% preventable</a:t>
            </a:r>
            <a:r>
              <a:rPr lang="en-US" dirty="0" smtClean="0">
                <a:effectLst/>
              </a:rPr>
              <a:t>. A key aspect of prevention is increasing awareness of the potential dangers of shaking.</a:t>
            </a:r>
          </a:p>
          <a:p>
            <a:r>
              <a:rPr lang="en-US" dirty="0" smtClean="0">
                <a:effectLst/>
              </a:rPr>
              <a:t>Finding ways to alleviate the parent or caregiver's stress at the critical moments when a baby is crying can significantly reduce the risk to a child. Some hospital-based programs have helped new parents identify and prevent shaking injuries and understand how to respond when infants cry.</a:t>
            </a:r>
          </a:p>
          <a:p>
            <a:r>
              <a:rPr lang="en-US" b="1" dirty="0" smtClean="0">
                <a:effectLst/>
              </a:rPr>
              <a:t>All Babies Cry</a:t>
            </a:r>
            <a:r>
              <a:rPr lang="en-US" dirty="0" smtClean="0">
                <a:effectLst/>
              </a:rPr>
              <a:t> is a national program that promotes healthy parenting behavior through practical demonstrations of infant soothing and ways to manage the stress of parenting. The program is divided into four parts: 1. What's normal about crying? 2. Comforting your baby. 3. Self-care tips for parents. 4. Colic and how to cope.</a:t>
            </a:r>
          </a:p>
          <a:p>
            <a:endParaRPr lang="en-US" dirty="0" smtClean="0"/>
          </a:p>
          <a:p>
            <a:r>
              <a:rPr lang="en-US" dirty="0" smtClean="0"/>
              <a:t>Kidshealth.org</a:t>
            </a:r>
            <a:endParaRPr lang="en-US" dirty="0"/>
          </a:p>
        </p:txBody>
      </p:sp>
      <p:sp>
        <p:nvSpPr>
          <p:cNvPr id="4" name="Slide Number Placeholder 3"/>
          <p:cNvSpPr>
            <a:spLocks noGrp="1"/>
          </p:cNvSpPr>
          <p:nvPr>
            <p:ph type="sldNum" sz="quarter" idx="10"/>
          </p:nvPr>
        </p:nvSpPr>
        <p:spPr/>
        <p:txBody>
          <a:bodyPr/>
          <a:lstStyle/>
          <a:p>
            <a:fld id="{CB61A756-88FB-4C8D-B39E-466470CA0117}" type="slidenum">
              <a:rPr lang="en-US" smtClean="0"/>
              <a:t>10</a:t>
            </a:fld>
            <a:endParaRPr lang="en-US" dirty="0"/>
          </a:p>
        </p:txBody>
      </p:sp>
    </p:spTree>
    <p:extLst>
      <p:ext uri="{BB962C8B-B14F-4D97-AF65-F5344CB8AC3E}">
        <p14:creationId xmlns:p14="http://schemas.microsoft.com/office/powerpoint/2010/main" val="40565057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effectLst/>
              </a:rPr>
              <a:t>To prevent potential AHT, parents and caregivers of infants need to learn how to respond to their own stress. It's important to tell </a:t>
            </a:r>
            <a:r>
              <a:rPr lang="en-US" i="1" dirty="0" smtClean="0">
                <a:effectLst/>
              </a:rPr>
              <a:t>anyone</a:t>
            </a:r>
            <a:r>
              <a:rPr lang="en-US" dirty="0" smtClean="0">
                <a:effectLst/>
              </a:rPr>
              <a:t> caring for a baby to never shake him or her. Talk about the dangers of shaking and how it can be prevented.</a:t>
            </a:r>
          </a:p>
          <a:p>
            <a:endParaRPr lang="en-US" dirty="0" smtClean="0">
              <a:effectLst/>
            </a:endParaRPr>
          </a:p>
          <a:p>
            <a:r>
              <a:rPr lang="en-US" dirty="0" smtClean="0">
                <a:effectLst/>
              </a:rPr>
              <a:t>Kidshealth.org</a:t>
            </a:r>
            <a:endParaRPr lang="en-US" dirty="0"/>
          </a:p>
        </p:txBody>
      </p:sp>
      <p:sp>
        <p:nvSpPr>
          <p:cNvPr id="4" name="Slide Number Placeholder 3"/>
          <p:cNvSpPr>
            <a:spLocks noGrp="1"/>
          </p:cNvSpPr>
          <p:nvPr>
            <p:ph type="sldNum" sz="quarter" idx="10"/>
          </p:nvPr>
        </p:nvSpPr>
        <p:spPr/>
        <p:txBody>
          <a:bodyPr/>
          <a:lstStyle/>
          <a:p>
            <a:fld id="{CB61A756-88FB-4C8D-B39E-466470CA0117}" type="slidenum">
              <a:rPr lang="en-US" smtClean="0"/>
              <a:t>11</a:t>
            </a:fld>
            <a:endParaRPr lang="en-US" dirty="0"/>
          </a:p>
        </p:txBody>
      </p:sp>
    </p:spTree>
    <p:extLst>
      <p:ext uri="{BB962C8B-B14F-4D97-AF65-F5344CB8AC3E}">
        <p14:creationId xmlns:p14="http://schemas.microsoft.com/office/powerpoint/2010/main" val="30198103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2A67E53-FFBA-46A1-9B07-28BC712CAE26}" type="datetimeFigureOut">
              <a:rPr lang="en-US" smtClean="0"/>
              <a:t>2/22/2017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A8DE95B-6C65-4FC8-AC42-73FA1E71200B}"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2A67E53-FFBA-46A1-9B07-28BC712CAE26}" type="datetimeFigureOut">
              <a:rPr lang="en-US" smtClean="0"/>
              <a:t>2/22/2017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A8DE95B-6C65-4FC8-AC42-73FA1E71200B}"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82A67E53-FFBA-46A1-9B07-28BC712CAE26}" type="datetimeFigureOut">
              <a:rPr lang="en-US" smtClean="0"/>
              <a:t>2/22/2017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A8DE95B-6C65-4FC8-AC42-73FA1E71200B}" type="slidenum">
              <a:rPr lang="en-US" smtClean="0"/>
              <a:t>‹#›</a:t>
            </a:fld>
            <a:endParaRPr lang="en-US" dirty="0"/>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2A67E53-FFBA-46A1-9B07-28BC712CAE26}" type="datetimeFigureOut">
              <a:rPr lang="en-US" smtClean="0"/>
              <a:t>2/22/2017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A8DE95B-6C65-4FC8-AC42-73FA1E71200B}" type="slidenum">
              <a:rPr lang="en-US" smtClean="0"/>
              <a:t>‹#›</a:t>
            </a:fld>
            <a:endParaRPr lang="en-US" dirty="0"/>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2A67E53-FFBA-46A1-9B07-28BC712CAE26}" type="datetimeFigureOut">
              <a:rPr lang="en-US" smtClean="0"/>
              <a:t>2/22/2017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A8DE95B-6C65-4FC8-AC42-73FA1E71200B}"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82A67E53-FFBA-46A1-9B07-28BC712CAE26}" type="datetimeFigureOut">
              <a:rPr lang="en-US" smtClean="0"/>
              <a:t>2/22/2017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A8DE95B-6C65-4FC8-AC42-73FA1E71200B}" type="slidenum">
              <a:rPr lang="en-US" smtClean="0"/>
              <a:t>‹#›</a:t>
            </a:fld>
            <a:endParaRPr lang="en-US" dirty="0"/>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2A67E53-FFBA-46A1-9B07-28BC712CAE26}" type="datetimeFigureOut">
              <a:rPr lang="en-US" smtClean="0"/>
              <a:t>2/22/2017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A8DE95B-6C65-4FC8-AC42-73FA1E71200B}"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2A67E53-FFBA-46A1-9B07-28BC712CAE26}" type="datetimeFigureOut">
              <a:rPr lang="en-US" smtClean="0"/>
              <a:t>2/22/2017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A8DE95B-6C65-4FC8-AC42-73FA1E71200B}"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82A67E53-FFBA-46A1-9B07-28BC712CAE26}" type="datetimeFigureOut">
              <a:rPr lang="en-US" smtClean="0"/>
              <a:t>2/22/2017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A8DE95B-6C65-4FC8-AC42-73FA1E71200B}"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82A67E53-FFBA-46A1-9B07-28BC712CAE26}" type="datetimeFigureOut">
              <a:rPr lang="en-US" smtClean="0"/>
              <a:t>2/22/2017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A8DE95B-6C65-4FC8-AC42-73FA1E71200B}" type="slidenum">
              <a:rPr lang="en-US" smtClean="0"/>
              <a:t>‹#›</a:t>
            </a:fld>
            <a:endParaRPr lang="en-US" dirty="0"/>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2A67E53-FFBA-46A1-9B07-28BC712CAE26}" type="datetimeFigureOut">
              <a:rPr lang="en-US" smtClean="0"/>
              <a:t>2/22/2017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A8DE95B-6C65-4FC8-AC42-73FA1E71200B}" type="slidenum">
              <a:rPr lang="en-US" smtClean="0"/>
              <a:t>‹#›</a:t>
            </a:fld>
            <a:endParaRPr lang="en-US" dirty="0"/>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82A67E53-FFBA-46A1-9B07-28BC712CAE26}" type="datetimeFigureOut">
              <a:rPr lang="en-US" smtClean="0"/>
              <a:t>2/22/2017</a:t>
            </a:fld>
            <a:endParaRPr lang="en-US" dirty="0"/>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dirty="0"/>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AA8DE95B-6C65-4FC8-AC42-73FA1E71200B}" type="slidenum">
              <a:rPr lang="en-US" smtClean="0"/>
              <a:t>‹#›</a:t>
            </a:fld>
            <a:endParaRPr lang="en-US" dirty="0"/>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0"/>
            <a:ext cx="7772400" cy="4724400"/>
          </a:xfrm>
        </p:spPr>
        <p:txBody>
          <a:bodyPr>
            <a:normAutofit fontScale="90000"/>
          </a:bodyPr>
          <a:lstStyle/>
          <a:p>
            <a:r>
              <a:rPr lang="en-US" sz="6000" b="1" dirty="0" smtClean="0"/>
              <a:t>Child Care Basics Series</a:t>
            </a:r>
            <a:r>
              <a:rPr lang="en-US" dirty="0" smtClean="0"/>
              <a:t/>
            </a:r>
            <a:br>
              <a:rPr lang="en-US" dirty="0" smtClean="0"/>
            </a:br>
            <a:r>
              <a:rPr lang="en-US" dirty="0"/>
              <a:t/>
            </a:r>
            <a:br>
              <a:rPr lang="en-US" dirty="0"/>
            </a:br>
            <a:r>
              <a:rPr lang="en-US" sz="4000" dirty="0" smtClean="0"/>
              <a:t>Module 1</a:t>
            </a:r>
            <a:r>
              <a:rPr lang="en-US" sz="4000" dirty="0" smtClean="0"/>
              <a:t>:</a:t>
            </a:r>
            <a:r>
              <a:rPr lang="en-US" sz="4000" dirty="0" smtClean="0"/>
              <a:t/>
            </a:r>
            <a:br>
              <a:rPr lang="en-US" sz="4000" dirty="0" smtClean="0"/>
            </a:br>
            <a:r>
              <a:rPr lang="en-US" sz="4000" dirty="0" smtClean="0"/>
              <a:t>Shaken Baby Syndrome/Abusive Head </a:t>
            </a:r>
            <a:r>
              <a:rPr lang="en-US" sz="4000" dirty="0" smtClean="0"/>
              <a:t>Trauma/</a:t>
            </a:r>
            <a:r>
              <a:rPr lang="en-US" sz="4000" dirty="0" smtClean="0"/>
              <a:t/>
            </a:r>
            <a:br>
              <a:rPr lang="en-US" sz="4000" dirty="0" smtClean="0"/>
            </a:br>
            <a:r>
              <a:rPr lang="en-US" sz="4000" dirty="0" smtClean="0"/>
              <a:t>Mandated Reporter: Child Abuse</a:t>
            </a:r>
            <a:endParaRPr lang="en-US" sz="4000" dirty="0"/>
          </a:p>
        </p:txBody>
      </p:sp>
      <p:pic>
        <p:nvPicPr>
          <p:cNvPr id="1026" name="Picture 2" descr="C:\Users\collir1\AppData\Local\Microsoft\Windows\Temporary Internet Files\Content.IE5\LW91M1NK\stock-photo-colorful-child-hand-prints-in-heart-shape-147949169[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8200" y="5425440"/>
            <a:ext cx="1371600" cy="14325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0952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2438400"/>
            <a:ext cx="8610599" cy="4191000"/>
          </a:xfrm>
        </p:spPr>
        <p:txBody>
          <a:bodyPr>
            <a:normAutofit fontScale="85000" lnSpcReduction="20000"/>
          </a:bodyPr>
          <a:lstStyle/>
          <a:p>
            <a:pPr marL="0" indent="0">
              <a:buNone/>
            </a:pPr>
            <a:r>
              <a:rPr lang="en-US" dirty="0" smtClean="0"/>
              <a:t>All babies cry: educate parents and caregivers on how to respond when an infant cries.</a:t>
            </a:r>
          </a:p>
          <a:p>
            <a:pPr marL="514350" indent="-514350">
              <a:buFont typeface="+mj-lt"/>
              <a:buAutoNum type="arabicPeriod"/>
            </a:pPr>
            <a:r>
              <a:rPr lang="en-US" b="1" dirty="0"/>
              <a:t>S</a:t>
            </a:r>
            <a:r>
              <a:rPr lang="en-US" dirty="0"/>
              <a:t>hushing (by using "white noise" or rhythmic sounds that mimic the constant whir of noise in the womb. Vacuum cleaners, hair dryers, clothes dryers, a running tub, or a white noise machine can all create this effect.)</a:t>
            </a:r>
          </a:p>
          <a:p>
            <a:pPr marL="514350" indent="-514350">
              <a:buFont typeface="+mj-lt"/>
              <a:buAutoNum type="arabicPeriod"/>
            </a:pPr>
            <a:r>
              <a:rPr lang="en-US" b="1" dirty="0"/>
              <a:t>S</a:t>
            </a:r>
            <a:r>
              <a:rPr lang="en-US" dirty="0"/>
              <a:t>ide/</a:t>
            </a:r>
            <a:r>
              <a:rPr lang="en-US" b="1" dirty="0"/>
              <a:t>s</a:t>
            </a:r>
            <a:r>
              <a:rPr lang="en-US" dirty="0"/>
              <a:t>tomach positioning (placing the baby on the left side — to help with digestion — or on the belly while holding him or her. Babies should always be placed on their backs to sleep.)</a:t>
            </a:r>
          </a:p>
          <a:p>
            <a:pPr marL="514350" indent="-514350">
              <a:buFont typeface="+mj-lt"/>
              <a:buAutoNum type="arabicPeriod"/>
            </a:pPr>
            <a:r>
              <a:rPr lang="en-US" b="1" dirty="0"/>
              <a:t>S</a:t>
            </a:r>
            <a:r>
              <a:rPr lang="en-US" dirty="0"/>
              <a:t>ucking (letting the baby breastfeed or bottle-feed, or giving the baby a pacifier or finger to suck on).</a:t>
            </a:r>
          </a:p>
          <a:p>
            <a:pPr marL="514350" indent="-514350">
              <a:buFont typeface="+mj-lt"/>
              <a:buAutoNum type="arabicPeriod"/>
            </a:pPr>
            <a:r>
              <a:rPr lang="en-US" b="1" dirty="0"/>
              <a:t>S</a:t>
            </a:r>
            <a:r>
              <a:rPr lang="en-US" dirty="0"/>
              <a:t>waddling (wrapping the baby in a blanket like a </a:t>
            </a:r>
            <a:r>
              <a:rPr lang="en-US" dirty="0" smtClean="0"/>
              <a:t>"burrito" </a:t>
            </a:r>
            <a:r>
              <a:rPr lang="en-US" dirty="0"/>
              <a:t>to help him or her feel more secure. Hips and knees should be slightly bent and turned out).</a:t>
            </a:r>
          </a:p>
          <a:p>
            <a:pPr marL="514350" indent="-514350">
              <a:buFont typeface="+mj-lt"/>
              <a:buAutoNum type="arabicPeriod"/>
            </a:pPr>
            <a:r>
              <a:rPr lang="en-US" b="1" dirty="0"/>
              <a:t>S</a:t>
            </a:r>
            <a:r>
              <a:rPr lang="en-US" dirty="0"/>
              <a:t>winging gently (rocking in a chair, using an infant swing, or taking a car ride to help duplicate the constant motion the baby felt in the womb).</a:t>
            </a:r>
          </a:p>
          <a:p>
            <a:pPr marL="0" indent="0">
              <a:buNone/>
            </a:pPr>
            <a:endParaRPr lang="en-US" dirty="0"/>
          </a:p>
        </p:txBody>
      </p:sp>
      <p:sp>
        <p:nvSpPr>
          <p:cNvPr id="2" name="Title 1"/>
          <p:cNvSpPr>
            <a:spLocks noGrp="1"/>
          </p:cNvSpPr>
          <p:nvPr>
            <p:ph type="title"/>
          </p:nvPr>
        </p:nvSpPr>
        <p:spPr/>
        <p:txBody>
          <a:bodyPr/>
          <a:lstStyle/>
          <a:p>
            <a:r>
              <a:rPr lang="en-US" dirty="0" smtClean="0"/>
              <a:t>Prevention: 5 S’s</a:t>
            </a:r>
            <a:endParaRPr lang="en-US" dirty="0"/>
          </a:p>
        </p:txBody>
      </p:sp>
    </p:spTree>
    <p:extLst>
      <p:ext uri="{BB962C8B-B14F-4D97-AF65-F5344CB8AC3E}">
        <p14:creationId xmlns:p14="http://schemas.microsoft.com/office/powerpoint/2010/main" val="9158104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066800"/>
          </a:xfrm>
        </p:spPr>
        <p:txBody>
          <a:bodyPr>
            <a:normAutofit fontScale="90000"/>
          </a:bodyPr>
          <a:lstStyle/>
          <a:p>
            <a:r>
              <a:rPr lang="en-US" sz="4000" dirty="0" smtClean="0"/>
              <a:t>If </a:t>
            </a:r>
            <a:r>
              <a:rPr lang="en-US" sz="4000" dirty="0"/>
              <a:t>a baby in your care won't stop crying, you can also try the following</a:t>
            </a:r>
            <a:r>
              <a:rPr lang="en-US" dirty="0"/>
              <a:t/>
            </a:r>
            <a:br>
              <a:rPr lang="en-US" dirty="0"/>
            </a:br>
            <a:endParaRPr lang="en-US" dirty="0"/>
          </a:p>
        </p:txBody>
      </p:sp>
      <p:sp>
        <p:nvSpPr>
          <p:cNvPr id="3" name="Content Placeholder 2"/>
          <p:cNvSpPr>
            <a:spLocks noGrp="1"/>
          </p:cNvSpPr>
          <p:nvPr>
            <p:ph sz="quarter" idx="13"/>
          </p:nvPr>
        </p:nvSpPr>
        <p:spPr/>
        <p:txBody>
          <a:bodyPr>
            <a:normAutofit fontScale="77500" lnSpcReduction="20000"/>
          </a:bodyPr>
          <a:lstStyle/>
          <a:p>
            <a:r>
              <a:rPr lang="en-US" dirty="0" smtClean="0"/>
              <a:t>Make </a:t>
            </a:r>
            <a:r>
              <a:rPr lang="en-US" dirty="0"/>
              <a:t>sure the baby's basic needs are met (for example, he or she isn't hungry and doesn't need to be changed).</a:t>
            </a:r>
          </a:p>
          <a:p>
            <a:r>
              <a:rPr lang="en-US" dirty="0"/>
              <a:t>Check for signs of illness, like fever or swollen gums.</a:t>
            </a:r>
          </a:p>
          <a:p>
            <a:r>
              <a:rPr lang="en-US" dirty="0"/>
              <a:t>Rock or walk with the baby.</a:t>
            </a:r>
          </a:p>
          <a:p>
            <a:r>
              <a:rPr lang="en-US" dirty="0"/>
              <a:t>Sing or talk to the baby.</a:t>
            </a:r>
          </a:p>
          <a:p>
            <a:r>
              <a:rPr lang="en-US" dirty="0"/>
              <a:t>Offer the baby a pacifier or a noisy toy.</a:t>
            </a:r>
          </a:p>
          <a:p>
            <a:r>
              <a:rPr lang="en-US" dirty="0"/>
              <a:t>Take the baby for a ride in a stroller or strapped into a child safety seat in the car.</a:t>
            </a:r>
          </a:p>
          <a:p>
            <a:pPr marL="0" indent="0">
              <a:buNone/>
            </a:pPr>
            <a:endParaRPr lang="en-US" dirty="0"/>
          </a:p>
        </p:txBody>
      </p:sp>
      <p:sp>
        <p:nvSpPr>
          <p:cNvPr id="4" name="Content Placeholder 3"/>
          <p:cNvSpPr>
            <a:spLocks noGrp="1"/>
          </p:cNvSpPr>
          <p:nvPr>
            <p:ph sz="quarter" idx="14"/>
          </p:nvPr>
        </p:nvSpPr>
        <p:spPr/>
        <p:txBody>
          <a:bodyPr>
            <a:normAutofit fontScale="70000" lnSpcReduction="20000"/>
          </a:bodyPr>
          <a:lstStyle/>
          <a:p>
            <a:r>
              <a:rPr lang="en-US" dirty="0"/>
              <a:t>Hold the baby close against your body and breathe calmly and slowly.</a:t>
            </a:r>
          </a:p>
          <a:p>
            <a:r>
              <a:rPr lang="en-US" dirty="0"/>
              <a:t>Give the baby a warm bath.</a:t>
            </a:r>
          </a:p>
          <a:p>
            <a:r>
              <a:rPr lang="en-US" dirty="0"/>
              <a:t>Pat or rub the baby's back.</a:t>
            </a:r>
          </a:p>
          <a:p>
            <a:r>
              <a:rPr lang="en-US" dirty="0"/>
              <a:t>Call a friend or relative for support or to take care of the baby while you take a break.</a:t>
            </a:r>
          </a:p>
          <a:p>
            <a:r>
              <a:rPr lang="en-US" dirty="0"/>
              <a:t>If nothing else works, put the baby on his or her back in the crib, close the door, and check on the baby in 10 minutes.</a:t>
            </a:r>
          </a:p>
          <a:p>
            <a:r>
              <a:rPr lang="en-US" dirty="0"/>
              <a:t>Call your doctor if nothing seems to be helping your infant, in case there is a medical reason for the fussiness.</a:t>
            </a:r>
          </a:p>
          <a:p>
            <a:endParaRPr lang="en-US" dirty="0"/>
          </a:p>
        </p:txBody>
      </p:sp>
    </p:spTree>
    <p:extLst>
      <p:ext uri="{BB962C8B-B14F-4D97-AF65-F5344CB8AC3E}">
        <p14:creationId xmlns:p14="http://schemas.microsoft.com/office/powerpoint/2010/main" val="37415875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Mandated Reporter: Child Abuse</a:t>
            </a:r>
            <a:endParaRPr lang="en-US" dirty="0"/>
          </a:p>
        </p:txBody>
      </p:sp>
    </p:spTree>
    <p:extLst>
      <p:ext uri="{BB962C8B-B14F-4D97-AF65-F5344CB8AC3E}">
        <p14:creationId xmlns:p14="http://schemas.microsoft.com/office/powerpoint/2010/main" val="7079603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dirty="0" smtClean="0"/>
              <a:t>Mandated reporters provide the safety net to protect children in our communities.  Laws in all 50 states and the District of Columbia provide terms for filing and responding to reports of the abuse and neglect of children</a:t>
            </a:r>
            <a:endParaRPr lang="en-US" dirty="0"/>
          </a:p>
        </p:txBody>
      </p:sp>
    </p:spTree>
    <p:extLst>
      <p:ext uri="{BB962C8B-B14F-4D97-AF65-F5344CB8AC3E}">
        <p14:creationId xmlns:p14="http://schemas.microsoft.com/office/powerpoint/2010/main" val="39164364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Neglect</a:t>
            </a:r>
          </a:p>
          <a:p>
            <a:r>
              <a:rPr lang="en-US" dirty="0" smtClean="0"/>
              <a:t>Physical Abuse</a:t>
            </a:r>
          </a:p>
          <a:p>
            <a:r>
              <a:rPr lang="en-US" dirty="0" smtClean="0"/>
              <a:t>Emotional Abuse</a:t>
            </a:r>
          </a:p>
          <a:p>
            <a:r>
              <a:rPr lang="en-US" dirty="0" smtClean="0"/>
              <a:t>Sexual Abuse</a:t>
            </a:r>
            <a:endParaRPr lang="en-US" dirty="0"/>
          </a:p>
        </p:txBody>
      </p:sp>
      <p:sp>
        <p:nvSpPr>
          <p:cNvPr id="2" name="Title 1"/>
          <p:cNvSpPr>
            <a:spLocks noGrp="1"/>
          </p:cNvSpPr>
          <p:nvPr>
            <p:ph type="title"/>
          </p:nvPr>
        </p:nvSpPr>
        <p:spPr/>
        <p:txBody>
          <a:bodyPr/>
          <a:lstStyle/>
          <a:p>
            <a:r>
              <a:rPr lang="en-US" dirty="0" smtClean="0"/>
              <a:t>Types of abuse</a:t>
            </a:r>
            <a:endParaRPr lang="en-US" dirty="0"/>
          </a:p>
        </p:txBody>
      </p:sp>
    </p:spTree>
    <p:extLst>
      <p:ext uri="{BB962C8B-B14F-4D97-AF65-F5344CB8AC3E}">
        <p14:creationId xmlns:p14="http://schemas.microsoft.com/office/powerpoint/2010/main" val="37009403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smtClean="0"/>
              <a:t>Parents/guardians</a:t>
            </a:r>
          </a:p>
          <a:p>
            <a:r>
              <a:rPr lang="en-US" dirty="0" smtClean="0"/>
              <a:t>Other relatives/older siblings</a:t>
            </a:r>
          </a:p>
          <a:p>
            <a:r>
              <a:rPr lang="en-US" dirty="0" smtClean="0"/>
              <a:t>Foster parents</a:t>
            </a:r>
          </a:p>
          <a:p>
            <a:r>
              <a:rPr lang="en-US" dirty="0" smtClean="0"/>
              <a:t>Child care providers</a:t>
            </a:r>
          </a:p>
          <a:p>
            <a:r>
              <a:rPr lang="en-US" dirty="0" smtClean="0"/>
              <a:t>Babysitters</a:t>
            </a:r>
          </a:p>
          <a:p>
            <a:r>
              <a:rPr lang="en-US" dirty="0" smtClean="0"/>
              <a:t>Teachers/educators</a:t>
            </a:r>
          </a:p>
          <a:p>
            <a:r>
              <a:rPr lang="en-US" dirty="0" smtClean="0"/>
              <a:t>Live-in partners of parents, even if only caring for child occasionally</a:t>
            </a:r>
            <a:endParaRPr lang="en-US" dirty="0"/>
          </a:p>
        </p:txBody>
      </p:sp>
      <p:sp>
        <p:nvSpPr>
          <p:cNvPr id="2" name="Title 1"/>
          <p:cNvSpPr>
            <a:spLocks noGrp="1"/>
          </p:cNvSpPr>
          <p:nvPr>
            <p:ph type="title"/>
          </p:nvPr>
        </p:nvSpPr>
        <p:spPr/>
        <p:txBody>
          <a:bodyPr/>
          <a:lstStyle/>
          <a:p>
            <a:r>
              <a:rPr lang="en-US" dirty="0" smtClean="0"/>
              <a:t>Caregivers</a:t>
            </a:r>
            <a:endParaRPr lang="en-US" dirty="0"/>
          </a:p>
        </p:txBody>
      </p:sp>
    </p:spTree>
    <p:extLst>
      <p:ext uri="{BB962C8B-B14F-4D97-AF65-F5344CB8AC3E}">
        <p14:creationId xmlns:p14="http://schemas.microsoft.com/office/powerpoint/2010/main" val="12124579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pPr marL="0" indent="0" algn="ctr">
              <a:buNone/>
            </a:pPr>
            <a:r>
              <a:rPr lang="en-US" sz="3200" dirty="0"/>
              <a:t>Neglect is defined as; “…Failure to provide, by those responsible for the care, custody, and control of the child, the proper or necessary support, education as required by law, nutrition or medical, surgical, or any other care necessary for the child’s well-being.”</a:t>
            </a:r>
          </a:p>
          <a:p>
            <a:pPr marL="0" indent="0" algn="ctr">
              <a:buNone/>
            </a:pPr>
            <a:endParaRPr lang="en-US" sz="3200" dirty="0"/>
          </a:p>
        </p:txBody>
      </p:sp>
      <p:sp>
        <p:nvSpPr>
          <p:cNvPr id="2" name="Title 1"/>
          <p:cNvSpPr>
            <a:spLocks noGrp="1"/>
          </p:cNvSpPr>
          <p:nvPr>
            <p:ph type="title"/>
          </p:nvPr>
        </p:nvSpPr>
        <p:spPr/>
        <p:txBody>
          <a:bodyPr/>
          <a:lstStyle/>
          <a:p>
            <a:r>
              <a:rPr lang="en-US" dirty="0" smtClean="0"/>
              <a:t>Neglect</a:t>
            </a:r>
            <a:endParaRPr lang="en-US" dirty="0"/>
          </a:p>
        </p:txBody>
      </p:sp>
    </p:spTree>
    <p:extLst>
      <p:ext uri="{BB962C8B-B14F-4D97-AF65-F5344CB8AC3E}">
        <p14:creationId xmlns:p14="http://schemas.microsoft.com/office/powerpoint/2010/main" val="3840677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marL="0" indent="0">
              <a:buNone/>
            </a:pPr>
            <a:r>
              <a:rPr lang="en-US" dirty="0"/>
              <a:t>Possible signs of neglect could include:</a:t>
            </a:r>
          </a:p>
          <a:p>
            <a:r>
              <a:rPr lang="en-US" dirty="0"/>
              <a:t>Soiled clothing or clothing not appropriate for the weather</a:t>
            </a:r>
          </a:p>
          <a:p>
            <a:r>
              <a:rPr lang="en-US" dirty="0"/>
              <a:t>Signs of hunger, hoarding or stealing food, poor nutrition</a:t>
            </a:r>
          </a:p>
          <a:p>
            <a:r>
              <a:rPr lang="en-US" dirty="0"/>
              <a:t>Listlessness or fatigue</a:t>
            </a:r>
          </a:p>
          <a:p>
            <a:r>
              <a:rPr lang="en-US" dirty="0"/>
              <a:t>Poor hygiene (urine or feces, bad breath, poor oral hygiene)</a:t>
            </a:r>
          </a:p>
          <a:p>
            <a:r>
              <a:rPr lang="en-US" dirty="0"/>
              <a:t>Untreated medical problems</a:t>
            </a:r>
          </a:p>
          <a:p>
            <a:pPr marL="0" indent="0">
              <a:buNone/>
            </a:pPr>
            <a:endParaRPr lang="en-US" dirty="0"/>
          </a:p>
        </p:txBody>
      </p:sp>
      <p:sp>
        <p:nvSpPr>
          <p:cNvPr id="2" name="Title 1"/>
          <p:cNvSpPr>
            <a:spLocks noGrp="1"/>
          </p:cNvSpPr>
          <p:nvPr>
            <p:ph type="title"/>
          </p:nvPr>
        </p:nvSpPr>
        <p:spPr/>
        <p:txBody>
          <a:bodyPr/>
          <a:lstStyle/>
          <a:p>
            <a:r>
              <a:rPr lang="en-US" dirty="0" smtClean="0"/>
              <a:t>Warning signs of Neglect</a:t>
            </a:r>
            <a:endParaRPr lang="en-US" dirty="0"/>
          </a:p>
        </p:txBody>
      </p:sp>
    </p:spTree>
    <p:extLst>
      <p:ext uri="{BB962C8B-B14F-4D97-AF65-F5344CB8AC3E}">
        <p14:creationId xmlns:p14="http://schemas.microsoft.com/office/powerpoint/2010/main" val="6801948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en-US" dirty="0"/>
              <a:t>Observe regular or frequent:</a:t>
            </a:r>
          </a:p>
          <a:p>
            <a:r>
              <a:rPr lang="en-US" dirty="0"/>
              <a:t>Poor relationships</a:t>
            </a:r>
          </a:p>
          <a:p>
            <a:r>
              <a:rPr lang="en-US" dirty="0"/>
              <a:t>Withdrawal from others</a:t>
            </a:r>
          </a:p>
          <a:p>
            <a:r>
              <a:rPr lang="en-US" dirty="0"/>
              <a:t>Craving attention (even to get negative responses from others)</a:t>
            </a:r>
          </a:p>
          <a:p>
            <a:r>
              <a:rPr lang="en-US" dirty="0"/>
              <a:t>Low self-esteem</a:t>
            </a:r>
          </a:p>
          <a:p>
            <a:r>
              <a:rPr lang="en-US" dirty="0"/>
              <a:t>Cared for regularly or frequently by another child too young or immature to be a responsible caregiver</a:t>
            </a:r>
          </a:p>
          <a:p>
            <a:pPr marL="0" indent="0">
              <a:buNone/>
            </a:pPr>
            <a:endParaRPr lang="en-US" dirty="0"/>
          </a:p>
        </p:txBody>
      </p:sp>
      <p:sp>
        <p:nvSpPr>
          <p:cNvPr id="2" name="Title 1"/>
          <p:cNvSpPr>
            <a:spLocks noGrp="1"/>
          </p:cNvSpPr>
          <p:nvPr>
            <p:ph type="title"/>
          </p:nvPr>
        </p:nvSpPr>
        <p:spPr/>
        <p:txBody>
          <a:bodyPr/>
          <a:lstStyle/>
          <a:p>
            <a:r>
              <a:rPr lang="en-US" dirty="0" smtClean="0"/>
              <a:t>Warning signs cont.</a:t>
            </a:r>
            <a:endParaRPr lang="en-US" dirty="0"/>
          </a:p>
        </p:txBody>
      </p:sp>
    </p:spTree>
    <p:extLst>
      <p:ext uri="{BB962C8B-B14F-4D97-AF65-F5344CB8AC3E}">
        <p14:creationId xmlns:p14="http://schemas.microsoft.com/office/powerpoint/2010/main" val="34392014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pPr marL="0" indent="0">
              <a:buNone/>
            </a:pPr>
            <a:r>
              <a:rPr lang="en-US" sz="2800" dirty="0"/>
              <a:t>Injury inflicted that is not accidental…</a:t>
            </a:r>
          </a:p>
          <a:p>
            <a:pPr marL="0" indent="0">
              <a:buNone/>
            </a:pPr>
            <a:r>
              <a:rPr lang="en-US" sz="2800" dirty="0"/>
              <a:t> Abuse is defined as: “…Any physical injury, sexual abuse, or emotional abuse inflicted on a child other than by accidental means by those responsible for the child’s care, custody, and control, except that discipline including spanking, administered in a reasonable manner, shall not be construed to be abuse.” </a:t>
            </a:r>
          </a:p>
          <a:p>
            <a:pPr marL="0" indent="0">
              <a:buNone/>
            </a:pPr>
            <a:endParaRPr lang="en-US" sz="2800" dirty="0"/>
          </a:p>
        </p:txBody>
      </p:sp>
      <p:sp>
        <p:nvSpPr>
          <p:cNvPr id="2" name="Title 1"/>
          <p:cNvSpPr>
            <a:spLocks noGrp="1"/>
          </p:cNvSpPr>
          <p:nvPr>
            <p:ph type="title"/>
          </p:nvPr>
        </p:nvSpPr>
        <p:spPr/>
        <p:txBody>
          <a:bodyPr/>
          <a:lstStyle/>
          <a:p>
            <a:r>
              <a:rPr lang="en-US" dirty="0" smtClean="0"/>
              <a:t>Physical Abuse</a:t>
            </a:r>
            <a:endParaRPr lang="en-US" dirty="0"/>
          </a:p>
        </p:txBody>
      </p:sp>
    </p:spTree>
    <p:extLst>
      <p:ext uri="{BB962C8B-B14F-4D97-AF65-F5344CB8AC3E}">
        <p14:creationId xmlns:p14="http://schemas.microsoft.com/office/powerpoint/2010/main" val="39125802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Shaken Baby/Abusive Head Trauma</a:t>
            </a:r>
            <a:endParaRPr lang="en-US" dirty="0"/>
          </a:p>
        </p:txBody>
      </p:sp>
    </p:spTree>
    <p:extLst>
      <p:ext uri="{BB962C8B-B14F-4D97-AF65-F5344CB8AC3E}">
        <p14:creationId xmlns:p14="http://schemas.microsoft.com/office/powerpoint/2010/main" val="38081225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a:t>Injury location: elbows, knees, shins, hands, chin, forehead are all more likely to be from common childhood accidental injuries </a:t>
            </a:r>
          </a:p>
          <a:p>
            <a:r>
              <a:rPr lang="en-US" dirty="0"/>
              <a:t>Injuries on thighs, calves, genitals, buttocks, cheeks, earlobes, lips, neck and back are more frequently associated with abuse</a:t>
            </a:r>
          </a:p>
          <a:p>
            <a:r>
              <a:rPr lang="en-US" dirty="0"/>
              <a:t>Bruises on infants are suspicious considering their limited ability to either be mobile, or to cause harm to themselves</a:t>
            </a:r>
          </a:p>
          <a:p>
            <a:pPr marL="0" indent="0">
              <a:buNone/>
            </a:pPr>
            <a:endParaRPr lang="en-US" dirty="0"/>
          </a:p>
        </p:txBody>
      </p:sp>
      <p:sp>
        <p:nvSpPr>
          <p:cNvPr id="2" name="Title 1"/>
          <p:cNvSpPr>
            <a:spLocks noGrp="1"/>
          </p:cNvSpPr>
          <p:nvPr>
            <p:ph type="title"/>
          </p:nvPr>
        </p:nvSpPr>
        <p:spPr/>
        <p:txBody>
          <a:bodyPr/>
          <a:lstStyle/>
          <a:p>
            <a:r>
              <a:rPr lang="en-US" dirty="0" smtClean="0"/>
              <a:t>Physical Abuse</a:t>
            </a:r>
            <a:endParaRPr lang="en-US" dirty="0"/>
          </a:p>
        </p:txBody>
      </p:sp>
    </p:spTree>
    <p:extLst>
      <p:ext uri="{BB962C8B-B14F-4D97-AF65-F5344CB8AC3E}">
        <p14:creationId xmlns:p14="http://schemas.microsoft.com/office/powerpoint/2010/main" val="8363446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Warning Signs</a:t>
            </a:r>
            <a:endParaRPr lang="en-US" dirty="0"/>
          </a:p>
        </p:txBody>
      </p:sp>
      <p:sp>
        <p:nvSpPr>
          <p:cNvPr id="5" name="Content Placeholder 4"/>
          <p:cNvSpPr>
            <a:spLocks noGrp="1"/>
          </p:cNvSpPr>
          <p:nvPr>
            <p:ph sz="quarter" idx="13"/>
          </p:nvPr>
        </p:nvSpPr>
        <p:spPr/>
        <p:txBody>
          <a:bodyPr>
            <a:normAutofit fontScale="85000" lnSpcReduction="10000"/>
          </a:bodyPr>
          <a:lstStyle/>
          <a:p>
            <a:r>
              <a:rPr lang="en-US" dirty="0"/>
              <a:t>Child is fearful of being touched</a:t>
            </a:r>
          </a:p>
          <a:p>
            <a:r>
              <a:rPr lang="en-US" dirty="0"/>
              <a:t>Child is wary of adult contact</a:t>
            </a:r>
          </a:p>
          <a:p>
            <a:r>
              <a:rPr lang="en-US" dirty="0"/>
              <a:t>Appears to be or says they are frightened of parents or others</a:t>
            </a:r>
          </a:p>
          <a:p>
            <a:r>
              <a:rPr lang="en-US" dirty="0"/>
              <a:t>Afraid to go home or to another location</a:t>
            </a:r>
          </a:p>
          <a:p>
            <a:r>
              <a:rPr lang="en-US" dirty="0"/>
              <a:t>Appears to feel they deserve punishment</a:t>
            </a:r>
          </a:p>
          <a:p>
            <a:r>
              <a:rPr lang="en-US" dirty="0"/>
              <a:t>Are apprehensive when other children cry</a:t>
            </a:r>
          </a:p>
          <a:p>
            <a:pPr marL="0" indent="0">
              <a:buNone/>
            </a:pPr>
            <a:endParaRPr lang="en-US" dirty="0"/>
          </a:p>
        </p:txBody>
      </p:sp>
      <p:sp>
        <p:nvSpPr>
          <p:cNvPr id="6" name="Content Placeholder 5"/>
          <p:cNvSpPr>
            <a:spLocks noGrp="1"/>
          </p:cNvSpPr>
          <p:nvPr>
            <p:ph sz="quarter" idx="14"/>
          </p:nvPr>
        </p:nvSpPr>
        <p:spPr/>
        <p:txBody>
          <a:bodyPr>
            <a:normAutofit fontScale="85000" lnSpcReduction="10000"/>
          </a:bodyPr>
          <a:lstStyle/>
          <a:p>
            <a:r>
              <a:rPr lang="en-US" dirty="0"/>
              <a:t>Behavioral extremes (aggression and withdrawal)</a:t>
            </a:r>
          </a:p>
          <a:p>
            <a:r>
              <a:rPr lang="en-US" dirty="0"/>
              <a:t>Manipulates to get attention</a:t>
            </a:r>
          </a:p>
          <a:p>
            <a:r>
              <a:rPr lang="en-US" dirty="0"/>
              <a:t>Seeks affection indiscriminately</a:t>
            </a:r>
          </a:p>
          <a:p>
            <a:r>
              <a:rPr lang="en-US" dirty="0"/>
              <a:t>Poor self esteem</a:t>
            </a:r>
          </a:p>
          <a:p>
            <a:r>
              <a:rPr lang="en-US" dirty="0"/>
              <a:t>Stays very still while surveying a room</a:t>
            </a:r>
          </a:p>
          <a:p>
            <a:r>
              <a:rPr lang="en-US" dirty="0"/>
              <a:t>Vacant or frozen stare</a:t>
            </a:r>
          </a:p>
          <a:p>
            <a:r>
              <a:rPr lang="en-US" dirty="0"/>
              <a:t>Physical aggression</a:t>
            </a:r>
          </a:p>
          <a:p>
            <a:pPr marL="0" indent="0">
              <a:buNone/>
            </a:pPr>
            <a:endParaRPr lang="en-US" dirty="0"/>
          </a:p>
        </p:txBody>
      </p:sp>
    </p:spTree>
    <p:extLst>
      <p:ext uri="{BB962C8B-B14F-4D97-AF65-F5344CB8AC3E}">
        <p14:creationId xmlns:p14="http://schemas.microsoft.com/office/powerpoint/2010/main" val="15416573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pPr marL="0" indent="0">
              <a:buNone/>
            </a:pPr>
            <a:r>
              <a:rPr lang="en-US" sz="2800" dirty="0"/>
              <a:t>The indicators of child abuse and neglect vary. No child or caretaker will exhibit all of the physical or behavioral indicators and some of the indicators are contradictory. The behavior of an abused or neglected child and other family members may be sporadic and unpredictable. Indicators should be used only as a general guide. </a:t>
            </a:r>
          </a:p>
          <a:p>
            <a:pPr marL="0" indent="0">
              <a:buNone/>
            </a:pPr>
            <a:endParaRPr lang="en-US" sz="2800" dirty="0"/>
          </a:p>
        </p:txBody>
      </p:sp>
      <p:sp>
        <p:nvSpPr>
          <p:cNvPr id="2" name="Title 1"/>
          <p:cNvSpPr>
            <a:spLocks noGrp="1"/>
          </p:cNvSpPr>
          <p:nvPr>
            <p:ph type="title"/>
          </p:nvPr>
        </p:nvSpPr>
        <p:spPr/>
        <p:txBody>
          <a:bodyPr/>
          <a:lstStyle/>
          <a:p>
            <a:r>
              <a:rPr lang="en-US" dirty="0" smtClean="0"/>
              <a:t>Emotional Abuse</a:t>
            </a:r>
            <a:endParaRPr lang="en-US" dirty="0"/>
          </a:p>
        </p:txBody>
      </p:sp>
    </p:spTree>
    <p:extLst>
      <p:ext uri="{BB962C8B-B14F-4D97-AF65-F5344CB8AC3E}">
        <p14:creationId xmlns:p14="http://schemas.microsoft.com/office/powerpoint/2010/main" val="41621774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a:t>Lags in physical development </a:t>
            </a:r>
          </a:p>
          <a:p>
            <a:r>
              <a:rPr lang="en-US" dirty="0" smtClean="0"/>
              <a:t>Failure </a:t>
            </a:r>
            <a:r>
              <a:rPr lang="en-US" dirty="0"/>
              <a:t>to thrive </a:t>
            </a:r>
          </a:p>
          <a:p>
            <a:r>
              <a:rPr lang="en-US" dirty="0" smtClean="0"/>
              <a:t>Lags </a:t>
            </a:r>
            <a:r>
              <a:rPr lang="en-US" dirty="0"/>
              <a:t>in emotional development </a:t>
            </a:r>
          </a:p>
          <a:p>
            <a:r>
              <a:rPr lang="en-US" dirty="0" smtClean="0"/>
              <a:t>Empty </a:t>
            </a:r>
            <a:r>
              <a:rPr lang="en-US" dirty="0"/>
              <a:t>or blank expression </a:t>
            </a:r>
          </a:p>
          <a:p>
            <a:r>
              <a:rPr lang="en-US" dirty="0" smtClean="0"/>
              <a:t>Speech </a:t>
            </a:r>
            <a:r>
              <a:rPr lang="en-US" dirty="0"/>
              <a:t>disorders </a:t>
            </a:r>
          </a:p>
          <a:p>
            <a:r>
              <a:rPr lang="en-US" dirty="0" smtClean="0"/>
              <a:t>Lags </a:t>
            </a:r>
            <a:r>
              <a:rPr lang="en-US" dirty="0"/>
              <a:t>in intellectual development </a:t>
            </a:r>
          </a:p>
          <a:p>
            <a:r>
              <a:rPr lang="en-US" dirty="0" smtClean="0"/>
              <a:t>Attempted </a:t>
            </a:r>
            <a:r>
              <a:rPr lang="en-US" dirty="0"/>
              <a:t>suicide </a:t>
            </a:r>
          </a:p>
          <a:p>
            <a:r>
              <a:rPr lang="en-US" dirty="0" smtClean="0"/>
              <a:t>Avoidance </a:t>
            </a:r>
            <a:r>
              <a:rPr lang="en-US" dirty="0"/>
              <a:t>of eye contact </a:t>
            </a:r>
          </a:p>
          <a:p>
            <a:pPr marL="0" indent="0">
              <a:buNone/>
            </a:pPr>
            <a:endParaRPr lang="en-US" dirty="0"/>
          </a:p>
        </p:txBody>
      </p:sp>
      <p:sp>
        <p:nvSpPr>
          <p:cNvPr id="2" name="Title 1"/>
          <p:cNvSpPr>
            <a:spLocks noGrp="1"/>
          </p:cNvSpPr>
          <p:nvPr>
            <p:ph type="title"/>
          </p:nvPr>
        </p:nvSpPr>
        <p:spPr/>
        <p:txBody>
          <a:bodyPr/>
          <a:lstStyle/>
          <a:p>
            <a:r>
              <a:rPr lang="en-US" dirty="0" smtClean="0"/>
              <a:t>Warning Signs</a:t>
            </a:r>
            <a:endParaRPr lang="en-US" dirty="0"/>
          </a:p>
        </p:txBody>
      </p:sp>
    </p:spTree>
    <p:extLst>
      <p:ext uri="{BB962C8B-B14F-4D97-AF65-F5344CB8AC3E}">
        <p14:creationId xmlns:p14="http://schemas.microsoft.com/office/powerpoint/2010/main" val="29983728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a:t>Habit disorders (sucking, biting, rocking, bedwetting, feeding)</a:t>
            </a:r>
          </a:p>
          <a:p>
            <a:r>
              <a:rPr lang="en-US" dirty="0"/>
              <a:t>Self-destructive or antisocial behavior</a:t>
            </a:r>
          </a:p>
          <a:p>
            <a:r>
              <a:rPr lang="en-US" dirty="0"/>
              <a:t>Sleep problems, depression, anxiety, fearfulness</a:t>
            </a:r>
          </a:p>
          <a:p>
            <a:r>
              <a:rPr lang="en-US" dirty="0"/>
              <a:t>Behavior extremes—demanding or overly compliant; passive or aggressive; impulsive or withdrawn</a:t>
            </a:r>
          </a:p>
          <a:p>
            <a:r>
              <a:rPr lang="en-US" dirty="0"/>
              <a:t>Inappropriately adult behaviors (parenting) or infantile (rocking, thumb sucking, head-banging)</a:t>
            </a:r>
          </a:p>
          <a:p>
            <a:pPr marL="0" indent="0">
              <a:buNone/>
            </a:pPr>
            <a:endParaRPr lang="en-US" dirty="0"/>
          </a:p>
        </p:txBody>
      </p:sp>
      <p:sp>
        <p:nvSpPr>
          <p:cNvPr id="2" name="Title 1"/>
          <p:cNvSpPr>
            <a:spLocks noGrp="1"/>
          </p:cNvSpPr>
          <p:nvPr>
            <p:ph type="title"/>
          </p:nvPr>
        </p:nvSpPr>
        <p:spPr/>
        <p:txBody>
          <a:bodyPr/>
          <a:lstStyle/>
          <a:p>
            <a:r>
              <a:rPr lang="en-US" dirty="0" smtClean="0"/>
              <a:t>Warning Signs</a:t>
            </a:r>
            <a:endParaRPr lang="en-US" dirty="0"/>
          </a:p>
        </p:txBody>
      </p:sp>
    </p:spTree>
    <p:extLst>
      <p:ext uri="{BB962C8B-B14F-4D97-AF65-F5344CB8AC3E}">
        <p14:creationId xmlns:p14="http://schemas.microsoft.com/office/powerpoint/2010/main" val="21543931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pPr marL="0" indent="0">
              <a:buNone/>
            </a:pPr>
            <a:r>
              <a:rPr lang="en-US" dirty="0"/>
              <a:t>The indicators of child abuse and neglect vary. No child or caretaker will exhibit all of the physical or behavioral indicators listed and some of the indicators are contradictory. The behavior of an abused or neglected child and other family members may be sporadic and unpredictable. Indicators should be used only as a general guide. The presence of indicators alone does not establish that sexual abuse or exploitation has occurred. It should be noted that physical indicators are present in only a very small percentage of sexual abuse cases. </a:t>
            </a:r>
          </a:p>
          <a:p>
            <a:pPr marL="0" indent="0">
              <a:buNone/>
            </a:pPr>
            <a:endParaRPr lang="en-US" dirty="0"/>
          </a:p>
        </p:txBody>
      </p:sp>
      <p:sp>
        <p:nvSpPr>
          <p:cNvPr id="2" name="Title 1"/>
          <p:cNvSpPr>
            <a:spLocks noGrp="1"/>
          </p:cNvSpPr>
          <p:nvPr>
            <p:ph type="title"/>
          </p:nvPr>
        </p:nvSpPr>
        <p:spPr/>
        <p:txBody>
          <a:bodyPr/>
          <a:lstStyle/>
          <a:p>
            <a:r>
              <a:rPr lang="en-US" dirty="0" smtClean="0"/>
              <a:t>Sexual Abuse</a:t>
            </a:r>
            <a:endParaRPr lang="en-US" dirty="0"/>
          </a:p>
        </p:txBody>
      </p:sp>
    </p:spTree>
    <p:extLst>
      <p:ext uri="{BB962C8B-B14F-4D97-AF65-F5344CB8AC3E}">
        <p14:creationId xmlns:p14="http://schemas.microsoft.com/office/powerpoint/2010/main" val="32241259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Warning Signs</a:t>
            </a:r>
            <a:endParaRPr lang="en-US" dirty="0"/>
          </a:p>
        </p:txBody>
      </p:sp>
      <p:sp>
        <p:nvSpPr>
          <p:cNvPr id="5" name="Content Placeholder 4"/>
          <p:cNvSpPr>
            <a:spLocks noGrp="1"/>
          </p:cNvSpPr>
          <p:nvPr>
            <p:ph sz="quarter" idx="13"/>
          </p:nvPr>
        </p:nvSpPr>
        <p:spPr/>
        <p:txBody>
          <a:bodyPr>
            <a:normAutofit fontScale="92500" lnSpcReduction="20000"/>
          </a:bodyPr>
          <a:lstStyle/>
          <a:p>
            <a:r>
              <a:rPr lang="en-US" dirty="0"/>
              <a:t>Bizarre or unusual knowledge about sex; masturbation</a:t>
            </a:r>
          </a:p>
          <a:p>
            <a:r>
              <a:rPr lang="en-US" dirty="0"/>
              <a:t>Sexual acting out; extreme curiosity</a:t>
            </a:r>
          </a:p>
          <a:p>
            <a:r>
              <a:rPr lang="en-US" dirty="0"/>
              <a:t>Fear of men or women; affectionless or overly affectionate</a:t>
            </a:r>
          </a:p>
          <a:p>
            <a:r>
              <a:rPr lang="en-US" dirty="0"/>
              <a:t>Confusion over sexual identity</a:t>
            </a:r>
          </a:p>
          <a:p>
            <a:r>
              <a:rPr lang="en-US" dirty="0"/>
              <a:t>Night terrors</a:t>
            </a:r>
          </a:p>
        </p:txBody>
      </p:sp>
      <p:sp>
        <p:nvSpPr>
          <p:cNvPr id="6" name="Content Placeholder 5"/>
          <p:cNvSpPr>
            <a:spLocks noGrp="1"/>
          </p:cNvSpPr>
          <p:nvPr>
            <p:ph sz="quarter" idx="14"/>
          </p:nvPr>
        </p:nvSpPr>
        <p:spPr/>
        <p:txBody>
          <a:bodyPr>
            <a:normAutofit fontScale="92500"/>
          </a:bodyPr>
          <a:lstStyle/>
          <a:p>
            <a:r>
              <a:rPr lang="en-US" dirty="0"/>
              <a:t>Difficulty sitting or walking</a:t>
            </a:r>
          </a:p>
          <a:p>
            <a:r>
              <a:rPr lang="en-US" dirty="0"/>
              <a:t>Withdrawn, unstable emotions, depressed, regressed, poor peer relationships</a:t>
            </a:r>
          </a:p>
          <a:p>
            <a:r>
              <a:rPr lang="en-US" dirty="0"/>
              <a:t>Aggressive, problems in school, defiant, tells lies, retreats into fantasy world</a:t>
            </a:r>
          </a:p>
          <a:p>
            <a:r>
              <a:rPr lang="en-US" dirty="0"/>
              <a:t>Self destructive </a:t>
            </a:r>
          </a:p>
          <a:p>
            <a:pPr marL="0" indent="0">
              <a:buNone/>
            </a:pPr>
            <a:endParaRPr lang="en-US" dirty="0"/>
          </a:p>
        </p:txBody>
      </p:sp>
    </p:spTree>
    <p:extLst>
      <p:ext uri="{BB962C8B-B14F-4D97-AF65-F5344CB8AC3E}">
        <p14:creationId xmlns:p14="http://schemas.microsoft.com/office/powerpoint/2010/main" val="11924237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pPr marL="0" indent="0">
              <a:buNone/>
            </a:pPr>
            <a:r>
              <a:rPr lang="en-US" dirty="0"/>
              <a:t>Reports are to be made immediately to the 24 hour, 7 day a week </a:t>
            </a:r>
            <a:r>
              <a:rPr lang="en-US" b="1" dirty="0"/>
              <a:t>Child Abuse/Neglect Hotline telephone number (1-800-392-3738 </a:t>
            </a:r>
            <a:r>
              <a:rPr lang="en-US" dirty="0"/>
              <a:t>&amp; TDD 1-800-669-8689) maintained by CD. The Hotline is staffed by trained Children’s Service Workers whose responsibility is to accept the information and make the determination that the information constitutes a child abuse/neglect report. </a:t>
            </a:r>
          </a:p>
          <a:p>
            <a:pPr marL="0" indent="0">
              <a:buNone/>
            </a:pPr>
            <a:endParaRPr lang="en-US" dirty="0"/>
          </a:p>
        </p:txBody>
      </p:sp>
      <p:sp>
        <p:nvSpPr>
          <p:cNvPr id="2" name="Title 1"/>
          <p:cNvSpPr>
            <a:spLocks noGrp="1"/>
          </p:cNvSpPr>
          <p:nvPr>
            <p:ph type="title"/>
          </p:nvPr>
        </p:nvSpPr>
        <p:spPr/>
        <p:txBody>
          <a:bodyPr/>
          <a:lstStyle/>
          <a:p>
            <a:r>
              <a:rPr lang="en-US" dirty="0" smtClean="0"/>
              <a:t>Reporting</a:t>
            </a:r>
            <a:endParaRPr lang="en-US" dirty="0"/>
          </a:p>
        </p:txBody>
      </p:sp>
      <p:pic>
        <p:nvPicPr>
          <p:cNvPr id="2050" name="Picture 2" descr="C:\Users\collir1\AppData\Local\Microsoft\Windows\Temporary Internet Files\Content.IE5\CMHGZE80\2654801951_9ca1c981a6_z[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05361" y="5202767"/>
            <a:ext cx="1232654" cy="1600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67600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2209800"/>
            <a:ext cx="8229600" cy="5105400"/>
          </a:xfrm>
        </p:spPr>
        <p:txBody>
          <a:bodyPr>
            <a:normAutofit/>
          </a:bodyPr>
          <a:lstStyle/>
          <a:p>
            <a:r>
              <a:rPr lang="en-US" dirty="0" smtClean="0"/>
              <a:t>Determine if the </a:t>
            </a:r>
            <a:r>
              <a:rPr lang="en-US" dirty="0"/>
              <a:t>alleged victim is a child (less than eighteen (18) years-old) at the time of the hotline call; </a:t>
            </a:r>
          </a:p>
          <a:p>
            <a:r>
              <a:rPr lang="en-US" dirty="0" smtClean="0"/>
              <a:t>Whether </a:t>
            </a:r>
            <a:r>
              <a:rPr lang="en-US" dirty="0"/>
              <a:t>or not the person who is alleged to have abused the child was “responsible for the care, custody, and control” of the child at the time of the incident; </a:t>
            </a:r>
          </a:p>
          <a:p>
            <a:r>
              <a:rPr lang="en-US" dirty="0" smtClean="0"/>
              <a:t>The </a:t>
            </a:r>
            <a:r>
              <a:rPr lang="en-US" dirty="0"/>
              <a:t>alleged abuse or neglect is having an adverse effect on the child; </a:t>
            </a:r>
          </a:p>
          <a:p>
            <a:r>
              <a:rPr lang="en-US" dirty="0" smtClean="0"/>
              <a:t>The </a:t>
            </a:r>
            <a:r>
              <a:rPr lang="en-US" dirty="0"/>
              <a:t>incident occurred in Missouri; </a:t>
            </a:r>
          </a:p>
          <a:p>
            <a:r>
              <a:rPr lang="en-US" dirty="0" smtClean="0"/>
              <a:t>The </a:t>
            </a:r>
            <a:r>
              <a:rPr lang="en-US" dirty="0"/>
              <a:t>report meets the definition of abuse or neglect as defined by law; and </a:t>
            </a:r>
          </a:p>
          <a:p>
            <a:r>
              <a:rPr lang="en-US" dirty="0" smtClean="0"/>
              <a:t>Identifying </a:t>
            </a:r>
            <a:r>
              <a:rPr lang="en-US" dirty="0"/>
              <a:t>information is available to locate the child/family. </a:t>
            </a:r>
          </a:p>
          <a:p>
            <a:pPr marL="0" indent="0">
              <a:buNone/>
            </a:pPr>
            <a:endParaRPr lang="en-US" dirty="0"/>
          </a:p>
        </p:txBody>
      </p:sp>
      <p:sp>
        <p:nvSpPr>
          <p:cNvPr id="2" name="Title 1"/>
          <p:cNvSpPr>
            <a:spLocks noGrp="1"/>
          </p:cNvSpPr>
          <p:nvPr>
            <p:ph type="title"/>
          </p:nvPr>
        </p:nvSpPr>
        <p:spPr/>
        <p:txBody>
          <a:bodyPr/>
          <a:lstStyle/>
          <a:p>
            <a:r>
              <a:rPr lang="en-US" dirty="0" smtClean="0"/>
              <a:t>Children’s Service Worker Role</a:t>
            </a:r>
            <a:endParaRPr lang="en-US" dirty="0"/>
          </a:p>
        </p:txBody>
      </p:sp>
    </p:spTree>
    <p:extLst>
      <p:ext uri="{BB962C8B-B14F-4D97-AF65-F5344CB8AC3E}">
        <p14:creationId xmlns:p14="http://schemas.microsoft.com/office/powerpoint/2010/main" val="12926350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133600"/>
            <a:ext cx="8229600" cy="5181600"/>
          </a:xfrm>
        </p:spPr>
        <p:txBody>
          <a:bodyPr>
            <a:normAutofit fontScale="62500" lnSpcReduction="20000"/>
          </a:bodyPr>
          <a:lstStyle/>
          <a:p>
            <a:r>
              <a:rPr lang="en-US" sz="3800" dirty="0"/>
              <a:t>The name, address, present whereabouts, sex, race, and birth date or estimated age of the reported child or children and of any other children in the household; </a:t>
            </a:r>
          </a:p>
          <a:p>
            <a:r>
              <a:rPr lang="en-US" sz="3800" dirty="0"/>
              <a:t>The name(s), address(es), and telephone number(s) of the child’s parent(s), or other person(s) responsible for the child’s care; </a:t>
            </a:r>
          </a:p>
          <a:p>
            <a:r>
              <a:rPr lang="en-US" sz="3800" dirty="0" smtClean="0"/>
              <a:t>The </a:t>
            </a:r>
            <a:r>
              <a:rPr lang="en-US" sz="3800" dirty="0"/>
              <a:t>name(s), address(es), and telephone number(s) of the person(s) alleged to be responsible for the abuse or neglect, if different from the parent(s); </a:t>
            </a:r>
          </a:p>
          <a:p>
            <a:r>
              <a:rPr lang="en-US" sz="3800" dirty="0"/>
              <a:t>Directions to the home, if available, when the child’s address is general delivery, rural route, or only a town; </a:t>
            </a:r>
          </a:p>
          <a:p>
            <a:r>
              <a:rPr lang="en-US" sz="3800" dirty="0"/>
              <a:t>Other means of locating the family; </a:t>
            </a:r>
          </a:p>
          <a:p>
            <a:r>
              <a:rPr lang="en-US" sz="3800" dirty="0"/>
              <a:t>Parents’/alleged perpetrators’ place of employment and work hours, if known; </a:t>
            </a:r>
          </a:p>
          <a:p>
            <a:pPr marL="0" indent="0">
              <a:buNone/>
            </a:pPr>
            <a:endParaRPr lang="en-US" dirty="0"/>
          </a:p>
        </p:txBody>
      </p:sp>
      <p:sp>
        <p:nvSpPr>
          <p:cNvPr id="2" name="Title 1"/>
          <p:cNvSpPr>
            <a:spLocks noGrp="1"/>
          </p:cNvSpPr>
          <p:nvPr>
            <p:ph type="title"/>
          </p:nvPr>
        </p:nvSpPr>
        <p:spPr/>
        <p:txBody>
          <a:bodyPr/>
          <a:lstStyle/>
          <a:p>
            <a:r>
              <a:rPr lang="en-US" dirty="0" smtClean="0"/>
              <a:t>Reporter</a:t>
            </a:r>
            <a:endParaRPr lang="en-US" dirty="0"/>
          </a:p>
        </p:txBody>
      </p:sp>
    </p:spTree>
    <p:extLst>
      <p:ext uri="{BB962C8B-B14F-4D97-AF65-F5344CB8AC3E}">
        <p14:creationId xmlns:p14="http://schemas.microsoft.com/office/powerpoint/2010/main" val="28753003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What Is Abusive Head Trauma</a:t>
            </a:r>
            <a:r>
              <a:rPr lang="en-US" dirty="0" smtClean="0"/>
              <a:t>?</a:t>
            </a:r>
          </a:p>
          <a:p>
            <a:pPr lvl="1"/>
            <a:r>
              <a:rPr lang="en-US" dirty="0"/>
              <a:t>Abusive head trauma, also called shaken baby syndrome (or SBS), goes by many other names, including inflicted traumatic brain injury and shaken impact syndrome. All of these names mean the same thing: an injury to a child's brain as a result of child </a:t>
            </a:r>
            <a:r>
              <a:rPr lang="en-US" dirty="0" smtClean="0"/>
              <a:t>abuse </a:t>
            </a:r>
            <a:endParaRPr lang="en-US" dirty="0"/>
          </a:p>
        </p:txBody>
      </p:sp>
      <p:sp>
        <p:nvSpPr>
          <p:cNvPr id="2" name="Title 1"/>
          <p:cNvSpPr>
            <a:spLocks noGrp="1"/>
          </p:cNvSpPr>
          <p:nvPr>
            <p:ph type="title"/>
          </p:nvPr>
        </p:nvSpPr>
        <p:spPr/>
        <p:txBody>
          <a:bodyPr/>
          <a:lstStyle/>
          <a:p>
            <a:r>
              <a:rPr lang="en-US" dirty="0" smtClean="0"/>
              <a:t>SBS/AHT</a:t>
            </a:r>
            <a:endParaRPr lang="en-US" dirty="0"/>
          </a:p>
        </p:txBody>
      </p:sp>
    </p:spTree>
    <p:extLst>
      <p:ext uri="{BB962C8B-B14F-4D97-AF65-F5344CB8AC3E}">
        <p14:creationId xmlns:p14="http://schemas.microsoft.com/office/powerpoint/2010/main" val="163334500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486400"/>
          </a:xfrm>
        </p:spPr>
        <p:txBody>
          <a:bodyPr>
            <a:normAutofit fontScale="47500" lnSpcReduction="20000"/>
          </a:bodyPr>
          <a:lstStyle/>
          <a:p>
            <a:pPr marL="0" indent="0">
              <a:buNone/>
            </a:pPr>
            <a:endParaRPr lang="en-US" dirty="0"/>
          </a:p>
          <a:p>
            <a:r>
              <a:rPr lang="en-US" sz="4500" dirty="0"/>
              <a:t>The full nature and extent of the child’s injuries, abuse, or neglect, and any indication of prior injuries, including the reason for suspecting the child may be subjected to conditions resulting in abuse or neglect; </a:t>
            </a:r>
          </a:p>
          <a:p>
            <a:r>
              <a:rPr lang="en-US" sz="4500" dirty="0"/>
              <a:t>Any event that precipitated the report; </a:t>
            </a:r>
          </a:p>
          <a:p>
            <a:r>
              <a:rPr lang="en-US" sz="4500" dirty="0"/>
              <a:t>Adverse reactions to the child(ren); </a:t>
            </a:r>
          </a:p>
          <a:p>
            <a:r>
              <a:rPr lang="en-US" sz="4500" dirty="0"/>
              <a:t>An assessment of the risk of further harm to the child and, if a risk exists, whether it is imminent; </a:t>
            </a:r>
          </a:p>
          <a:p>
            <a:r>
              <a:rPr lang="en-US" sz="4500" dirty="0"/>
              <a:t>If the information was provided by a third party, or if there were witnesses, the identity of that person(s); </a:t>
            </a:r>
          </a:p>
          <a:p>
            <a:r>
              <a:rPr lang="en-US" sz="4500" dirty="0" smtClean="0"/>
              <a:t>The </a:t>
            </a:r>
            <a:r>
              <a:rPr lang="en-US" sz="4500" dirty="0"/>
              <a:t>circumstances under which the reporter first became aware of the child’s alleged injuries, abuse or neglect; </a:t>
            </a:r>
          </a:p>
          <a:p>
            <a:r>
              <a:rPr lang="en-US" sz="4500" dirty="0"/>
              <a:t>The action taken, if any, to treat, shelter, or assist the child; </a:t>
            </a:r>
          </a:p>
          <a:p>
            <a:r>
              <a:rPr lang="en-US" sz="4500" dirty="0"/>
              <a:t>Present location of the child; </a:t>
            </a:r>
          </a:p>
          <a:p>
            <a:r>
              <a:rPr lang="en-US" sz="4500" dirty="0"/>
              <a:t>Whether the subjects of the report are aware a report is being made;  The name, address, work and home telephone numbers, profession, and relationship to the child of the reporter;  When was the child last seen by the reporter;  Whether other children are in the home. </a:t>
            </a:r>
          </a:p>
          <a:p>
            <a:pPr marL="0" indent="0">
              <a:buNone/>
            </a:pPr>
            <a:endParaRPr lang="en-US" dirty="0"/>
          </a:p>
        </p:txBody>
      </p:sp>
      <p:sp>
        <p:nvSpPr>
          <p:cNvPr id="2" name="Title 1"/>
          <p:cNvSpPr>
            <a:spLocks noGrp="1"/>
          </p:cNvSpPr>
          <p:nvPr>
            <p:ph type="title"/>
          </p:nvPr>
        </p:nvSpPr>
        <p:spPr>
          <a:xfrm>
            <a:off x="457200" y="274638"/>
            <a:ext cx="8229600" cy="715962"/>
          </a:xfrm>
        </p:spPr>
        <p:txBody>
          <a:bodyPr>
            <a:normAutofit fontScale="90000"/>
          </a:bodyPr>
          <a:lstStyle/>
          <a:p>
            <a:r>
              <a:rPr lang="en-US" dirty="0" smtClean="0"/>
              <a:t>Cont.</a:t>
            </a:r>
            <a:endParaRPr lang="en-US" dirty="0"/>
          </a:p>
        </p:txBody>
      </p:sp>
    </p:spTree>
    <p:extLst>
      <p:ext uri="{BB962C8B-B14F-4D97-AF65-F5344CB8AC3E}">
        <p14:creationId xmlns:p14="http://schemas.microsoft.com/office/powerpoint/2010/main" val="316902880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pPr marL="0" indent="0">
              <a:buNone/>
            </a:pPr>
            <a:r>
              <a:rPr lang="en-US" dirty="0"/>
              <a:t>If the call is accepted as a child abuse/neglect report, the information is transmitted electronically to the county Children’s Division office within a designated circuit, and an investigation or family assessment is begun immediately or initiated within 24 hours, depending on the severity of the allegations. </a:t>
            </a:r>
          </a:p>
          <a:p>
            <a:pPr marL="0" indent="0">
              <a:buNone/>
            </a:pPr>
            <a:endParaRPr lang="en-US" dirty="0"/>
          </a:p>
          <a:p>
            <a:pPr marL="0" indent="0">
              <a:buNone/>
            </a:pPr>
            <a:r>
              <a:rPr lang="en-US" dirty="0"/>
              <a:t>The worker completing the investigation or family assessment will contact the reporter in order to ensure that full information has been received, to obtain any additional information, and to determine the safety of the child. The mandated reporter shall be contacted when the report is sent to the county office or within 48 hours of receipt of the report. If the worker is unable to contact the reporter, the investigation or family assessment will be initiated by seeing the child. </a:t>
            </a:r>
          </a:p>
          <a:p>
            <a:pPr marL="0" indent="0">
              <a:buNone/>
            </a:pPr>
            <a:endParaRPr lang="en-US" dirty="0"/>
          </a:p>
        </p:txBody>
      </p:sp>
      <p:sp>
        <p:nvSpPr>
          <p:cNvPr id="2" name="Title 1"/>
          <p:cNvSpPr>
            <a:spLocks noGrp="1"/>
          </p:cNvSpPr>
          <p:nvPr>
            <p:ph type="title"/>
          </p:nvPr>
        </p:nvSpPr>
        <p:spPr/>
        <p:txBody>
          <a:bodyPr/>
          <a:lstStyle/>
          <a:p>
            <a:r>
              <a:rPr lang="en-US" dirty="0" smtClean="0"/>
              <a:t>After the Call</a:t>
            </a:r>
            <a:endParaRPr lang="en-US" dirty="0"/>
          </a:p>
        </p:txBody>
      </p:sp>
    </p:spTree>
    <p:extLst>
      <p:ext uri="{BB962C8B-B14F-4D97-AF65-F5344CB8AC3E}">
        <p14:creationId xmlns:p14="http://schemas.microsoft.com/office/powerpoint/2010/main" val="374120176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457200" y="2743201"/>
            <a:ext cx="8229600" cy="3810000"/>
          </a:xfrm>
        </p:spPr>
        <p:txBody>
          <a:bodyPr>
            <a:normAutofit/>
          </a:bodyPr>
          <a:lstStyle/>
          <a:p>
            <a:r>
              <a:rPr lang="en-US" dirty="0"/>
              <a:t>Failure to report is a Class A misdemeanor for a person who is required under the law to report. Filing a false report is also a Class A misdemeanor. </a:t>
            </a:r>
          </a:p>
          <a:p>
            <a:r>
              <a:rPr lang="en-US" dirty="0" smtClean="0"/>
              <a:t>The </a:t>
            </a:r>
            <a:r>
              <a:rPr lang="en-US" dirty="0"/>
              <a:t>law provides immunity from civil or criminal liability to those who are required to make reports . </a:t>
            </a:r>
          </a:p>
          <a:p>
            <a:r>
              <a:rPr lang="en-US" dirty="0"/>
              <a:t>Immunity is provided regardless of the outcome of the investigation/family assessment . Immunity does not protect persons filing false reports.</a:t>
            </a:r>
          </a:p>
          <a:p>
            <a:pPr marL="0" indent="0">
              <a:buNone/>
            </a:pPr>
            <a:endParaRPr lang="en-US" dirty="0"/>
          </a:p>
        </p:txBody>
      </p:sp>
      <p:sp>
        <p:nvSpPr>
          <p:cNvPr id="2" name="Title 1"/>
          <p:cNvSpPr>
            <a:spLocks noGrp="1"/>
          </p:cNvSpPr>
          <p:nvPr>
            <p:ph type="title"/>
          </p:nvPr>
        </p:nvSpPr>
        <p:spPr>
          <a:xfrm>
            <a:off x="457200" y="274638"/>
            <a:ext cx="8229600" cy="868362"/>
          </a:xfrm>
        </p:spPr>
        <p:txBody>
          <a:bodyPr/>
          <a:lstStyle/>
          <a:p>
            <a:r>
              <a:rPr lang="en-US" dirty="0"/>
              <a:t>Section 210.135 RSMO</a:t>
            </a:r>
          </a:p>
        </p:txBody>
      </p:sp>
    </p:spTree>
    <p:extLst>
      <p:ext uri="{BB962C8B-B14F-4D97-AF65-F5344CB8AC3E}">
        <p14:creationId xmlns:p14="http://schemas.microsoft.com/office/powerpoint/2010/main" val="215881738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Questions</a:t>
            </a:r>
            <a:endParaRPr lang="en-US" dirty="0"/>
          </a:p>
        </p:txBody>
      </p:sp>
      <p:sp>
        <p:nvSpPr>
          <p:cNvPr id="4" name="Subtitle 3"/>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405869204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Thank You</a:t>
            </a:r>
            <a:endParaRPr lang="en-US" dirty="0"/>
          </a:p>
        </p:txBody>
      </p:sp>
      <p:sp>
        <p:nvSpPr>
          <p:cNvPr id="4" name="Subtitle 3"/>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66184200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American Academy of Pediatrics: healthychildcare.org </a:t>
            </a:r>
          </a:p>
          <a:p>
            <a:r>
              <a:rPr lang="en-US" dirty="0" smtClean="0"/>
              <a:t>Kids Health: kidshealth.org</a:t>
            </a:r>
          </a:p>
          <a:p>
            <a:r>
              <a:rPr lang="en-US" dirty="0" smtClean="0"/>
              <a:t>Center for Disease Control &amp; Prevention: cdc.gov</a:t>
            </a:r>
          </a:p>
          <a:p>
            <a:r>
              <a:rPr lang="en-US" dirty="0"/>
              <a:t>“Guidelines for Mandated Reporters of Child Abuse and Neglect.” Missouri Department of Social Services (2013)</a:t>
            </a:r>
          </a:p>
          <a:p>
            <a:r>
              <a:rPr lang="en-US" dirty="0"/>
              <a:t>Revised Missouri statutes 210.115.1 – 210.115.3 </a:t>
            </a:r>
            <a:endParaRPr lang="en-US" dirty="0" smtClean="0"/>
          </a:p>
          <a:p>
            <a:endParaRPr lang="en-US" dirty="0"/>
          </a:p>
        </p:txBody>
      </p:sp>
      <p:sp>
        <p:nvSpPr>
          <p:cNvPr id="2" name="Title 1"/>
          <p:cNvSpPr>
            <a:spLocks noGrp="1"/>
          </p:cNvSpPr>
          <p:nvPr>
            <p:ph type="title"/>
          </p:nvPr>
        </p:nvSpPr>
        <p:spPr/>
        <p:txBody>
          <a:bodyPr/>
          <a:lstStyle/>
          <a:p>
            <a:r>
              <a:rPr lang="en-US" dirty="0" smtClean="0"/>
              <a:t>References </a:t>
            </a:r>
            <a:endParaRPr lang="en-US" dirty="0"/>
          </a:p>
        </p:txBody>
      </p:sp>
    </p:spTree>
    <p:extLst>
      <p:ext uri="{BB962C8B-B14F-4D97-AF65-F5344CB8AC3E}">
        <p14:creationId xmlns:p14="http://schemas.microsoft.com/office/powerpoint/2010/main" val="21393504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a:t>Abusive head trauma is a leading cause of physical child abuse deaths in children under 5 in the United </a:t>
            </a:r>
            <a:r>
              <a:rPr lang="en-US" dirty="0" smtClean="0"/>
              <a:t>States.</a:t>
            </a:r>
            <a:endParaRPr lang="en-US" dirty="0"/>
          </a:p>
          <a:p>
            <a:r>
              <a:rPr lang="en-US" dirty="0"/>
              <a:t>Abusive head trauma accounts for approximately one third of all child maltreatment </a:t>
            </a:r>
            <a:r>
              <a:rPr lang="en-US" dirty="0" smtClean="0"/>
              <a:t>deaths.</a:t>
            </a:r>
            <a:endParaRPr lang="en-US" dirty="0"/>
          </a:p>
          <a:p>
            <a:r>
              <a:rPr lang="en-US" dirty="0"/>
              <a:t>The most common trigger for abusive head trauma is inconsolable </a:t>
            </a:r>
            <a:r>
              <a:rPr lang="en-US" dirty="0" smtClean="0"/>
              <a:t>crying.</a:t>
            </a:r>
            <a:endParaRPr lang="en-US" dirty="0"/>
          </a:p>
          <a:p>
            <a:r>
              <a:rPr lang="en-US" dirty="0"/>
              <a:t>Babies less than one year old are at greatest risk of injury from abusive head trauma</a:t>
            </a:r>
            <a:r>
              <a:rPr lang="en-US" dirty="0" smtClean="0"/>
              <a:t>.</a:t>
            </a:r>
            <a:endParaRPr lang="en-US" dirty="0"/>
          </a:p>
        </p:txBody>
      </p:sp>
      <p:sp>
        <p:nvSpPr>
          <p:cNvPr id="2" name="Title 1"/>
          <p:cNvSpPr>
            <a:spLocks noGrp="1"/>
          </p:cNvSpPr>
          <p:nvPr>
            <p:ph type="title"/>
          </p:nvPr>
        </p:nvSpPr>
        <p:spPr/>
        <p:txBody>
          <a:bodyPr/>
          <a:lstStyle/>
          <a:p>
            <a:r>
              <a:rPr lang="en-US" dirty="0" smtClean="0"/>
              <a:t>Abusive Head Trauma Facts</a:t>
            </a:r>
            <a:endParaRPr lang="en-US" dirty="0"/>
          </a:p>
        </p:txBody>
      </p:sp>
    </p:spTree>
    <p:extLst>
      <p:ext uri="{BB962C8B-B14F-4D97-AF65-F5344CB8AC3E}">
        <p14:creationId xmlns:p14="http://schemas.microsoft.com/office/powerpoint/2010/main" val="7495209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Direct blow to head</a:t>
            </a:r>
          </a:p>
          <a:p>
            <a:r>
              <a:rPr lang="en-US" dirty="0" smtClean="0"/>
              <a:t>Dropping child</a:t>
            </a:r>
          </a:p>
          <a:p>
            <a:r>
              <a:rPr lang="en-US" dirty="0" smtClean="0"/>
              <a:t>Vigorously shaking child</a:t>
            </a:r>
          </a:p>
          <a:p>
            <a:r>
              <a:rPr lang="en-US" dirty="0" smtClean="0"/>
              <a:t>Striking child’s head against a surface</a:t>
            </a:r>
          </a:p>
          <a:p>
            <a:endParaRPr lang="en-US" dirty="0"/>
          </a:p>
        </p:txBody>
      </p:sp>
      <p:sp>
        <p:nvSpPr>
          <p:cNvPr id="2" name="Title 1"/>
          <p:cNvSpPr>
            <a:spLocks noGrp="1"/>
          </p:cNvSpPr>
          <p:nvPr>
            <p:ph type="title"/>
          </p:nvPr>
        </p:nvSpPr>
        <p:spPr/>
        <p:txBody>
          <a:bodyPr/>
          <a:lstStyle/>
          <a:p>
            <a:r>
              <a:rPr lang="en-US" dirty="0" smtClean="0"/>
              <a:t>Abusive Head Trauma Causes</a:t>
            </a:r>
            <a:endParaRPr lang="en-US" dirty="0"/>
          </a:p>
        </p:txBody>
      </p:sp>
    </p:spTree>
    <p:extLst>
      <p:ext uri="{BB962C8B-B14F-4D97-AF65-F5344CB8AC3E}">
        <p14:creationId xmlns:p14="http://schemas.microsoft.com/office/powerpoint/2010/main" val="24858055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Signs &amp; Symptoms</a:t>
            </a:r>
            <a:endParaRPr lang="en-US" dirty="0"/>
          </a:p>
        </p:txBody>
      </p:sp>
      <p:sp>
        <p:nvSpPr>
          <p:cNvPr id="4" name="Content Placeholder 3"/>
          <p:cNvSpPr>
            <a:spLocks noGrp="1"/>
          </p:cNvSpPr>
          <p:nvPr>
            <p:ph sz="quarter" idx="13"/>
          </p:nvPr>
        </p:nvSpPr>
        <p:spPr/>
        <p:txBody>
          <a:bodyPr>
            <a:normAutofit fontScale="92500" lnSpcReduction="10000"/>
          </a:bodyPr>
          <a:lstStyle/>
          <a:p>
            <a:r>
              <a:rPr lang="en-US" dirty="0" smtClean="0"/>
              <a:t>Unconscious</a:t>
            </a:r>
          </a:p>
          <a:p>
            <a:r>
              <a:rPr lang="en-US" dirty="0" smtClean="0"/>
              <a:t>Seizures</a:t>
            </a:r>
          </a:p>
          <a:p>
            <a:r>
              <a:rPr lang="en-US" dirty="0"/>
              <a:t>lethargy</a:t>
            </a:r>
          </a:p>
          <a:p>
            <a:r>
              <a:rPr lang="en-US" dirty="0"/>
              <a:t>irritability</a:t>
            </a:r>
          </a:p>
          <a:p>
            <a:r>
              <a:rPr lang="en-US" dirty="0"/>
              <a:t>vomiting</a:t>
            </a:r>
          </a:p>
          <a:p>
            <a:r>
              <a:rPr lang="en-US" dirty="0"/>
              <a:t>poor sucking or swallowing</a:t>
            </a:r>
          </a:p>
          <a:p>
            <a:r>
              <a:rPr lang="en-US" dirty="0"/>
              <a:t>decreased appetite</a:t>
            </a:r>
          </a:p>
          <a:p>
            <a:r>
              <a:rPr lang="en-US" dirty="0"/>
              <a:t>lack of smiling or vocalizing</a:t>
            </a:r>
          </a:p>
          <a:p>
            <a:r>
              <a:rPr lang="en-US" dirty="0"/>
              <a:t>rigidity</a:t>
            </a:r>
          </a:p>
          <a:p>
            <a:endParaRPr lang="en-US" dirty="0"/>
          </a:p>
        </p:txBody>
      </p:sp>
      <p:sp>
        <p:nvSpPr>
          <p:cNvPr id="5" name="Content Placeholder 4"/>
          <p:cNvSpPr>
            <a:spLocks noGrp="1"/>
          </p:cNvSpPr>
          <p:nvPr>
            <p:ph sz="quarter" idx="14"/>
          </p:nvPr>
        </p:nvSpPr>
        <p:spPr/>
        <p:txBody>
          <a:bodyPr>
            <a:normAutofit fontScale="92500" lnSpcReduction="10000"/>
          </a:bodyPr>
          <a:lstStyle/>
          <a:p>
            <a:r>
              <a:rPr lang="en-US" dirty="0" smtClean="0"/>
              <a:t>seizures</a:t>
            </a:r>
            <a:endParaRPr lang="en-US" dirty="0"/>
          </a:p>
          <a:p>
            <a:r>
              <a:rPr lang="en-US" dirty="0"/>
              <a:t>difficulty breathing</a:t>
            </a:r>
          </a:p>
          <a:p>
            <a:r>
              <a:rPr lang="en-US" dirty="0"/>
              <a:t>blue color due to lack of oxygen</a:t>
            </a:r>
          </a:p>
          <a:p>
            <a:r>
              <a:rPr lang="en-US" dirty="0"/>
              <a:t>altered consciousness</a:t>
            </a:r>
          </a:p>
          <a:p>
            <a:r>
              <a:rPr lang="en-US" dirty="0"/>
              <a:t>unequal pupil size</a:t>
            </a:r>
          </a:p>
          <a:p>
            <a:r>
              <a:rPr lang="en-US" dirty="0"/>
              <a:t>an inability to lift the head</a:t>
            </a:r>
          </a:p>
          <a:p>
            <a:r>
              <a:rPr lang="en-US" dirty="0"/>
              <a:t>an inability to focus the eyes or track movement</a:t>
            </a:r>
          </a:p>
          <a:p>
            <a:endParaRPr lang="en-US" dirty="0"/>
          </a:p>
        </p:txBody>
      </p:sp>
    </p:spTree>
    <p:extLst>
      <p:ext uri="{BB962C8B-B14F-4D97-AF65-F5344CB8AC3E}">
        <p14:creationId xmlns:p14="http://schemas.microsoft.com/office/powerpoint/2010/main" val="41180572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pPr marL="0" indent="0">
              <a:buNone/>
            </a:pPr>
            <a:r>
              <a:rPr lang="en-US" dirty="0"/>
              <a:t>If shaken baby syndrome </a:t>
            </a:r>
            <a:r>
              <a:rPr lang="en-US" i="1" dirty="0"/>
              <a:t>is</a:t>
            </a:r>
            <a:r>
              <a:rPr lang="en-US" dirty="0"/>
              <a:t> suspected, doctors may look for:</a:t>
            </a:r>
          </a:p>
          <a:p>
            <a:r>
              <a:rPr lang="en-US" dirty="0"/>
              <a:t>hemorrhages in the retinas of the eyes</a:t>
            </a:r>
          </a:p>
          <a:p>
            <a:r>
              <a:rPr lang="en-US" dirty="0"/>
              <a:t>skull fractures</a:t>
            </a:r>
          </a:p>
          <a:p>
            <a:r>
              <a:rPr lang="en-US" dirty="0"/>
              <a:t>swelling of the brain</a:t>
            </a:r>
          </a:p>
          <a:p>
            <a:r>
              <a:rPr lang="en-US" dirty="0"/>
              <a:t>subdural hematomas (blood collections pressing on the surface of the brain)</a:t>
            </a:r>
          </a:p>
          <a:p>
            <a:r>
              <a:rPr lang="en-US" dirty="0"/>
              <a:t>rib and long bone (bones in the arms and legs) fractures</a:t>
            </a:r>
          </a:p>
          <a:p>
            <a:r>
              <a:rPr lang="en-US" dirty="0"/>
              <a:t>bruises around the head, neck, or chest</a:t>
            </a:r>
          </a:p>
          <a:p>
            <a:endParaRPr lang="en-US" dirty="0"/>
          </a:p>
        </p:txBody>
      </p:sp>
      <p:sp>
        <p:nvSpPr>
          <p:cNvPr id="2" name="Title 1"/>
          <p:cNvSpPr>
            <a:spLocks noGrp="1"/>
          </p:cNvSpPr>
          <p:nvPr>
            <p:ph type="title"/>
          </p:nvPr>
        </p:nvSpPr>
        <p:spPr/>
        <p:txBody>
          <a:bodyPr/>
          <a:lstStyle/>
          <a:p>
            <a:r>
              <a:rPr lang="en-US" dirty="0" smtClean="0"/>
              <a:t>Diagnosis</a:t>
            </a:r>
            <a:endParaRPr lang="en-US" dirty="0"/>
          </a:p>
        </p:txBody>
      </p:sp>
    </p:spTree>
    <p:extLst>
      <p:ext uri="{BB962C8B-B14F-4D97-AF65-F5344CB8AC3E}">
        <p14:creationId xmlns:p14="http://schemas.microsoft.com/office/powerpoint/2010/main" val="41185693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Brain injury</a:t>
            </a:r>
          </a:p>
          <a:p>
            <a:r>
              <a:rPr lang="en-US" dirty="0" smtClean="0"/>
              <a:t>Language</a:t>
            </a:r>
          </a:p>
          <a:p>
            <a:r>
              <a:rPr lang="en-US" dirty="0" smtClean="0"/>
              <a:t>Vision</a:t>
            </a:r>
          </a:p>
          <a:p>
            <a:r>
              <a:rPr lang="en-US" dirty="0" smtClean="0"/>
              <a:t>Balance</a:t>
            </a:r>
          </a:p>
          <a:p>
            <a:r>
              <a:rPr lang="en-US" dirty="0" smtClean="0"/>
              <a:t>Motor coordination</a:t>
            </a:r>
            <a:endParaRPr lang="en-US" dirty="0"/>
          </a:p>
        </p:txBody>
      </p:sp>
      <p:sp>
        <p:nvSpPr>
          <p:cNvPr id="2" name="Title 1"/>
          <p:cNvSpPr>
            <a:spLocks noGrp="1"/>
          </p:cNvSpPr>
          <p:nvPr>
            <p:ph type="title"/>
          </p:nvPr>
        </p:nvSpPr>
        <p:spPr/>
        <p:txBody>
          <a:bodyPr/>
          <a:lstStyle/>
          <a:p>
            <a:r>
              <a:rPr lang="en-US" dirty="0" smtClean="0"/>
              <a:t>Developmental Effects</a:t>
            </a:r>
            <a:endParaRPr lang="en-US" dirty="0"/>
          </a:p>
        </p:txBody>
      </p:sp>
    </p:spTree>
    <p:extLst>
      <p:ext uri="{BB962C8B-B14F-4D97-AF65-F5344CB8AC3E}">
        <p14:creationId xmlns:p14="http://schemas.microsoft.com/office/powerpoint/2010/main" val="32127868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pPr marL="0" indent="0">
              <a:buNone/>
            </a:pPr>
            <a:r>
              <a:rPr lang="en-US" dirty="0" smtClean="0"/>
              <a:t>Parent &amp; Caregivers</a:t>
            </a:r>
          </a:p>
          <a:p>
            <a:r>
              <a:rPr lang="en-US" dirty="0"/>
              <a:t>Understand that infant crying is worse in the first few months of life, but it will get better as the child grows.</a:t>
            </a:r>
          </a:p>
          <a:p>
            <a:r>
              <a:rPr lang="en-US" dirty="0"/>
              <a:t>Try calming a crying baby by rocking gently, offering a pacifier, singing or talking softly, taking a walk with a stroller, or going for a drive in the car.</a:t>
            </a:r>
          </a:p>
          <a:p>
            <a:r>
              <a:rPr lang="en-US" dirty="0"/>
              <a:t>If the baby won’t stop crying, check for signs of illness and call the doctor if you suspect the child is sick.</a:t>
            </a:r>
          </a:p>
          <a:p>
            <a:r>
              <a:rPr lang="en-US" dirty="0"/>
              <a:t>If you are getting upset or losing control, focus on calming yourself down. Put the baby in a safe place and walk away to calm down, checking on the baby every 5 to 10 minutes.</a:t>
            </a:r>
          </a:p>
          <a:p>
            <a:r>
              <a:rPr lang="en-US" dirty="0"/>
              <a:t>Call a friend, relative, neighbor, or parent helpline for support.</a:t>
            </a:r>
          </a:p>
          <a:p>
            <a:r>
              <a:rPr lang="en-US" dirty="0"/>
              <a:t>Never leave your baby with a person who is easily irritated or has a temper or history of violence.</a:t>
            </a:r>
          </a:p>
          <a:p>
            <a:pPr marL="0" indent="0">
              <a:buNone/>
            </a:pPr>
            <a:endParaRPr lang="en-US" dirty="0"/>
          </a:p>
        </p:txBody>
      </p:sp>
      <p:sp>
        <p:nvSpPr>
          <p:cNvPr id="2" name="Title 1"/>
          <p:cNvSpPr>
            <a:spLocks noGrp="1"/>
          </p:cNvSpPr>
          <p:nvPr>
            <p:ph type="title"/>
          </p:nvPr>
        </p:nvSpPr>
        <p:spPr/>
        <p:txBody>
          <a:bodyPr/>
          <a:lstStyle/>
          <a:p>
            <a:r>
              <a:rPr lang="en-US" dirty="0" smtClean="0"/>
              <a:t>Prevention</a:t>
            </a:r>
            <a:endParaRPr lang="en-US" dirty="0"/>
          </a:p>
        </p:txBody>
      </p:sp>
    </p:spTree>
    <p:extLst>
      <p:ext uri="{BB962C8B-B14F-4D97-AF65-F5344CB8AC3E}">
        <p14:creationId xmlns:p14="http://schemas.microsoft.com/office/powerpoint/2010/main" val="391293339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445</TotalTime>
  <Words>2954</Words>
  <Application>Microsoft Office PowerPoint</Application>
  <PresentationFormat>On-screen Show (4:3)</PresentationFormat>
  <Paragraphs>245</Paragraphs>
  <Slides>35</Slides>
  <Notes>13</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Waveform</vt:lpstr>
      <vt:lpstr>Child Care Basics Series  Module 1: Shaken Baby Syndrome/Abusive Head Trauma/ Mandated Reporter: Child Abuse</vt:lpstr>
      <vt:lpstr>Shaken Baby/Abusive Head Trauma</vt:lpstr>
      <vt:lpstr>SBS/AHT</vt:lpstr>
      <vt:lpstr>Abusive Head Trauma Facts</vt:lpstr>
      <vt:lpstr>Abusive Head Trauma Causes</vt:lpstr>
      <vt:lpstr>Signs &amp; Symptoms</vt:lpstr>
      <vt:lpstr>Diagnosis</vt:lpstr>
      <vt:lpstr>Developmental Effects</vt:lpstr>
      <vt:lpstr>Prevention</vt:lpstr>
      <vt:lpstr>Prevention: 5 S’s</vt:lpstr>
      <vt:lpstr>If a baby in your care won't stop crying, you can also try the following </vt:lpstr>
      <vt:lpstr>Mandated Reporter: Child Abuse</vt:lpstr>
      <vt:lpstr>PowerPoint Presentation</vt:lpstr>
      <vt:lpstr>Types of abuse</vt:lpstr>
      <vt:lpstr>Caregivers</vt:lpstr>
      <vt:lpstr>Neglect</vt:lpstr>
      <vt:lpstr>Warning signs of Neglect</vt:lpstr>
      <vt:lpstr>Warning signs cont.</vt:lpstr>
      <vt:lpstr>Physical Abuse</vt:lpstr>
      <vt:lpstr>Physical Abuse</vt:lpstr>
      <vt:lpstr>Warning Signs</vt:lpstr>
      <vt:lpstr>Emotional Abuse</vt:lpstr>
      <vt:lpstr>Warning Signs</vt:lpstr>
      <vt:lpstr>Warning Signs</vt:lpstr>
      <vt:lpstr>Sexual Abuse</vt:lpstr>
      <vt:lpstr>Warning Signs</vt:lpstr>
      <vt:lpstr>Reporting</vt:lpstr>
      <vt:lpstr>Children’s Service Worker Role</vt:lpstr>
      <vt:lpstr>Reporter</vt:lpstr>
      <vt:lpstr>Cont.</vt:lpstr>
      <vt:lpstr>After the Call</vt:lpstr>
      <vt:lpstr>Section 210.135 RSMO</vt:lpstr>
      <vt:lpstr>Questions</vt:lpstr>
      <vt:lpstr>Thank You</vt:lpstr>
      <vt:lpstr>References </vt:lpstr>
    </vt:vector>
  </TitlesOfParts>
  <Company>Truman Medical Center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SIDS/Safe Sleep Shaken Baby Syndrome/Abusive Head Trauma Mandated Reporter: Child Abuse</dc:title>
  <dc:creator>Schlenk, Kristin R</dc:creator>
  <cp:lastModifiedBy>collir1</cp:lastModifiedBy>
  <cp:revision>24</cp:revision>
  <dcterms:created xsi:type="dcterms:W3CDTF">2017-02-01T12:53:03Z</dcterms:created>
  <dcterms:modified xsi:type="dcterms:W3CDTF">2017-02-22T14:21:59Z</dcterms:modified>
</cp:coreProperties>
</file>