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36"/>
  </p:notesMasterIdLst>
  <p:sldIdLst>
    <p:sldId id="256" r:id="rId2"/>
    <p:sldId id="257" r:id="rId3"/>
    <p:sldId id="258" r:id="rId4"/>
    <p:sldId id="259" r:id="rId5"/>
    <p:sldId id="260" r:id="rId6"/>
    <p:sldId id="261" r:id="rId7"/>
    <p:sldId id="264"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90" autoAdjust="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405B6E-78E2-443D-B465-0B92D393B76F}" type="datetimeFigureOut">
              <a:rPr lang="en-US" smtClean="0"/>
              <a:pPr/>
              <a:t>8/22/2014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6E3577-4767-4A3C-A7E1-3AF566C5A41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A6E3577-4767-4A3C-A7E1-3AF566C5A418}" type="slidenum">
              <a:rPr lang="en-US" smtClean="0"/>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70F85277-B178-42E3-AFE4-F1AD26D75B51}" type="datetimeFigureOut">
              <a:rPr lang="en-US" smtClean="0"/>
              <a:pPr/>
              <a:t>8/22/2014</a:t>
            </a:fld>
            <a:endParaRPr lang="en-US"/>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817BB6D-9780-42C4-8D28-506DF01DD765}" type="slidenum">
              <a:rPr lang="en-US" smtClean="0"/>
              <a:pPr/>
              <a:t>‹#›</a:t>
            </a:fld>
            <a:endParaRPr lang="en-US"/>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817BB6D-9780-42C4-8D28-506DF01DD76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817BB6D-9780-42C4-8D28-506DF01DD76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817BB6D-9780-42C4-8D28-506DF01DD76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70F85277-B178-42E3-AFE4-F1AD26D75B51}" type="datetimeFigureOut">
              <a:rPr lang="en-US" smtClean="0"/>
              <a:pPr/>
              <a:t>8/22/2014</a:t>
            </a:fld>
            <a:endParaRPr lang="en-US"/>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817BB6D-9780-42C4-8D28-506DF01DD765}" type="slidenum">
              <a:rPr lang="en-US" smtClean="0"/>
              <a:pPr/>
              <a:t>‹#›</a:t>
            </a:fld>
            <a:endParaRPr lang="en-US"/>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8641080" y="6514568"/>
            <a:ext cx="464288" cy="274320"/>
          </a:xfrm>
        </p:spPr>
        <p:txBody>
          <a:bodyPr/>
          <a:lstStyle>
            <a:extLst/>
          </a:lstStyle>
          <a:p>
            <a:fld id="{1817BB6D-9780-42C4-8D28-506DF01DD765}" type="slidenum">
              <a:rPr lang="en-US" smtClean="0"/>
              <a:pPr/>
              <a:t>‹#›</a:t>
            </a:fld>
            <a:endParaRPr lang="en-US"/>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8641080" y="6514568"/>
            <a:ext cx="464288" cy="274320"/>
          </a:xfrm>
        </p:spPr>
        <p:txBody>
          <a:bodyPr/>
          <a:lstStyle>
            <a:extLst/>
          </a:lstStyle>
          <a:p>
            <a:fld id="{1817BB6D-9780-42C4-8D28-506DF01DD76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817BB6D-9780-42C4-8D28-506DF01DD765}" type="slidenum">
              <a:rPr lang="en-US" smtClean="0"/>
              <a:pPr/>
              <a:t>‹#›</a:t>
            </a:fld>
            <a:endParaRPr lang="en-US"/>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0F85277-B178-42E3-AFE4-F1AD26D75B51}" type="datetimeFigureOut">
              <a:rPr lang="en-US" smtClean="0"/>
              <a:pPr/>
              <a:t>8/22/2014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817BB6D-9780-42C4-8D28-506DF01DD76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70F85277-B178-42E3-AFE4-F1AD26D75B51}" type="datetimeFigureOut">
              <a:rPr lang="en-US" smtClean="0"/>
              <a:pPr/>
              <a:t>8/22/2014</a:t>
            </a:fld>
            <a:endParaRPr lang="en-US"/>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817BB6D-9780-42C4-8D28-506DF01DD765}" type="slidenum">
              <a:rPr lang="en-US" smtClean="0"/>
              <a:pPr/>
              <a:t>‹#›</a:t>
            </a:fld>
            <a:endParaRPr lang="en-US"/>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70F85277-B178-42E3-AFE4-F1AD26D75B51}" type="datetimeFigureOut">
              <a:rPr lang="en-US" smtClean="0"/>
              <a:pPr/>
              <a:t>8/22/2014</a:t>
            </a:fld>
            <a:endParaRPr lang="en-US"/>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817BB6D-9780-42C4-8D28-506DF01DD765}" type="slidenum">
              <a:rPr lang="en-US" smtClean="0"/>
              <a:pPr/>
              <a:t>‹#›</a:t>
            </a:fld>
            <a:endParaRPr lang="en-US"/>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0F85277-B178-42E3-AFE4-F1AD26D75B51}" type="datetimeFigureOut">
              <a:rPr lang="en-US" smtClean="0"/>
              <a:pPr/>
              <a:t>8/22/2014</a:t>
            </a:fld>
            <a:endParaRPr lang="en-US"/>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817BB6D-9780-42C4-8D28-506DF01DD765}" type="slidenum">
              <a:rPr lang="en-US" smtClean="0"/>
              <a:pPr/>
              <a:t>‹#›</a:t>
            </a:fld>
            <a:endParaRPr lang="en-US"/>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eyesonbullying.or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actagainstviolence.apa.org/" TargetMode="External"/><Relationship Id="rId2" Type="http://schemas.openxmlformats.org/officeDocument/2006/relationships/hyperlink" Target="http://www.eyesonbullying.org/" TargetMode="External"/><Relationship Id="rId1" Type="http://schemas.openxmlformats.org/officeDocument/2006/relationships/slideLayout" Target="../slideLayouts/slideLayout2.xml"/><Relationship Id="rId4" Type="http://schemas.openxmlformats.org/officeDocument/2006/relationships/hyperlink" Target="http://www.stopbullying.gov/"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Eyes on Bullying</a:t>
            </a:r>
            <a:endParaRPr lang="en-US" dirty="0"/>
          </a:p>
        </p:txBody>
      </p:sp>
      <p:sp>
        <p:nvSpPr>
          <p:cNvPr id="3" name="Subtitle 2"/>
          <p:cNvSpPr>
            <a:spLocks noGrp="1"/>
          </p:cNvSpPr>
          <p:nvPr>
            <p:ph type="subTitle" idx="1"/>
          </p:nvPr>
        </p:nvSpPr>
        <p:spPr/>
        <p:txBody>
          <a:bodyPr>
            <a:normAutofit/>
          </a:bodyPr>
          <a:lstStyle/>
          <a:p>
            <a:r>
              <a:rPr lang="en-US" dirty="0" smtClean="0"/>
              <a:t>PREVENTING BULLYING</a:t>
            </a:r>
          </a:p>
          <a:p>
            <a:r>
              <a:rPr lang="en-US" dirty="0" smtClean="0"/>
              <a:t>IN </a:t>
            </a:r>
          </a:p>
          <a:p>
            <a:r>
              <a:rPr lang="en-US" dirty="0" smtClean="0"/>
              <a:t>CHILD CARE SETTINGS</a:t>
            </a:r>
            <a:endParaRPr lang="en-US" dirty="0"/>
          </a:p>
        </p:txBody>
      </p:sp>
      <p:sp>
        <p:nvSpPr>
          <p:cNvPr id="4" name="TextBox 3"/>
          <p:cNvSpPr txBox="1"/>
          <p:nvPr/>
        </p:nvSpPr>
        <p:spPr>
          <a:xfrm>
            <a:off x="1905000" y="5562600"/>
            <a:ext cx="6705600" cy="369332"/>
          </a:xfrm>
          <a:prstGeom prst="rect">
            <a:avLst/>
          </a:prstGeom>
          <a:noFill/>
        </p:spPr>
        <p:txBody>
          <a:bodyPr wrap="square" rtlCol="0">
            <a:spAutoFit/>
          </a:bodyPr>
          <a:lstStyle/>
          <a:p>
            <a:pPr algn="r"/>
            <a:r>
              <a:rPr lang="en-US" dirty="0" smtClean="0"/>
              <a:t>Reference: www.eyesonbullying.org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Vicky’s Story</a:t>
            </a:r>
            <a:endParaRPr lang="en-US" dirty="0"/>
          </a:p>
        </p:txBody>
      </p:sp>
      <p:sp>
        <p:nvSpPr>
          <p:cNvPr id="3" name="Content Placeholder 2"/>
          <p:cNvSpPr>
            <a:spLocks noGrp="1"/>
          </p:cNvSpPr>
          <p:nvPr>
            <p:ph idx="1"/>
          </p:nvPr>
        </p:nvSpPr>
        <p:spPr>
          <a:xfrm>
            <a:off x="457200" y="1600200"/>
            <a:ext cx="8229600" cy="4526280"/>
          </a:xfrm>
        </p:spPr>
        <p:txBody>
          <a:bodyPr>
            <a:normAutofit fontScale="40000" lnSpcReduction="20000"/>
          </a:bodyPr>
          <a:lstStyle/>
          <a:p>
            <a:pPr>
              <a:buNone/>
            </a:pPr>
            <a:r>
              <a:rPr lang="en-US" sz="5900" dirty="0" smtClean="0"/>
              <a:t>Five year-old Vicky waited for all her friends to get their lunches and sit at the table. Then she asked them to raise their hands if they liked chocolate. She raised her hand, and everyone followed. Next she said, “</a:t>
            </a:r>
            <a:r>
              <a:rPr lang="en-US" sz="5900" i="1" dirty="0" smtClean="0"/>
              <a:t>Raise your hand if you like spaghetti.</a:t>
            </a:r>
            <a:r>
              <a:rPr lang="en-US" sz="5900" dirty="0" smtClean="0"/>
              <a:t>” She raised her hand, and once again so did everyone else. Finally she said, “</a:t>
            </a:r>
            <a:r>
              <a:rPr lang="en-US" sz="5900" i="1" dirty="0" smtClean="0"/>
              <a:t>Raise your hand if you like Carmen.” </a:t>
            </a:r>
            <a:r>
              <a:rPr lang="en-US" sz="5900" dirty="0" smtClean="0"/>
              <a:t>She didn’t raise her hand, and neither did any of the other girls at the table. Carmen, who was seated near the end, began to cry.* (p. 236)</a:t>
            </a:r>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*Kaiser, B., &amp; Rasminsky, J.S. (2007). </a:t>
            </a:r>
            <a:r>
              <a:rPr lang="en-US" i="1" dirty="0" smtClean="0"/>
              <a:t>Challenging behavior in young children: Understanding, preventing, and responding effectively</a:t>
            </a:r>
            <a:r>
              <a:rPr lang="en-US" dirty="0" smtClean="0"/>
              <a:t> (2nd ed.). Boston: Pearson Education. </a:t>
            </a:r>
          </a:p>
          <a:p>
            <a:pPr>
              <a:buNone/>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Bullying Prevention</a:t>
            </a:r>
            <a:endParaRPr lang="en-US" dirty="0"/>
          </a:p>
        </p:txBody>
      </p:sp>
      <p:sp>
        <p:nvSpPr>
          <p:cNvPr id="4" name="Text Placeholder 3"/>
          <p:cNvSpPr>
            <a:spLocks noGrp="1"/>
          </p:cNvSpPr>
          <p:nvPr>
            <p:ph type="body" idx="1"/>
          </p:nvPr>
        </p:nvSpPr>
        <p:spPr/>
        <p:txBody>
          <a:bodyPr>
            <a:noAutofit/>
          </a:bodyPr>
          <a:lstStyle/>
          <a:p>
            <a:r>
              <a:rPr lang="en-US" sz="3200" dirty="0" smtClean="0"/>
              <a:t>Strategies </a:t>
            </a:r>
          </a:p>
          <a:p>
            <a:endParaRPr lang="en-US" sz="3200" dirty="0" smtClean="0"/>
          </a:p>
          <a:p>
            <a:r>
              <a:rPr lang="en-US" sz="3200" dirty="0" smtClean="0"/>
              <a:t>Developing Social Skills</a:t>
            </a:r>
            <a:endParaRPr lang="en-US"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Creating a Bully – free environment</a:t>
            </a:r>
            <a:endParaRPr lang="en-US" dirty="0"/>
          </a:p>
        </p:txBody>
      </p:sp>
      <p:sp>
        <p:nvSpPr>
          <p:cNvPr id="5" name="Content Placeholder 4"/>
          <p:cNvSpPr>
            <a:spLocks noGrp="1"/>
          </p:cNvSpPr>
          <p:nvPr>
            <p:ph idx="1"/>
          </p:nvPr>
        </p:nvSpPr>
        <p:spPr/>
        <p:txBody>
          <a:bodyPr/>
          <a:lstStyle/>
          <a:p>
            <a:r>
              <a:rPr lang="en-US" dirty="0" smtClean="0"/>
              <a:t>Requires changing behavior of individuals</a:t>
            </a:r>
          </a:p>
          <a:p>
            <a:r>
              <a:rPr lang="en-US" dirty="0" smtClean="0"/>
              <a:t>Must utilize effective strategies </a:t>
            </a:r>
          </a:p>
          <a:p>
            <a:r>
              <a:rPr lang="en-US" dirty="0" smtClean="0"/>
              <a:t>Everyone must understand that bullying is harmful, unacceptable, and </a:t>
            </a:r>
            <a:r>
              <a:rPr lang="en-US" i="1" u="sng" dirty="0" smtClean="0"/>
              <a:t>preventable</a:t>
            </a:r>
          </a:p>
          <a:p>
            <a:r>
              <a:rPr lang="en-US" i="1" u="sng" dirty="0" smtClean="0"/>
              <a:t>It is everyone’s responsibility to stop bullying behavior</a:t>
            </a:r>
            <a:endParaRPr lang="en-US" i="1" u="sng"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Prevention Strategies</a:t>
            </a:r>
            <a:endParaRPr lang="en-US" dirty="0"/>
          </a:p>
        </p:txBody>
      </p:sp>
      <p:sp>
        <p:nvSpPr>
          <p:cNvPr id="3" name="Content Placeholder 2"/>
          <p:cNvSpPr>
            <a:spLocks noGrp="1"/>
          </p:cNvSpPr>
          <p:nvPr>
            <p:ph idx="1"/>
          </p:nvPr>
        </p:nvSpPr>
        <p:spPr/>
        <p:txBody>
          <a:bodyPr/>
          <a:lstStyle/>
          <a:p>
            <a:pPr algn="ctr">
              <a:buNone/>
            </a:pPr>
            <a:r>
              <a:rPr lang="en-US" dirty="0" smtClean="0"/>
              <a:t>Stepwise approach</a:t>
            </a:r>
          </a:p>
          <a:p>
            <a:pPr algn="ctr">
              <a:buNone/>
            </a:pPr>
            <a:endParaRPr lang="en-US" dirty="0" smtClean="0"/>
          </a:p>
          <a:p>
            <a:pPr algn="ctr">
              <a:buNone/>
            </a:pPr>
            <a:r>
              <a:rPr lang="en-US" dirty="0" smtClean="0"/>
              <a:t>+</a:t>
            </a:r>
          </a:p>
          <a:p>
            <a:pPr algn="ctr">
              <a:buNone/>
            </a:pPr>
            <a:endParaRPr lang="en-US" dirty="0" smtClean="0"/>
          </a:p>
          <a:p>
            <a:pPr algn="ctr">
              <a:buNone/>
            </a:pPr>
            <a:r>
              <a:rPr lang="en-US" dirty="0" smtClean="0"/>
              <a:t>Consistent messages</a:t>
            </a:r>
          </a:p>
          <a:p>
            <a:pPr algn="ctr">
              <a:buNone/>
            </a:pPr>
            <a:endParaRPr lang="en-US" dirty="0" smtClean="0"/>
          </a:p>
          <a:p>
            <a:pPr algn="ctr">
              <a:buNone/>
            </a:pPr>
            <a:r>
              <a:rPr lang="en-US" dirty="0" smtClean="0"/>
              <a:t>=</a:t>
            </a:r>
          </a:p>
          <a:p>
            <a:pPr algn="ctr">
              <a:buNone/>
            </a:pPr>
            <a:endParaRPr lang="en-US" dirty="0" smtClean="0"/>
          </a:p>
          <a:p>
            <a:pPr algn="ctr">
              <a:buNone/>
            </a:pPr>
            <a:r>
              <a:rPr lang="en-US" dirty="0" smtClean="0"/>
              <a:t>Safe environment for all</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Strategies</a:t>
            </a:r>
            <a:endParaRPr lang="en-US" dirty="0"/>
          </a:p>
        </p:txBody>
      </p:sp>
      <p:sp>
        <p:nvSpPr>
          <p:cNvPr id="3" name="Content Placeholder 2"/>
          <p:cNvSpPr>
            <a:spLocks noGrp="1"/>
          </p:cNvSpPr>
          <p:nvPr>
            <p:ph idx="1"/>
          </p:nvPr>
        </p:nvSpPr>
        <p:spPr/>
        <p:txBody>
          <a:bodyPr/>
          <a:lstStyle/>
          <a:p>
            <a:r>
              <a:rPr lang="en-US" dirty="0" smtClean="0"/>
              <a:t>Systematic</a:t>
            </a:r>
          </a:p>
          <a:p>
            <a:endParaRPr lang="en-US" dirty="0" smtClean="0"/>
          </a:p>
          <a:p>
            <a:r>
              <a:rPr lang="en-US" dirty="0" smtClean="0"/>
              <a:t>Thoughtful</a:t>
            </a:r>
          </a:p>
          <a:p>
            <a:endParaRPr lang="en-US" dirty="0" smtClean="0"/>
          </a:p>
          <a:p>
            <a:r>
              <a:rPr lang="en-US" dirty="0" smtClean="0"/>
              <a:t>Planned</a:t>
            </a:r>
          </a:p>
          <a:p>
            <a:endParaRPr lang="en-US" dirty="0" smtClean="0"/>
          </a:p>
          <a:p>
            <a:pPr>
              <a:buNone/>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a:t>
            </a:r>
            <a:endParaRPr lang="en-US" dirty="0"/>
          </a:p>
        </p:txBody>
      </p:sp>
      <p:graphicFrame>
        <p:nvGraphicFramePr>
          <p:cNvPr id="5" name="Content Placeholder 4"/>
          <p:cNvGraphicFramePr>
            <a:graphicFrameLocks noGrp="1"/>
          </p:cNvGraphicFramePr>
          <p:nvPr>
            <p:ph idx="1"/>
          </p:nvPr>
        </p:nvGraphicFramePr>
        <p:xfrm>
          <a:off x="228599" y="1646238"/>
          <a:ext cx="8686802" cy="3749040"/>
        </p:xfrm>
        <a:graphic>
          <a:graphicData uri="http://schemas.openxmlformats.org/drawingml/2006/table">
            <a:tbl>
              <a:tblPr firstRow="1" bandRow="1">
                <a:tableStyleId>{5C22544A-7EE6-4342-B048-85BDC9FD1C3A}</a:tableStyleId>
              </a:tblPr>
              <a:tblGrid>
                <a:gridCol w="1930400"/>
                <a:gridCol w="1769534"/>
                <a:gridCol w="1689100"/>
                <a:gridCol w="1769534"/>
                <a:gridCol w="1528234"/>
              </a:tblGrid>
              <a:tr h="370840">
                <a:tc>
                  <a:txBody>
                    <a:bodyPr/>
                    <a:lstStyle/>
                    <a:p>
                      <a:pPr algn="ctr"/>
                      <a:r>
                        <a:rPr lang="en-US" dirty="0" smtClean="0"/>
                        <a:t>1. </a:t>
                      </a:r>
                    </a:p>
                    <a:p>
                      <a:pPr algn="ctr"/>
                      <a:r>
                        <a:rPr lang="en-US" dirty="0" smtClean="0"/>
                        <a:t>Lay Groundwork</a:t>
                      </a:r>
                      <a:endParaRPr lang="en-US" dirty="0"/>
                    </a:p>
                  </a:txBody>
                  <a:tcPr/>
                </a:tc>
                <a:tc>
                  <a:txBody>
                    <a:bodyPr/>
                    <a:lstStyle/>
                    <a:p>
                      <a:pPr algn="ctr"/>
                      <a:r>
                        <a:rPr lang="en-US" dirty="0" smtClean="0"/>
                        <a:t>2. </a:t>
                      </a:r>
                    </a:p>
                    <a:p>
                      <a:pPr algn="ctr"/>
                      <a:r>
                        <a:rPr lang="en-US" dirty="0" smtClean="0"/>
                        <a:t>Team Approach</a:t>
                      </a:r>
                      <a:endParaRPr lang="en-US" dirty="0"/>
                    </a:p>
                  </a:txBody>
                  <a:tcPr/>
                </a:tc>
                <a:tc>
                  <a:txBody>
                    <a:bodyPr/>
                    <a:lstStyle/>
                    <a:p>
                      <a:pPr algn="ctr"/>
                      <a:r>
                        <a:rPr lang="en-US" dirty="0" smtClean="0"/>
                        <a:t>3. </a:t>
                      </a:r>
                    </a:p>
                    <a:p>
                      <a:pPr algn="ctr"/>
                      <a:r>
                        <a:rPr lang="en-US" dirty="0" smtClean="0"/>
                        <a:t>Shared Vision</a:t>
                      </a:r>
                      <a:endParaRPr lang="en-US" dirty="0"/>
                    </a:p>
                  </a:txBody>
                  <a:tcPr/>
                </a:tc>
                <a:tc>
                  <a:txBody>
                    <a:bodyPr/>
                    <a:lstStyle/>
                    <a:p>
                      <a:pPr algn="ctr"/>
                      <a:r>
                        <a:rPr lang="en-US" dirty="0" smtClean="0"/>
                        <a:t>4. </a:t>
                      </a:r>
                    </a:p>
                    <a:p>
                      <a:pPr algn="ctr"/>
                      <a:r>
                        <a:rPr lang="en-US" dirty="0" smtClean="0"/>
                        <a:t>Inclusive</a:t>
                      </a:r>
                      <a:r>
                        <a:rPr lang="en-US" baseline="0" dirty="0" smtClean="0"/>
                        <a:t> Environment</a:t>
                      </a:r>
                      <a:endParaRPr lang="en-US" dirty="0"/>
                    </a:p>
                  </a:txBody>
                  <a:tcPr/>
                </a:tc>
                <a:tc>
                  <a:txBody>
                    <a:bodyPr/>
                    <a:lstStyle/>
                    <a:p>
                      <a:pPr algn="ctr"/>
                      <a:r>
                        <a:rPr lang="en-US" dirty="0" smtClean="0"/>
                        <a:t>5. </a:t>
                      </a:r>
                    </a:p>
                    <a:p>
                      <a:pPr algn="ctr"/>
                      <a:r>
                        <a:rPr lang="en-US" dirty="0" smtClean="0"/>
                        <a:t>Clear Policies &amp; Procedures</a:t>
                      </a:r>
                      <a:endParaRPr lang="en-US" dirty="0"/>
                    </a:p>
                  </a:txBody>
                  <a:tcPr/>
                </a:tc>
              </a:tr>
              <a:tr h="370840">
                <a:tc>
                  <a:txBody>
                    <a:bodyPr/>
                    <a:lstStyle/>
                    <a:p>
                      <a:pPr>
                        <a:buFont typeface="Arial" pitchFamily="34" charset="0"/>
                        <a:buChar char="•"/>
                      </a:pPr>
                      <a:r>
                        <a:rPr lang="en-US" dirty="0" smtClean="0"/>
                        <a:t>Assess beliefs</a:t>
                      </a:r>
                    </a:p>
                    <a:p>
                      <a:pPr>
                        <a:buFont typeface="Arial" pitchFamily="34" charset="0"/>
                        <a:buChar char="•"/>
                      </a:pPr>
                      <a:r>
                        <a:rPr lang="en-US" dirty="0" smtClean="0"/>
                        <a:t>Start the conversation</a:t>
                      </a:r>
                    </a:p>
                    <a:p>
                      <a:pPr>
                        <a:buFont typeface="Arial" pitchFamily="34" charset="0"/>
                        <a:buChar char="•"/>
                      </a:pPr>
                      <a:r>
                        <a:rPr lang="en-US" dirty="0" smtClean="0"/>
                        <a:t>Helps develop Policies &amp; procedures</a:t>
                      </a:r>
                    </a:p>
                    <a:p>
                      <a:endParaRPr lang="en-US" dirty="0"/>
                    </a:p>
                  </a:txBody>
                  <a:tcPr/>
                </a:tc>
                <a:tc>
                  <a:txBody>
                    <a:bodyPr/>
                    <a:lstStyle/>
                    <a:p>
                      <a:pPr>
                        <a:buFont typeface="Arial" pitchFamily="34" charset="0"/>
                        <a:buChar char="•"/>
                      </a:pPr>
                      <a:r>
                        <a:rPr lang="en-US" dirty="0" smtClean="0"/>
                        <a:t>Build feelings: responsibility for each other</a:t>
                      </a:r>
                    </a:p>
                    <a:p>
                      <a:pPr>
                        <a:buFont typeface="Arial" pitchFamily="34" charset="0"/>
                        <a:buChar char="•"/>
                      </a:pPr>
                      <a:r>
                        <a:rPr lang="en-US" dirty="0" smtClean="0"/>
                        <a:t>Avoid isolating </a:t>
                      </a:r>
                    </a:p>
                    <a:p>
                      <a:pPr>
                        <a:buFont typeface="Arial" pitchFamily="34" charset="0"/>
                        <a:buChar char="•"/>
                      </a:pPr>
                      <a:r>
                        <a:rPr lang="en-US" dirty="0" smtClean="0"/>
                        <a:t>Buddy systems older &amp; younger kids</a:t>
                      </a:r>
                      <a:endParaRPr lang="en-US" dirty="0"/>
                    </a:p>
                  </a:txBody>
                  <a:tcPr/>
                </a:tc>
                <a:tc>
                  <a:txBody>
                    <a:bodyPr/>
                    <a:lstStyle/>
                    <a:p>
                      <a:pPr>
                        <a:buFont typeface="Arial" pitchFamily="34" charset="0"/>
                        <a:buChar char="•"/>
                      </a:pPr>
                      <a:r>
                        <a:rPr lang="en-US" dirty="0" smtClean="0"/>
                        <a:t>Develop statement that describes your philosophy</a:t>
                      </a:r>
                    </a:p>
                    <a:p>
                      <a:pPr>
                        <a:buFont typeface="Arial" pitchFamily="34" charset="0"/>
                        <a:buChar char="•"/>
                      </a:pPr>
                      <a:r>
                        <a:rPr lang="en-US" dirty="0" smtClean="0"/>
                        <a:t>Builds commitment</a:t>
                      </a:r>
                      <a:r>
                        <a:rPr lang="en-US" baseline="0" dirty="0" smtClean="0"/>
                        <a:t> &amp; responsibility</a:t>
                      </a:r>
                      <a:endParaRPr lang="en-US" dirty="0"/>
                    </a:p>
                  </a:txBody>
                  <a:tcPr/>
                </a:tc>
                <a:tc>
                  <a:txBody>
                    <a:bodyPr/>
                    <a:lstStyle/>
                    <a:p>
                      <a:pPr>
                        <a:buFont typeface="Arial" pitchFamily="34" charset="0"/>
                        <a:buChar char="•"/>
                      </a:pPr>
                      <a:r>
                        <a:rPr lang="en-US" dirty="0" smtClean="0"/>
                        <a:t>Everyone feels safe &amp; included</a:t>
                      </a:r>
                    </a:p>
                    <a:p>
                      <a:pPr>
                        <a:buFont typeface="Arial" pitchFamily="34" charset="0"/>
                        <a:buChar char="•"/>
                      </a:pPr>
                      <a:r>
                        <a:rPr lang="en-US" dirty="0" smtClean="0"/>
                        <a:t>Appreciate diversity</a:t>
                      </a:r>
                      <a:endParaRPr lang="en-US" dirty="0"/>
                    </a:p>
                  </a:txBody>
                  <a:tcPr/>
                </a:tc>
                <a:tc>
                  <a:txBody>
                    <a:bodyPr/>
                    <a:lstStyle/>
                    <a:p>
                      <a:pPr>
                        <a:buFont typeface="Arial" pitchFamily="34" charset="0"/>
                        <a:buChar char="•"/>
                      </a:pPr>
                      <a:r>
                        <a:rPr lang="en-US" dirty="0" smtClean="0"/>
                        <a:t>Code of conduct</a:t>
                      </a:r>
                    </a:p>
                    <a:p>
                      <a:pPr>
                        <a:buFont typeface="Arial" pitchFamily="34" charset="0"/>
                        <a:buChar char="•"/>
                      </a:pPr>
                      <a:r>
                        <a:rPr lang="en-US" dirty="0" smtClean="0"/>
                        <a:t>Include discipline</a:t>
                      </a:r>
                      <a:r>
                        <a:rPr lang="en-US" baseline="0" dirty="0" smtClean="0"/>
                        <a:t> policy</a:t>
                      </a:r>
                    </a:p>
                    <a:p>
                      <a:pPr>
                        <a:buFont typeface="Arial" pitchFamily="34" charset="0"/>
                        <a:buChar char="•"/>
                      </a:pPr>
                      <a:r>
                        <a:rPr lang="en-US" baseline="0" dirty="0" smtClean="0"/>
                        <a:t>Con-sequences for behavior</a:t>
                      </a:r>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 </a:t>
            </a:r>
            <a:r>
              <a:rPr lang="en-US" dirty="0" err="1" smtClean="0"/>
              <a:t>con’t</a:t>
            </a:r>
            <a:endParaRPr lang="en-US" dirty="0"/>
          </a:p>
        </p:txBody>
      </p:sp>
      <p:graphicFrame>
        <p:nvGraphicFramePr>
          <p:cNvPr id="4" name="Content Placeholder 3"/>
          <p:cNvGraphicFramePr>
            <a:graphicFrameLocks noGrp="1"/>
          </p:cNvGraphicFramePr>
          <p:nvPr>
            <p:ph idx="1"/>
          </p:nvPr>
        </p:nvGraphicFramePr>
        <p:xfrm>
          <a:off x="457200" y="1646238"/>
          <a:ext cx="8229600" cy="741680"/>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graphicFrame>
        <p:nvGraphicFramePr>
          <p:cNvPr id="7" name="Table 6"/>
          <p:cNvGraphicFramePr>
            <a:graphicFrameLocks noGrp="1"/>
          </p:cNvGraphicFramePr>
          <p:nvPr/>
        </p:nvGraphicFramePr>
        <p:xfrm>
          <a:off x="457200" y="1524000"/>
          <a:ext cx="8382000" cy="3749040"/>
        </p:xfrm>
        <a:graphic>
          <a:graphicData uri="http://schemas.openxmlformats.org/drawingml/2006/table">
            <a:tbl>
              <a:tblPr firstRow="1" bandRow="1">
                <a:tableStyleId>{5C22544A-7EE6-4342-B048-85BDC9FD1C3A}</a:tableStyleId>
              </a:tblPr>
              <a:tblGrid>
                <a:gridCol w="1862667"/>
                <a:gridCol w="1707444"/>
                <a:gridCol w="1459089"/>
                <a:gridCol w="1800578"/>
                <a:gridCol w="1552222"/>
              </a:tblGrid>
              <a:tr h="370840">
                <a:tc>
                  <a:txBody>
                    <a:bodyPr/>
                    <a:lstStyle/>
                    <a:p>
                      <a:pPr algn="ctr"/>
                      <a:r>
                        <a:rPr lang="en-US" b="1" dirty="0" smtClean="0">
                          <a:solidFill>
                            <a:schemeClr val="tx1"/>
                          </a:solidFill>
                        </a:rPr>
                        <a:t>6. Communicate Program-wide</a:t>
                      </a:r>
                      <a:endParaRPr lang="en-US" b="1" dirty="0">
                        <a:solidFill>
                          <a:schemeClr val="tx1"/>
                        </a:solidFill>
                      </a:endParaRPr>
                    </a:p>
                  </a:txBody>
                  <a:tcPr>
                    <a:solidFill>
                      <a:schemeClr val="accent1"/>
                    </a:solidFill>
                  </a:tcPr>
                </a:tc>
                <a:tc>
                  <a:txBody>
                    <a:bodyPr/>
                    <a:lstStyle/>
                    <a:p>
                      <a:pPr algn="ctr"/>
                      <a:r>
                        <a:rPr lang="en-US" b="1" dirty="0" smtClean="0">
                          <a:solidFill>
                            <a:schemeClr val="tx1"/>
                          </a:solidFill>
                        </a:rPr>
                        <a:t>7. </a:t>
                      </a:r>
                    </a:p>
                    <a:p>
                      <a:pPr algn="ctr"/>
                      <a:r>
                        <a:rPr lang="en-US" b="1" dirty="0" smtClean="0">
                          <a:solidFill>
                            <a:schemeClr val="tx1"/>
                          </a:solidFill>
                        </a:rPr>
                        <a:t>Supervise Responsibly</a:t>
                      </a:r>
                      <a:endParaRPr lang="en-US" b="1" dirty="0">
                        <a:solidFill>
                          <a:schemeClr val="tx1"/>
                        </a:solidFill>
                      </a:endParaRPr>
                    </a:p>
                  </a:txBody>
                  <a:tcPr>
                    <a:solidFill>
                      <a:schemeClr val="accent1"/>
                    </a:solidFill>
                  </a:tcPr>
                </a:tc>
                <a:tc>
                  <a:txBody>
                    <a:bodyPr/>
                    <a:lstStyle/>
                    <a:p>
                      <a:pPr algn="ctr"/>
                      <a:r>
                        <a:rPr lang="en-US" b="1" dirty="0" smtClean="0">
                          <a:solidFill>
                            <a:schemeClr val="tx1"/>
                          </a:solidFill>
                        </a:rPr>
                        <a:t>8.</a:t>
                      </a:r>
                    </a:p>
                    <a:p>
                      <a:pPr algn="ctr"/>
                      <a:r>
                        <a:rPr lang="en-US" b="1" dirty="0" smtClean="0">
                          <a:solidFill>
                            <a:schemeClr val="tx1"/>
                          </a:solidFill>
                        </a:rPr>
                        <a:t>Speak Out</a:t>
                      </a:r>
                      <a:endParaRPr lang="en-US" b="1" dirty="0">
                        <a:solidFill>
                          <a:schemeClr val="tx1"/>
                        </a:solidFill>
                      </a:endParaRPr>
                    </a:p>
                  </a:txBody>
                  <a:tcPr>
                    <a:solidFill>
                      <a:schemeClr val="accent1"/>
                    </a:solidFill>
                  </a:tcPr>
                </a:tc>
                <a:tc>
                  <a:txBody>
                    <a:bodyPr/>
                    <a:lstStyle/>
                    <a:p>
                      <a:pPr algn="ctr"/>
                      <a:r>
                        <a:rPr lang="en-US" b="1" dirty="0" smtClean="0">
                          <a:solidFill>
                            <a:schemeClr val="tx1"/>
                          </a:solidFill>
                        </a:rPr>
                        <a:t>9. </a:t>
                      </a:r>
                    </a:p>
                    <a:p>
                      <a:pPr algn="ctr"/>
                      <a:r>
                        <a:rPr lang="en-US" b="1" dirty="0" smtClean="0">
                          <a:solidFill>
                            <a:schemeClr val="tx1"/>
                          </a:solidFill>
                        </a:rPr>
                        <a:t>Education / Training</a:t>
                      </a:r>
                      <a:endParaRPr lang="en-US" b="1" dirty="0">
                        <a:solidFill>
                          <a:schemeClr val="tx1"/>
                        </a:solidFill>
                      </a:endParaRPr>
                    </a:p>
                  </a:txBody>
                  <a:tcPr>
                    <a:solidFill>
                      <a:schemeClr val="accent1"/>
                    </a:solidFill>
                  </a:tcPr>
                </a:tc>
                <a:tc>
                  <a:txBody>
                    <a:bodyPr/>
                    <a:lstStyle/>
                    <a:p>
                      <a:pPr algn="ctr"/>
                      <a:r>
                        <a:rPr lang="en-US" b="1" dirty="0" smtClean="0">
                          <a:solidFill>
                            <a:schemeClr val="tx1"/>
                          </a:solidFill>
                        </a:rPr>
                        <a:t>10. </a:t>
                      </a:r>
                    </a:p>
                    <a:p>
                      <a:pPr algn="ctr"/>
                      <a:r>
                        <a:rPr lang="en-US" b="1" dirty="0" smtClean="0">
                          <a:solidFill>
                            <a:schemeClr val="tx1"/>
                          </a:solidFill>
                        </a:rPr>
                        <a:t>Involve Parents</a:t>
                      </a:r>
                      <a:endParaRPr lang="en-US" b="1" dirty="0">
                        <a:solidFill>
                          <a:schemeClr val="tx1"/>
                        </a:solidFill>
                      </a:endParaRPr>
                    </a:p>
                  </a:txBody>
                  <a:tcPr>
                    <a:solidFill>
                      <a:schemeClr val="accent1"/>
                    </a:solidFill>
                  </a:tcPr>
                </a:tc>
              </a:tr>
              <a:tr h="370840">
                <a:tc>
                  <a:txBody>
                    <a:bodyPr/>
                    <a:lstStyle/>
                    <a:p>
                      <a:pPr>
                        <a:buFont typeface="Arial" pitchFamily="34" charset="0"/>
                        <a:buChar char="•"/>
                      </a:pPr>
                      <a:r>
                        <a:rPr lang="en-US" dirty="0" smtClean="0"/>
                        <a:t>Post rules</a:t>
                      </a:r>
                    </a:p>
                    <a:p>
                      <a:pPr>
                        <a:buFont typeface="Arial" pitchFamily="34" charset="0"/>
                        <a:buChar char="•"/>
                      </a:pPr>
                      <a:r>
                        <a:rPr lang="en-US" dirty="0" smtClean="0"/>
                        <a:t>Communicate to staff/parents</a:t>
                      </a:r>
                    </a:p>
                    <a:p>
                      <a:pPr>
                        <a:buFont typeface="Arial" pitchFamily="34" charset="0"/>
                        <a:buNone/>
                      </a:pPr>
                      <a:endParaRPr lang="en-US" dirty="0"/>
                    </a:p>
                  </a:txBody>
                  <a:tcPr/>
                </a:tc>
                <a:tc>
                  <a:txBody>
                    <a:bodyPr/>
                    <a:lstStyle/>
                    <a:p>
                      <a:pPr>
                        <a:buFont typeface="Arial" pitchFamily="34" charset="0"/>
                        <a:buChar char="•"/>
                      </a:pPr>
                      <a:r>
                        <a:rPr lang="en-US" dirty="0" smtClean="0"/>
                        <a:t>Identify areas of high risk</a:t>
                      </a:r>
                    </a:p>
                    <a:p>
                      <a:pPr>
                        <a:buFont typeface="Arial" pitchFamily="34" charset="0"/>
                        <a:buChar char="•"/>
                      </a:pPr>
                      <a:r>
                        <a:rPr lang="en-US" dirty="0" smtClean="0"/>
                        <a:t>Maintain adequate staff</a:t>
                      </a:r>
                    </a:p>
                    <a:p>
                      <a:pPr>
                        <a:buFont typeface="Arial" pitchFamily="34" charset="0"/>
                        <a:buChar char="•"/>
                      </a:pPr>
                      <a:r>
                        <a:rPr lang="en-US" dirty="0" smtClean="0"/>
                        <a:t>Respond</a:t>
                      </a:r>
                      <a:r>
                        <a:rPr lang="en-US" baseline="0" dirty="0" smtClean="0"/>
                        <a:t> promptly</a:t>
                      </a:r>
                      <a:endParaRPr lang="en-US" dirty="0"/>
                    </a:p>
                  </a:txBody>
                  <a:tcPr/>
                </a:tc>
                <a:tc>
                  <a:txBody>
                    <a:bodyPr/>
                    <a:lstStyle/>
                    <a:p>
                      <a:pPr>
                        <a:buFont typeface="Arial" pitchFamily="34" charset="0"/>
                        <a:buChar char="•"/>
                      </a:pPr>
                      <a:r>
                        <a:rPr lang="en-US" dirty="0" smtClean="0"/>
                        <a:t>Encourage</a:t>
                      </a:r>
                      <a:r>
                        <a:rPr lang="en-US" baseline="0" dirty="0" smtClean="0"/>
                        <a:t> speaking out (don’t label as “tattling”</a:t>
                      </a:r>
                    </a:p>
                    <a:p>
                      <a:pPr>
                        <a:buFont typeface="Arial" pitchFamily="34" charset="0"/>
                        <a:buChar char="•"/>
                      </a:pPr>
                      <a:r>
                        <a:rPr lang="en-US" baseline="0" dirty="0" smtClean="0"/>
                        <a:t>May have to arrange private way for reporting</a:t>
                      </a:r>
                      <a:endParaRPr lang="en-US" dirty="0"/>
                    </a:p>
                  </a:txBody>
                  <a:tcPr/>
                </a:tc>
                <a:tc>
                  <a:txBody>
                    <a:bodyPr/>
                    <a:lstStyle/>
                    <a:p>
                      <a:pPr>
                        <a:buFont typeface="Arial" pitchFamily="34" charset="0"/>
                        <a:buChar char="•"/>
                      </a:pPr>
                      <a:r>
                        <a:rPr lang="en-US" dirty="0" smtClean="0"/>
                        <a:t>Make topic regular part of staff</a:t>
                      </a:r>
                      <a:r>
                        <a:rPr lang="en-US" baseline="0" dirty="0" smtClean="0"/>
                        <a:t> training &amp; education</a:t>
                      </a:r>
                      <a:endParaRPr lang="en-US" dirty="0"/>
                    </a:p>
                  </a:txBody>
                  <a:tcPr/>
                </a:tc>
                <a:tc>
                  <a:txBody>
                    <a:bodyPr/>
                    <a:lstStyle/>
                    <a:p>
                      <a:pPr>
                        <a:buFont typeface="Arial" pitchFamily="34" charset="0"/>
                        <a:buChar char="•"/>
                      </a:pPr>
                      <a:r>
                        <a:rPr lang="en-US" dirty="0" smtClean="0"/>
                        <a:t>Communi-cate openly</a:t>
                      </a:r>
                    </a:p>
                    <a:p>
                      <a:pPr>
                        <a:buFont typeface="Arial" pitchFamily="34" charset="0"/>
                        <a:buChar char="•"/>
                      </a:pPr>
                      <a:r>
                        <a:rPr lang="en-US" dirty="0" smtClean="0"/>
                        <a:t>Let them know you take this seriously</a:t>
                      </a:r>
                    </a:p>
                    <a:p>
                      <a:pPr>
                        <a:buFont typeface="Arial" pitchFamily="34" charset="0"/>
                        <a:buChar char="•"/>
                      </a:pPr>
                      <a:r>
                        <a:rPr lang="en-US" dirty="0" smtClean="0"/>
                        <a:t>Provide policies</a:t>
                      </a:r>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MESSAGES</a:t>
            </a:r>
            <a:endParaRPr lang="en-US" dirty="0"/>
          </a:p>
        </p:txBody>
      </p:sp>
      <p:sp>
        <p:nvSpPr>
          <p:cNvPr id="3" name="Content Placeholder 2"/>
          <p:cNvSpPr>
            <a:spLocks noGrp="1"/>
          </p:cNvSpPr>
          <p:nvPr>
            <p:ph idx="1"/>
          </p:nvPr>
        </p:nvSpPr>
        <p:spPr/>
        <p:txBody>
          <a:bodyPr>
            <a:normAutofit fontScale="92500"/>
          </a:bodyPr>
          <a:lstStyle/>
          <a:p>
            <a:r>
              <a:rPr lang="en-US" dirty="0" smtClean="0"/>
              <a:t>Bullying is not acceptable and will not be tolerated</a:t>
            </a:r>
          </a:p>
          <a:p>
            <a:r>
              <a:rPr lang="en-US" dirty="0" smtClean="0"/>
              <a:t>Working together, bullying can be stopped</a:t>
            </a:r>
          </a:p>
          <a:p>
            <a:r>
              <a:rPr lang="en-US" dirty="0" smtClean="0"/>
              <a:t>It is important to report bullying—this is not ‘tattling’</a:t>
            </a:r>
          </a:p>
          <a:p>
            <a:r>
              <a:rPr lang="en-US" dirty="0" smtClean="0"/>
              <a:t>If a bully bothers you: </a:t>
            </a:r>
          </a:p>
          <a:p>
            <a:pPr lvl="1"/>
            <a:r>
              <a:rPr lang="en-US" dirty="0" smtClean="0"/>
              <a:t>It is ok to stand up for yourself but fighting will only encourage more violence</a:t>
            </a:r>
          </a:p>
          <a:p>
            <a:pPr lvl="1"/>
            <a:r>
              <a:rPr lang="en-US" dirty="0" smtClean="0"/>
              <a:t>Walk away</a:t>
            </a:r>
          </a:p>
          <a:p>
            <a:pPr lvl="1"/>
            <a:r>
              <a:rPr lang="en-US" dirty="0" smtClean="0"/>
              <a:t>Ask a friend or adult for help </a:t>
            </a:r>
          </a:p>
        </p:txBody>
      </p:sp>
      <p:sp>
        <p:nvSpPr>
          <p:cNvPr id="4" name="TextBox 3"/>
          <p:cNvSpPr txBox="1"/>
          <p:nvPr/>
        </p:nvSpPr>
        <p:spPr>
          <a:xfrm>
            <a:off x="5105400" y="6172200"/>
            <a:ext cx="3505200" cy="381000"/>
          </a:xfrm>
          <a:prstGeom prst="rect">
            <a:avLst/>
          </a:prstGeom>
          <a:noFill/>
        </p:spPr>
        <p:txBody>
          <a:bodyPr wrap="square" rtlCol="0">
            <a:spAutoFit/>
          </a:bodyPr>
          <a:lstStyle/>
          <a:p>
            <a:r>
              <a:rPr lang="en-US" dirty="0" smtClean="0">
                <a:hlinkClick r:id="rId2"/>
              </a:rPr>
              <a:t>www.eyesonbullying.org</a:t>
            </a:r>
            <a:r>
              <a:rPr lang="en-US" dirty="0" smtClean="0"/>
              <a:t> </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Developing Social Skills</a:t>
            </a:r>
            <a:endParaRPr lang="en-US" dirty="0"/>
          </a:p>
        </p:txBody>
      </p:sp>
      <p:sp>
        <p:nvSpPr>
          <p:cNvPr id="3" name="Content Placeholder 2"/>
          <p:cNvSpPr>
            <a:spLocks noGrp="1"/>
          </p:cNvSpPr>
          <p:nvPr>
            <p:ph idx="1"/>
          </p:nvPr>
        </p:nvSpPr>
        <p:spPr/>
        <p:txBody>
          <a:bodyPr>
            <a:normAutofit fontScale="92500"/>
          </a:bodyPr>
          <a:lstStyle/>
          <a:p>
            <a:r>
              <a:rPr lang="en-US" dirty="0" smtClean="0"/>
              <a:t>Bullying damages the physical, emotional, and social well being of its victims</a:t>
            </a:r>
          </a:p>
          <a:p>
            <a:endParaRPr lang="en-US" dirty="0" smtClean="0"/>
          </a:p>
          <a:p>
            <a:r>
              <a:rPr lang="en-US" dirty="0" smtClean="0"/>
              <a:t>It also hurts the bully, because it affects their future social and emotional development</a:t>
            </a:r>
          </a:p>
          <a:p>
            <a:endParaRPr lang="en-US" dirty="0" smtClean="0"/>
          </a:p>
          <a:p>
            <a:r>
              <a:rPr lang="en-US" dirty="0" smtClean="0"/>
              <a:t>Bullying usually begins in preschool years, but does not have to be part of growing up!</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Teaching Social Skills</a:t>
            </a:r>
            <a:endParaRPr lang="en-US" dirty="0"/>
          </a:p>
        </p:txBody>
      </p:sp>
      <p:sp>
        <p:nvSpPr>
          <p:cNvPr id="3" name="Content Placeholder 2"/>
          <p:cNvSpPr>
            <a:spLocks noGrp="1"/>
          </p:cNvSpPr>
          <p:nvPr>
            <p:ph idx="1"/>
          </p:nvPr>
        </p:nvSpPr>
        <p:spPr/>
        <p:txBody>
          <a:bodyPr/>
          <a:lstStyle/>
          <a:p>
            <a:r>
              <a:rPr lang="en-US" dirty="0" smtClean="0"/>
              <a:t>Children need to be able to:</a:t>
            </a:r>
          </a:p>
          <a:p>
            <a:pPr lvl="1"/>
            <a:r>
              <a:rPr lang="en-US" dirty="0" smtClean="0"/>
              <a:t>Consider and resolve social problems</a:t>
            </a:r>
          </a:p>
          <a:p>
            <a:pPr lvl="1"/>
            <a:r>
              <a:rPr lang="en-US" dirty="0" smtClean="0"/>
              <a:t>Stand up for themselves in a respectful way without attacking</a:t>
            </a:r>
          </a:p>
          <a:p>
            <a:pPr lvl="1"/>
            <a:r>
              <a:rPr lang="en-US" dirty="0" smtClean="0"/>
              <a:t>Understand and respond in a caring way to what others think and feel</a:t>
            </a:r>
          </a:p>
          <a:p>
            <a:r>
              <a:rPr lang="en-US" dirty="0" smtClean="0"/>
              <a:t>Child care is a setting where they can feel safe learning these skills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5486400" cy="664536"/>
          </a:xfrm>
        </p:spPr>
        <p:txBody>
          <a:bodyPr>
            <a:noAutofit/>
          </a:bodyPr>
          <a:lstStyle/>
          <a:p>
            <a:r>
              <a:rPr lang="en-US" sz="3200" dirty="0" smtClean="0"/>
              <a:t>LEARNING OBJECTIVES</a:t>
            </a:r>
            <a:endParaRPr lang="en-US" sz="3200" dirty="0"/>
          </a:p>
        </p:txBody>
      </p:sp>
      <p:sp>
        <p:nvSpPr>
          <p:cNvPr id="5" name="Text Placeholder 4"/>
          <p:cNvSpPr>
            <a:spLocks noGrp="1"/>
          </p:cNvSpPr>
          <p:nvPr>
            <p:ph type="body" sz="half" idx="2"/>
          </p:nvPr>
        </p:nvSpPr>
        <p:spPr>
          <a:xfrm>
            <a:off x="304800" y="1166787"/>
            <a:ext cx="8610600" cy="1195414"/>
          </a:xfrm>
        </p:spPr>
        <p:txBody>
          <a:bodyPr>
            <a:noAutofit/>
          </a:bodyPr>
          <a:lstStyle/>
          <a:p>
            <a:pPr algn="ctr"/>
            <a:r>
              <a:rPr lang="en-US" sz="2800" dirty="0" smtClean="0">
                <a:solidFill>
                  <a:schemeClr val="accent1">
                    <a:lumMod val="40000"/>
                    <a:lumOff val="60000"/>
                  </a:schemeClr>
                </a:solidFill>
              </a:rPr>
              <a:t>GOAL: CAREGIVERS WILL ACQUIRE SKILLS TO CREATE ENVIRONMENTS SAFE FROM BULLYING</a:t>
            </a:r>
          </a:p>
        </p:txBody>
      </p:sp>
      <p:sp>
        <p:nvSpPr>
          <p:cNvPr id="7" name="TextBox 6"/>
          <p:cNvSpPr txBox="1"/>
          <p:nvPr/>
        </p:nvSpPr>
        <p:spPr>
          <a:xfrm>
            <a:off x="609600" y="2438400"/>
            <a:ext cx="8001000" cy="3970318"/>
          </a:xfrm>
          <a:prstGeom prst="rect">
            <a:avLst/>
          </a:prstGeom>
          <a:noFill/>
        </p:spPr>
        <p:txBody>
          <a:bodyPr wrap="square" rtlCol="0">
            <a:spAutoFit/>
          </a:bodyPr>
          <a:lstStyle/>
          <a:p>
            <a:pPr>
              <a:buFont typeface="Arial" pitchFamily="34" charset="0"/>
              <a:buChar char="•"/>
            </a:pPr>
            <a:r>
              <a:rPr lang="en-US" sz="2800" dirty="0" smtClean="0">
                <a:latin typeface="Arial Rounded MT Bold" pitchFamily="34" charset="0"/>
              </a:rPr>
              <a:t> FORM STRATEGIES TO DEAL WITH BULLYING INCIDENTS BEFORE, DURING AND AFTER THEY OCCUR;</a:t>
            </a:r>
          </a:p>
          <a:p>
            <a:pPr>
              <a:buFont typeface="Arial" pitchFamily="34" charset="0"/>
              <a:buChar char="•"/>
            </a:pPr>
            <a:r>
              <a:rPr lang="en-US" sz="2800" dirty="0" smtClean="0">
                <a:latin typeface="Arial Rounded MT Bold" pitchFamily="34" charset="0"/>
              </a:rPr>
              <a:t>TAKE STEPS TO CREATE AN ENVIRONMENT THAT DOES NOT TOLERATE OR ACCEPT BULLYING;</a:t>
            </a:r>
          </a:p>
          <a:p>
            <a:pPr>
              <a:buFont typeface="Arial" pitchFamily="34" charset="0"/>
              <a:buChar char="•"/>
            </a:pPr>
            <a:r>
              <a:rPr lang="en-US" sz="2800" dirty="0" smtClean="0">
                <a:latin typeface="Arial Rounded MT Bold" pitchFamily="34" charset="0"/>
              </a:rPr>
              <a:t>HELP CHILDREN UNDER THEIR CARE DEVELOP SOCIAL SKILLS THEY NEED TO DEAL WITH BULLYING WHEN IT OCCURS</a:t>
            </a:r>
            <a:endParaRPr lang="en-US" sz="2800" dirty="0">
              <a:latin typeface="Arial Rounded MT Bold"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Teaching Social Skills –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Children learn eagerly when they know something is important and have good examples they can understand</a:t>
            </a:r>
          </a:p>
          <a:p>
            <a:r>
              <a:rPr lang="en-US" dirty="0" smtClean="0"/>
              <a:t>Take age and developmental level into consideration</a:t>
            </a:r>
          </a:p>
          <a:p>
            <a:r>
              <a:rPr lang="en-US" dirty="0" smtClean="0"/>
              <a:t>Presentations, modeling behavior, storytelling, videos, and games are all effective ways to teach social skills</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Teaching Social Skills –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The three most important social skills for preventing bullying are:</a:t>
            </a:r>
          </a:p>
          <a:p>
            <a:pPr marL="925830" lvl="1" indent="-514350">
              <a:buNone/>
            </a:pPr>
            <a:r>
              <a:rPr lang="en-US" dirty="0" smtClean="0"/>
              <a:t>	</a:t>
            </a:r>
          </a:p>
          <a:p>
            <a:pPr marL="925830" lvl="1" indent="-514350">
              <a:buNone/>
            </a:pPr>
            <a:r>
              <a:rPr lang="en-US" dirty="0" smtClean="0"/>
              <a:t>	Problem solving</a:t>
            </a:r>
          </a:p>
          <a:p>
            <a:pPr marL="925830" lvl="1" indent="-514350">
              <a:buNone/>
            </a:pPr>
            <a:endParaRPr lang="en-US" dirty="0" smtClean="0"/>
          </a:p>
          <a:p>
            <a:pPr marL="925830" lvl="1" indent="-514350">
              <a:buNone/>
            </a:pPr>
            <a:r>
              <a:rPr lang="en-US" dirty="0" smtClean="0"/>
              <a:t>			Empathy</a:t>
            </a:r>
          </a:p>
          <a:p>
            <a:pPr marL="925830" lvl="1" indent="-514350">
              <a:buNone/>
            </a:pPr>
            <a:endParaRPr lang="en-US" dirty="0" smtClean="0"/>
          </a:p>
          <a:p>
            <a:pPr marL="925830" lvl="1" indent="-514350">
              <a:buNone/>
            </a:pPr>
            <a:r>
              <a:rPr lang="en-US" dirty="0" smtClean="0"/>
              <a:t>					Assertiveness </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TEACHING SOCIAL SKILLS</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Problem-solving</a:t>
            </a:r>
            <a:endParaRPr lang="en-US" dirty="0"/>
          </a:p>
        </p:txBody>
      </p:sp>
      <p:sp>
        <p:nvSpPr>
          <p:cNvPr id="3" name="Content Placeholder 2"/>
          <p:cNvSpPr>
            <a:spLocks noGrp="1"/>
          </p:cNvSpPr>
          <p:nvPr>
            <p:ph idx="1"/>
          </p:nvPr>
        </p:nvSpPr>
        <p:spPr/>
        <p:txBody>
          <a:bodyPr>
            <a:normAutofit lnSpcReduction="10000"/>
          </a:bodyPr>
          <a:lstStyle/>
          <a:p>
            <a:r>
              <a:rPr lang="en-US" dirty="0" smtClean="0"/>
              <a:t>Prepare yourself with age-appropriate resources</a:t>
            </a:r>
          </a:p>
          <a:p>
            <a:r>
              <a:rPr lang="en-US" dirty="0" smtClean="0"/>
              <a:t>Use demonstration, illustrated stories, to help them understand problem solving concepts</a:t>
            </a:r>
          </a:p>
          <a:p>
            <a:r>
              <a:rPr lang="en-US" dirty="0" smtClean="0"/>
              <a:t>Use “what would happen if…” to help them think of several solutions and pick the best one</a:t>
            </a:r>
          </a:p>
          <a:p>
            <a:r>
              <a:rPr lang="en-US" dirty="0" smtClean="0"/>
              <a:t>Help them find real situations to practice with</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Social Problem-solving – </a:t>
            </a:r>
            <a:r>
              <a:rPr lang="en-US" dirty="0" err="1" smtClean="0"/>
              <a:t>con’t</a:t>
            </a:r>
            <a:endParaRPr lang="en-US" dirty="0"/>
          </a:p>
        </p:txBody>
      </p:sp>
      <p:sp>
        <p:nvSpPr>
          <p:cNvPr id="3" name="Content Placeholder 2"/>
          <p:cNvSpPr>
            <a:spLocks noGrp="1"/>
          </p:cNvSpPr>
          <p:nvPr>
            <p:ph idx="1"/>
          </p:nvPr>
        </p:nvSpPr>
        <p:spPr/>
        <p:txBody>
          <a:bodyPr>
            <a:normAutofit lnSpcReduction="10000"/>
          </a:bodyPr>
          <a:lstStyle/>
          <a:p>
            <a:r>
              <a:rPr lang="en-US" dirty="0" smtClean="0"/>
              <a:t>Practice with situations involving bullying</a:t>
            </a:r>
          </a:p>
          <a:p>
            <a:r>
              <a:rPr lang="en-US" dirty="0" smtClean="0"/>
              <a:t>Accept their feelings (frustration, anger, fear) and find non-hurtful ways to express them. Let them know violence is not ok </a:t>
            </a:r>
          </a:p>
          <a:p>
            <a:r>
              <a:rPr lang="en-US" dirty="0" smtClean="0"/>
              <a:t>Teach and model calming techniques to practice self-control</a:t>
            </a:r>
          </a:p>
          <a:p>
            <a:r>
              <a:rPr lang="en-US" dirty="0" smtClean="0"/>
              <a:t>Teach and model listening skills</a:t>
            </a:r>
          </a:p>
          <a:p>
            <a:r>
              <a:rPr lang="en-US" dirty="0" smtClean="0"/>
              <a:t>Children will react to situations the way they practice</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Empathy</a:t>
            </a:r>
            <a:endParaRPr lang="en-US" dirty="0"/>
          </a:p>
        </p:txBody>
      </p:sp>
      <p:sp>
        <p:nvSpPr>
          <p:cNvPr id="3" name="Content Placeholder 2"/>
          <p:cNvSpPr>
            <a:spLocks noGrp="1"/>
          </p:cNvSpPr>
          <p:nvPr>
            <p:ph idx="1"/>
          </p:nvPr>
        </p:nvSpPr>
        <p:spPr/>
        <p:txBody>
          <a:bodyPr>
            <a:normAutofit lnSpcReduction="10000"/>
          </a:bodyPr>
          <a:lstStyle/>
          <a:p>
            <a:r>
              <a:rPr lang="en-US" dirty="0" smtClean="0"/>
              <a:t>Create an atmosphere of acceptance for children to express feelings including how actions make others feel</a:t>
            </a:r>
          </a:p>
          <a:p>
            <a:r>
              <a:rPr lang="en-US" dirty="0" smtClean="0"/>
              <a:t>Use stories, pictures, puppets to ask children how something would make them feel and what could be done to make the character feel better</a:t>
            </a:r>
          </a:p>
          <a:p>
            <a:r>
              <a:rPr lang="en-US" dirty="0" smtClean="0"/>
              <a:t>Explain that while people may look different, they share the same feelings  sometimes</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Empathy –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When one child is in distress, remind others how they have felt in similar situations (falling on playground, etc)</a:t>
            </a:r>
          </a:p>
          <a:p>
            <a:r>
              <a:rPr lang="en-US" dirty="0" smtClean="0"/>
              <a:t>Point out situations where children are trying to comfort other children or staff are comforting someone. Discuss how it makes both people feel better.</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Assertiveness</a:t>
            </a:r>
            <a:endParaRPr lang="en-US" dirty="0"/>
          </a:p>
        </p:txBody>
      </p:sp>
      <p:sp>
        <p:nvSpPr>
          <p:cNvPr id="3" name="Content Placeholder 2"/>
          <p:cNvSpPr>
            <a:spLocks noGrp="1"/>
          </p:cNvSpPr>
          <p:nvPr>
            <p:ph idx="1"/>
          </p:nvPr>
        </p:nvSpPr>
        <p:spPr/>
        <p:txBody>
          <a:bodyPr/>
          <a:lstStyle/>
          <a:p>
            <a:r>
              <a:rPr lang="en-US" dirty="0" smtClean="0"/>
              <a:t>Encourage children to talk to each other when solving conflicts instead of going through the staff.</a:t>
            </a:r>
          </a:p>
          <a:p>
            <a:r>
              <a:rPr lang="en-US" dirty="0" smtClean="0"/>
              <a:t>Teach children how to ask for and offer things politely</a:t>
            </a:r>
          </a:p>
          <a:p>
            <a:r>
              <a:rPr lang="en-US" dirty="0" smtClean="0"/>
              <a:t>Teach children it is ok to say “no” politely and how to accept a “no” politely by respecting the answer.</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Assertiveness  -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Look for events that arise as opportunity to reinforce skills</a:t>
            </a:r>
          </a:p>
          <a:p>
            <a:r>
              <a:rPr lang="en-US" dirty="0" smtClean="0"/>
              <a:t>Teach children to try standing up for themselves first, but get help of adult if needed</a:t>
            </a:r>
          </a:p>
          <a:p>
            <a:r>
              <a:rPr lang="en-US" dirty="0" smtClean="0"/>
              <a:t>Make sure they understand assertiveness is done in a respectful way</a:t>
            </a:r>
          </a:p>
          <a:p>
            <a:pPr>
              <a:buNone/>
            </a:pPr>
            <a:r>
              <a:rPr lang="en-US" dirty="0" smtClean="0"/>
              <a:t>See examples next slide…</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Bullying Actions and Victim Responses</a:t>
            </a:r>
            <a:endParaRPr lang="en-US" dirty="0"/>
          </a:p>
        </p:txBody>
      </p:sp>
      <p:graphicFrame>
        <p:nvGraphicFramePr>
          <p:cNvPr id="4" name="Content Placeholder 3"/>
          <p:cNvGraphicFramePr>
            <a:graphicFrameLocks noGrp="1"/>
          </p:cNvGraphicFramePr>
          <p:nvPr>
            <p:ph idx="1"/>
          </p:nvPr>
        </p:nvGraphicFramePr>
        <p:xfrm>
          <a:off x="457200" y="1600200"/>
          <a:ext cx="8229600" cy="438912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pPr algn="ctr"/>
                      <a:r>
                        <a:rPr lang="en-US" sz="1800" b="1" kern="1200" baseline="0" dirty="0" smtClean="0">
                          <a:solidFill>
                            <a:schemeClr val="lt1"/>
                          </a:solidFill>
                          <a:latin typeface="+mn-lt"/>
                          <a:ea typeface="+mn-ea"/>
                          <a:cs typeface="+mn-cs"/>
                        </a:rPr>
                        <a:t>Bullying</a:t>
                      </a:r>
                    </a:p>
                    <a:p>
                      <a:pPr algn="ctr"/>
                      <a:r>
                        <a:rPr lang="en-US" sz="1800" b="1" kern="1200" baseline="0" dirty="0" smtClean="0">
                          <a:solidFill>
                            <a:schemeClr val="lt1"/>
                          </a:solidFill>
                          <a:latin typeface="+mn-lt"/>
                          <a:ea typeface="+mn-ea"/>
                          <a:cs typeface="+mn-cs"/>
                        </a:rPr>
                        <a:t>(Provoking)</a:t>
                      </a:r>
                      <a:endParaRPr lang="en-US" dirty="0"/>
                    </a:p>
                  </a:txBody>
                  <a:tcPr/>
                </a:tc>
                <a:tc>
                  <a:txBody>
                    <a:bodyPr/>
                    <a:lstStyle/>
                    <a:p>
                      <a:pPr algn="ctr"/>
                      <a:r>
                        <a:rPr lang="en-US" sz="1800" b="1" kern="1200" baseline="0" dirty="0" smtClean="0">
                          <a:solidFill>
                            <a:schemeClr val="lt1"/>
                          </a:solidFill>
                          <a:latin typeface="+mn-lt"/>
                          <a:ea typeface="+mn-ea"/>
                          <a:cs typeface="+mn-cs"/>
                        </a:rPr>
                        <a:t>Giving In</a:t>
                      </a:r>
                    </a:p>
                    <a:p>
                      <a:pPr algn="ctr"/>
                      <a:r>
                        <a:rPr lang="en-US" sz="1800" b="1" kern="1200" baseline="0" dirty="0" smtClean="0">
                          <a:solidFill>
                            <a:schemeClr val="lt1"/>
                          </a:solidFill>
                          <a:latin typeface="+mn-lt"/>
                          <a:ea typeface="+mn-ea"/>
                          <a:cs typeface="+mn-cs"/>
                        </a:rPr>
                        <a:t>(Submissive)</a:t>
                      </a:r>
                      <a:endParaRPr lang="en-US" dirty="0"/>
                    </a:p>
                  </a:txBody>
                  <a:tcPr/>
                </a:tc>
                <a:tc>
                  <a:txBody>
                    <a:bodyPr/>
                    <a:lstStyle/>
                    <a:p>
                      <a:pPr algn="ctr"/>
                      <a:r>
                        <a:rPr lang="en-US" sz="1800" b="1" kern="1200" baseline="0" dirty="0" smtClean="0">
                          <a:solidFill>
                            <a:schemeClr val="lt1"/>
                          </a:solidFill>
                          <a:latin typeface="+mn-lt"/>
                          <a:ea typeface="+mn-ea"/>
                          <a:cs typeface="+mn-cs"/>
                        </a:rPr>
                        <a:t>Hurting Back</a:t>
                      </a:r>
                    </a:p>
                    <a:p>
                      <a:pPr algn="ctr"/>
                      <a:r>
                        <a:rPr lang="en-US" sz="1800" b="1" kern="1200" baseline="0" dirty="0" smtClean="0">
                          <a:solidFill>
                            <a:schemeClr val="lt1"/>
                          </a:solidFill>
                          <a:latin typeface="+mn-lt"/>
                          <a:ea typeface="+mn-ea"/>
                          <a:cs typeface="+mn-cs"/>
                        </a:rPr>
                        <a:t>(Aggressive)</a:t>
                      </a:r>
                      <a:endParaRPr lang="en-US" dirty="0"/>
                    </a:p>
                  </a:txBody>
                  <a:tcPr/>
                </a:tc>
                <a:tc>
                  <a:txBody>
                    <a:bodyPr/>
                    <a:lstStyle/>
                    <a:p>
                      <a:pPr algn="ctr"/>
                      <a:r>
                        <a:rPr lang="en-US" sz="1800" b="1" kern="1200" baseline="0" dirty="0" smtClean="0">
                          <a:solidFill>
                            <a:schemeClr val="lt1"/>
                          </a:solidFill>
                          <a:latin typeface="+mn-lt"/>
                          <a:ea typeface="+mn-ea"/>
                          <a:cs typeface="+mn-cs"/>
                        </a:rPr>
                        <a:t>Standing Up</a:t>
                      </a:r>
                    </a:p>
                    <a:p>
                      <a:pPr algn="ctr"/>
                      <a:r>
                        <a:rPr lang="en-US" sz="1800" b="1" kern="1200" baseline="0" dirty="0" smtClean="0">
                          <a:solidFill>
                            <a:schemeClr val="lt1"/>
                          </a:solidFill>
                          <a:latin typeface="+mn-lt"/>
                          <a:ea typeface="+mn-ea"/>
                          <a:cs typeface="+mn-cs"/>
                        </a:rPr>
                        <a:t>(Assertive)</a:t>
                      </a:r>
                      <a:endParaRPr lang="en-US" dirty="0"/>
                    </a:p>
                  </a:txBody>
                  <a:tcPr/>
                </a:tc>
              </a:tr>
              <a:tr h="370840">
                <a:tc>
                  <a:txBody>
                    <a:bodyPr/>
                    <a:lstStyle/>
                    <a:p>
                      <a:r>
                        <a:rPr lang="en-US" sz="1800" kern="1200" baseline="0" dirty="0" smtClean="0">
                          <a:solidFill>
                            <a:schemeClr val="dk1"/>
                          </a:solidFill>
                          <a:latin typeface="+mn-lt"/>
                          <a:ea typeface="+mn-ea"/>
                          <a:cs typeface="+mn-cs"/>
                        </a:rPr>
                        <a:t>Bully roughly cuts in</a:t>
                      </a:r>
                    </a:p>
                    <a:p>
                      <a:r>
                        <a:rPr lang="en-US" sz="1800" kern="1200" baseline="0" dirty="0" smtClean="0">
                          <a:solidFill>
                            <a:schemeClr val="dk1"/>
                          </a:solidFill>
                          <a:latin typeface="+mn-lt"/>
                          <a:ea typeface="+mn-ea"/>
                          <a:cs typeface="+mn-cs"/>
                        </a:rPr>
                        <a:t>line in front of Victim.</a:t>
                      </a:r>
                      <a:endParaRPr lang="en-US" dirty="0"/>
                    </a:p>
                  </a:txBody>
                  <a:tcPr/>
                </a:tc>
                <a:tc>
                  <a:txBody>
                    <a:bodyPr/>
                    <a:lstStyle/>
                    <a:p>
                      <a:r>
                        <a:rPr lang="en-US" sz="1800" kern="1200" baseline="0" dirty="0" smtClean="0">
                          <a:solidFill>
                            <a:schemeClr val="dk1"/>
                          </a:solidFill>
                          <a:latin typeface="+mn-lt"/>
                          <a:ea typeface="+mn-ea"/>
                          <a:cs typeface="+mn-cs"/>
                        </a:rPr>
                        <a:t>Victim steps back,</a:t>
                      </a:r>
                    </a:p>
                    <a:p>
                      <a:r>
                        <a:rPr lang="en-US" sz="1800" kern="1200" baseline="0" dirty="0" smtClean="0">
                          <a:solidFill>
                            <a:schemeClr val="dk1"/>
                          </a:solidFill>
                          <a:latin typeface="+mn-lt"/>
                          <a:ea typeface="+mn-ea"/>
                          <a:cs typeface="+mn-cs"/>
                        </a:rPr>
                        <a:t>puts head down, and</a:t>
                      </a:r>
                    </a:p>
                    <a:p>
                      <a:r>
                        <a:rPr lang="en-US" sz="1800" kern="1200" baseline="0" dirty="0" smtClean="0">
                          <a:solidFill>
                            <a:schemeClr val="dk1"/>
                          </a:solidFill>
                          <a:latin typeface="+mn-lt"/>
                          <a:ea typeface="+mn-ea"/>
                          <a:cs typeface="+mn-cs"/>
                        </a:rPr>
                        <a:t>says nothing.</a:t>
                      </a:r>
                      <a:endParaRPr lang="en-US" dirty="0"/>
                    </a:p>
                  </a:txBody>
                  <a:tcPr/>
                </a:tc>
                <a:tc>
                  <a:txBody>
                    <a:bodyPr/>
                    <a:lstStyle/>
                    <a:p>
                      <a:r>
                        <a:rPr lang="en-US" sz="1800" kern="1200" baseline="0" dirty="0" smtClean="0">
                          <a:solidFill>
                            <a:schemeClr val="dk1"/>
                          </a:solidFill>
                          <a:latin typeface="+mn-lt"/>
                          <a:ea typeface="+mn-ea"/>
                          <a:cs typeface="+mn-cs"/>
                        </a:rPr>
                        <a:t>Victim shoves Bully</a:t>
                      </a:r>
                    </a:p>
                    <a:p>
                      <a:r>
                        <a:rPr lang="en-US" sz="1800" kern="1200" baseline="0" dirty="0" smtClean="0">
                          <a:solidFill>
                            <a:schemeClr val="dk1"/>
                          </a:solidFill>
                          <a:latin typeface="+mn-lt"/>
                          <a:ea typeface="+mn-ea"/>
                          <a:cs typeface="+mn-cs"/>
                        </a:rPr>
                        <a:t>out of line and says,</a:t>
                      </a:r>
                    </a:p>
                    <a:p>
                      <a:r>
                        <a:rPr lang="en-US" sz="1800" kern="1200" baseline="0" dirty="0" smtClean="0">
                          <a:solidFill>
                            <a:schemeClr val="dk1"/>
                          </a:solidFill>
                          <a:latin typeface="+mn-lt"/>
                          <a:ea typeface="+mn-ea"/>
                          <a:cs typeface="+mn-cs"/>
                        </a:rPr>
                        <a:t>“You jerk!”</a:t>
                      </a:r>
                      <a:endParaRPr lang="en-US" dirty="0"/>
                    </a:p>
                  </a:txBody>
                  <a:tcPr/>
                </a:tc>
                <a:tc>
                  <a:txBody>
                    <a:bodyPr/>
                    <a:lstStyle/>
                    <a:p>
                      <a:r>
                        <a:rPr lang="en-US" sz="1800" kern="1200" baseline="0" dirty="0" smtClean="0">
                          <a:solidFill>
                            <a:schemeClr val="dk1"/>
                          </a:solidFill>
                          <a:latin typeface="+mn-lt"/>
                          <a:ea typeface="+mn-ea"/>
                          <a:cs typeface="+mn-cs"/>
                        </a:rPr>
                        <a:t>Victim stands tall and</a:t>
                      </a:r>
                    </a:p>
                    <a:p>
                      <a:r>
                        <a:rPr lang="en-US" sz="1800" kern="1200" baseline="0" dirty="0" smtClean="0">
                          <a:solidFill>
                            <a:schemeClr val="dk1"/>
                          </a:solidFill>
                          <a:latin typeface="+mn-lt"/>
                          <a:ea typeface="+mn-ea"/>
                          <a:cs typeface="+mn-cs"/>
                        </a:rPr>
                        <a:t>says, “This is my</a:t>
                      </a:r>
                    </a:p>
                    <a:p>
                      <a:r>
                        <a:rPr lang="en-US" sz="1800" kern="1200" baseline="0" dirty="0" smtClean="0">
                          <a:solidFill>
                            <a:schemeClr val="dk1"/>
                          </a:solidFill>
                          <a:latin typeface="+mn-lt"/>
                          <a:ea typeface="+mn-ea"/>
                          <a:cs typeface="+mn-cs"/>
                        </a:rPr>
                        <a:t>place. No cutting</a:t>
                      </a:r>
                    </a:p>
                    <a:p>
                      <a:r>
                        <a:rPr lang="en-US" sz="1800" kern="1200" baseline="0" dirty="0" smtClean="0">
                          <a:solidFill>
                            <a:schemeClr val="dk1"/>
                          </a:solidFill>
                          <a:latin typeface="+mn-lt"/>
                          <a:ea typeface="+mn-ea"/>
                          <a:cs typeface="+mn-cs"/>
                        </a:rPr>
                        <a:t>allowed.”</a:t>
                      </a:r>
                      <a:endParaRPr lang="en-US" dirty="0"/>
                    </a:p>
                  </a:txBody>
                  <a:tcPr/>
                </a:tc>
              </a:tr>
              <a:tr h="370840">
                <a:tc>
                  <a:txBody>
                    <a:bodyPr/>
                    <a:lstStyle/>
                    <a:p>
                      <a:r>
                        <a:rPr kumimoji="0" lang="en-US" sz="1800" kern="1200" baseline="0" dirty="0" smtClean="0">
                          <a:solidFill>
                            <a:schemeClr val="dk1"/>
                          </a:solidFill>
                          <a:latin typeface="+mn-lt"/>
                          <a:ea typeface="+mn-ea"/>
                          <a:cs typeface="+mn-cs"/>
                        </a:rPr>
                        <a:t>Bully grabs a candy</a:t>
                      </a:r>
                    </a:p>
                    <a:p>
                      <a:r>
                        <a:rPr kumimoji="0" lang="en-US" sz="1800" kern="1200" baseline="0" dirty="0" smtClean="0">
                          <a:solidFill>
                            <a:schemeClr val="dk1"/>
                          </a:solidFill>
                          <a:latin typeface="+mn-lt"/>
                          <a:ea typeface="+mn-ea"/>
                          <a:cs typeface="+mn-cs"/>
                        </a:rPr>
                        <a:t>bar that Victim is</a:t>
                      </a:r>
                    </a:p>
                    <a:p>
                      <a:r>
                        <a:rPr kumimoji="0" lang="en-US" sz="1800" kern="1200" baseline="0" dirty="0" smtClean="0">
                          <a:solidFill>
                            <a:schemeClr val="dk1"/>
                          </a:solidFill>
                          <a:latin typeface="+mn-lt"/>
                          <a:ea typeface="+mn-ea"/>
                          <a:cs typeface="+mn-cs"/>
                        </a:rPr>
                        <a:t>holding. “Give me that!”</a:t>
                      </a:r>
                      <a:endParaRPr lang="en-US" dirty="0"/>
                    </a:p>
                  </a:txBody>
                  <a:tcPr/>
                </a:tc>
                <a:tc>
                  <a:txBody>
                    <a:bodyPr/>
                    <a:lstStyle/>
                    <a:p>
                      <a:r>
                        <a:rPr kumimoji="0" lang="en-US" sz="1800" kern="1200" baseline="0" dirty="0" smtClean="0">
                          <a:solidFill>
                            <a:schemeClr val="dk1"/>
                          </a:solidFill>
                          <a:latin typeface="+mn-lt"/>
                          <a:ea typeface="+mn-ea"/>
                          <a:cs typeface="+mn-cs"/>
                        </a:rPr>
                        <a:t>Victim lets Bully take</a:t>
                      </a:r>
                    </a:p>
                    <a:p>
                      <a:r>
                        <a:rPr kumimoji="0" lang="en-US" sz="1800" kern="1200" baseline="0" dirty="0" smtClean="0">
                          <a:solidFill>
                            <a:schemeClr val="dk1"/>
                          </a:solidFill>
                          <a:latin typeface="+mn-lt"/>
                          <a:ea typeface="+mn-ea"/>
                          <a:cs typeface="+mn-cs"/>
                        </a:rPr>
                        <a:t>the candy bar and</a:t>
                      </a:r>
                    </a:p>
                    <a:p>
                      <a:r>
                        <a:rPr kumimoji="0" lang="en-US" sz="1800" kern="1200" baseline="0" dirty="0" smtClean="0">
                          <a:solidFill>
                            <a:schemeClr val="dk1"/>
                          </a:solidFill>
                          <a:latin typeface="+mn-lt"/>
                          <a:ea typeface="+mn-ea"/>
                          <a:cs typeface="+mn-cs"/>
                        </a:rPr>
                        <a:t>timidly says, “O.K.”</a:t>
                      </a:r>
                      <a:endParaRPr lang="en-US" dirty="0"/>
                    </a:p>
                  </a:txBody>
                  <a:tcPr/>
                </a:tc>
                <a:tc>
                  <a:txBody>
                    <a:bodyPr/>
                    <a:lstStyle/>
                    <a:p>
                      <a:r>
                        <a:rPr kumimoji="0" lang="en-US" sz="1800" kern="1200" baseline="0" dirty="0" smtClean="0">
                          <a:solidFill>
                            <a:schemeClr val="dk1"/>
                          </a:solidFill>
                          <a:latin typeface="+mn-lt"/>
                          <a:ea typeface="+mn-ea"/>
                          <a:cs typeface="+mn-cs"/>
                        </a:rPr>
                        <a:t>Victim angrily replies,</a:t>
                      </a:r>
                    </a:p>
                    <a:p>
                      <a:r>
                        <a:rPr kumimoji="0" lang="en-US" sz="1800" kern="1200" baseline="0" dirty="0" smtClean="0">
                          <a:solidFill>
                            <a:schemeClr val="dk1"/>
                          </a:solidFill>
                          <a:latin typeface="+mn-lt"/>
                          <a:ea typeface="+mn-ea"/>
                          <a:cs typeface="+mn-cs"/>
                        </a:rPr>
                        <a:t>“Your mother is ugly.”</a:t>
                      </a:r>
                      <a:endParaRPr lang="en-US" dirty="0"/>
                    </a:p>
                  </a:txBody>
                  <a:tcPr/>
                </a:tc>
                <a:tc>
                  <a:txBody>
                    <a:bodyPr/>
                    <a:lstStyle/>
                    <a:p>
                      <a:r>
                        <a:rPr kumimoji="0" lang="en-US" sz="1800" kern="1200" baseline="0" dirty="0" smtClean="0">
                          <a:solidFill>
                            <a:schemeClr val="dk1"/>
                          </a:solidFill>
                          <a:latin typeface="+mn-lt"/>
                          <a:ea typeface="+mn-ea"/>
                          <a:cs typeface="+mn-cs"/>
                        </a:rPr>
                        <a:t>Victim calmly looks at</a:t>
                      </a:r>
                    </a:p>
                    <a:p>
                      <a:r>
                        <a:rPr kumimoji="0" lang="en-US" sz="1800" kern="1200" baseline="0" dirty="0" smtClean="0">
                          <a:solidFill>
                            <a:schemeClr val="dk1"/>
                          </a:solidFill>
                          <a:latin typeface="+mn-lt"/>
                          <a:ea typeface="+mn-ea"/>
                          <a:cs typeface="+mn-cs"/>
                        </a:rPr>
                        <a:t>Bully and says,</a:t>
                      </a:r>
                    </a:p>
                    <a:p>
                      <a:r>
                        <a:rPr kumimoji="0" lang="en-US" sz="1800" kern="1200" baseline="0" dirty="0" smtClean="0">
                          <a:solidFill>
                            <a:schemeClr val="dk1"/>
                          </a:solidFill>
                          <a:latin typeface="+mn-lt"/>
                          <a:ea typeface="+mn-ea"/>
                          <a:cs typeface="+mn-cs"/>
                        </a:rPr>
                        <a:t>“You’re just wasting</a:t>
                      </a:r>
                    </a:p>
                    <a:p>
                      <a:r>
                        <a:rPr kumimoji="0" lang="en-US" sz="1800" kern="1200" baseline="0" dirty="0" smtClean="0">
                          <a:solidFill>
                            <a:schemeClr val="dk1"/>
                          </a:solidFill>
                          <a:latin typeface="+mn-lt"/>
                          <a:ea typeface="+mn-ea"/>
                          <a:cs typeface="+mn-cs"/>
                        </a:rPr>
                        <a:t>your breath trying to</a:t>
                      </a:r>
                    </a:p>
                    <a:p>
                      <a:r>
                        <a:rPr kumimoji="0" lang="en-US" sz="1800" kern="1200" baseline="0" dirty="0" smtClean="0">
                          <a:solidFill>
                            <a:schemeClr val="dk1"/>
                          </a:solidFill>
                          <a:latin typeface="+mn-lt"/>
                          <a:ea typeface="+mn-ea"/>
                          <a:cs typeface="+mn-cs"/>
                        </a:rPr>
                        <a:t>make me mad.”</a:t>
                      </a:r>
                      <a:endParaRPr lang="en-US" dirty="0"/>
                    </a:p>
                  </a:txBody>
                  <a:tcPr/>
                </a:tc>
              </a:tr>
            </a:tbl>
          </a:graphicData>
        </a:graphic>
      </p:graphicFrame>
      <p:sp>
        <p:nvSpPr>
          <p:cNvPr id="5" name="TextBox 4"/>
          <p:cNvSpPr txBox="1"/>
          <p:nvPr/>
        </p:nvSpPr>
        <p:spPr>
          <a:xfrm>
            <a:off x="1219200" y="6172200"/>
            <a:ext cx="6096000" cy="381000"/>
          </a:xfrm>
          <a:prstGeom prst="rect">
            <a:avLst/>
          </a:prstGeom>
          <a:noFill/>
        </p:spPr>
        <p:txBody>
          <a:bodyPr wrap="square" rtlCol="0">
            <a:spAutoFit/>
          </a:bodyPr>
          <a:lstStyle/>
          <a:p>
            <a:r>
              <a:rPr lang="en-US" dirty="0" smtClean="0"/>
              <a:t>Reprinted from www.eyesonbulling.org</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2667000"/>
            <a:ext cx="8229600" cy="1143000"/>
          </a:xfrm>
        </p:spPr>
        <p:txBody>
          <a:bodyPr/>
          <a:lstStyle/>
          <a:p>
            <a:r>
              <a:rPr lang="en-US" dirty="0" smtClean="0"/>
              <a:t>BACKGROUND</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371600"/>
          </a:xfrm>
        </p:spPr>
        <p:txBody>
          <a:bodyPr>
            <a:normAutofit fontScale="90000"/>
          </a:bodyPr>
          <a:lstStyle/>
          <a:p>
            <a:r>
              <a:rPr lang="en-US" dirty="0" smtClean="0"/>
              <a:t>Bullying Actions &amp; Victim Responses – </a:t>
            </a:r>
            <a:r>
              <a:rPr lang="en-US" dirty="0" err="1" smtClean="0"/>
              <a:t>con’t</a:t>
            </a:r>
            <a:endParaRPr lang="en-US" dirty="0"/>
          </a:p>
        </p:txBody>
      </p:sp>
      <p:graphicFrame>
        <p:nvGraphicFramePr>
          <p:cNvPr id="4" name="Content Placeholder 3"/>
          <p:cNvGraphicFramePr>
            <a:graphicFrameLocks noGrp="1"/>
          </p:cNvGraphicFramePr>
          <p:nvPr>
            <p:ph idx="1"/>
          </p:nvPr>
        </p:nvGraphicFramePr>
        <p:xfrm>
          <a:off x="457200" y="1646238"/>
          <a:ext cx="8229600" cy="74168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graphicFrame>
        <p:nvGraphicFramePr>
          <p:cNvPr id="5" name="Content Placeholder 3"/>
          <p:cNvGraphicFramePr>
            <a:graphicFrameLocks/>
          </p:cNvGraphicFramePr>
          <p:nvPr/>
        </p:nvGraphicFramePr>
        <p:xfrm>
          <a:off x="457200" y="1508239"/>
          <a:ext cx="8229600" cy="4785881"/>
        </p:xfrm>
        <a:graphic>
          <a:graphicData uri="http://schemas.openxmlformats.org/drawingml/2006/table">
            <a:tbl>
              <a:tblPr firstRow="1" bandRow="1">
                <a:tableStyleId>{5C22544A-7EE6-4342-B048-85BDC9FD1C3A}</a:tableStyleId>
              </a:tblPr>
              <a:tblGrid>
                <a:gridCol w="2057400"/>
                <a:gridCol w="2057400"/>
                <a:gridCol w="2057400"/>
                <a:gridCol w="2057400"/>
              </a:tblGrid>
              <a:tr h="667624">
                <a:tc>
                  <a:txBody>
                    <a:bodyPr/>
                    <a:lstStyle/>
                    <a:p>
                      <a:pPr algn="ctr"/>
                      <a:r>
                        <a:rPr lang="en-US" sz="1800" b="1" kern="1200" baseline="0" dirty="0" smtClean="0">
                          <a:solidFill>
                            <a:schemeClr val="lt1"/>
                          </a:solidFill>
                          <a:latin typeface="+mn-lt"/>
                          <a:ea typeface="+mn-ea"/>
                          <a:cs typeface="+mn-cs"/>
                        </a:rPr>
                        <a:t>Bullying</a:t>
                      </a:r>
                    </a:p>
                    <a:p>
                      <a:pPr algn="ctr"/>
                      <a:r>
                        <a:rPr lang="en-US" sz="1800" b="1" kern="1200" baseline="0" dirty="0" smtClean="0">
                          <a:solidFill>
                            <a:schemeClr val="lt1"/>
                          </a:solidFill>
                          <a:latin typeface="+mn-lt"/>
                          <a:ea typeface="+mn-ea"/>
                          <a:cs typeface="+mn-cs"/>
                        </a:rPr>
                        <a:t>(Provoking)</a:t>
                      </a:r>
                      <a:endParaRPr lang="en-US" dirty="0"/>
                    </a:p>
                  </a:txBody>
                  <a:tcPr/>
                </a:tc>
                <a:tc>
                  <a:txBody>
                    <a:bodyPr/>
                    <a:lstStyle/>
                    <a:p>
                      <a:pPr algn="ctr"/>
                      <a:r>
                        <a:rPr lang="en-US" sz="1800" b="1" kern="1200" baseline="0" dirty="0" smtClean="0">
                          <a:solidFill>
                            <a:schemeClr val="lt1"/>
                          </a:solidFill>
                          <a:latin typeface="+mn-lt"/>
                          <a:ea typeface="+mn-ea"/>
                          <a:cs typeface="+mn-cs"/>
                        </a:rPr>
                        <a:t>Giving In</a:t>
                      </a:r>
                    </a:p>
                    <a:p>
                      <a:pPr algn="ctr"/>
                      <a:r>
                        <a:rPr lang="en-US" sz="1800" b="1" kern="1200" baseline="0" dirty="0" smtClean="0">
                          <a:solidFill>
                            <a:schemeClr val="lt1"/>
                          </a:solidFill>
                          <a:latin typeface="+mn-lt"/>
                          <a:ea typeface="+mn-ea"/>
                          <a:cs typeface="+mn-cs"/>
                        </a:rPr>
                        <a:t>(Submissive)</a:t>
                      </a:r>
                      <a:endParaRPr lang="en-US" dirty="0"/>
                    </a:p>
                  </a:txBody>
                  <a:tcPr/>
                </a:tc>
                <a:tc>
                  <a:txBody>
                    <a:bodyPr/>
                    <a:lstStyle/>
                    <a:p>
                      <a:pPr algn="ctr"/>
                      <a:r>
                        <a:rPr lang="en-US" sz="1800" b="1" kern="1200" baseline="0" dirty="0" smtClean="0">
                          <a:solidFill>
                            <a:schemeClr val="lt1"/>
                          </a:solidFill>
                          <a:latin typeface="+mn-lt"/>
                          <a:ea typeface="+mn-ea"/>
                          <a:cs typeface="+mn-cs"/>
                        </a:rPr>
                        <a:t>Hurting Back</a:t>
                      </a:r>
                    </a:p>
                    <a:p>
                      <a:pPr algn="ctr"/>
                      <a:r>
                        <a:rPr lang="en-US" sz="1800" b="1" kern="1200" baseline="0" dirty="0" smtClean="0">
                          <a:solidFill>
                            <a:schemeClr val="lt1"/>
                          </a:solidFill>
                          <a:latin typeface="+mn-lt"/>
                          <a:ea typeface="+mn-ea"/>
                          <a:cs typeface="+mn-cs"/>
                        </a:rPr>
                        <a:t>(Aggressive)</a:t>
                      </a:r>
                      <a:endParaRPr lang="en-US" dirty="0"/>
                    </a:p>
                  </a:txBody>
                  <a:tcPr/>
                </a:tc>
                <a:tc>
                  <a:txBody>
                    <a:bodyPr/>
                    <a:lstStyle/>
                    <a:p>
                      <a:pPr algn="ctr"/>
                      <a:r>
                        <a:rPr lang="en-US" sz="1800" b="1" kern="1200" baseline="0" dirty="0" smtClean="0">
                          <a:solidFill>
                            <a:schemeClr val="lt1"/>
                          </a:solidFill>
                          <a:latin typeface="+mn-lt"/>
                          <a:ea typeface="+mn-ea"/>
                          <a:cs typeface="+mn-cs"/>
                        </a:rPr>
                        <a:t>Standing Up</a:t>
                      </a:r>
                    </a:p>
                    <a:p>
                      <a:pPr algn="ctr"/>
                      <a:r>
                        <a:rPr lang="en-US" sz="1800" b="1" kern="1200" baseline="0" dirty="0" smtClean="0">
                          <a:solidFill>
                            <a:schemeClr val="lt1"/>
                          </a:solidFill>
                          <a:latin typeface="+mn-lt"/>
                          <a:ea typeface="+mn-ea"/>
                          <a:cs typeface="+mn-cs"/>
                        </a:rPr>
                        <a:t>(Assertive)</a:t>
                      </a:r>
                      <a:endParaRPr lang="en-US" dirty="0"/>
                    </a:p>
                  </a:txBody>
                  <a:tcPr/>
                </a:tc>
              </a:tr>
              <a:tr h="2319937">
                <a:tc>
                  <a:txBody>
                    <a:bodyPr/>
                    <a:lstStyle/>
                    <a:p>
                      <a:r>
                        <a:rPr kumimoji="0" lang="en-US" sz="1600" kern="1200" baseline="0" dirty="0" smtClean="0">
                          <a:solidFill>
                            <a:schemeClr val="dk1"/>
                          </a:solidFill>
                          <a:latin typeface="+mn-lt"/>
                          <a:ea typeface="+mn-ea"/>
                          <a:cs typeface="+mn-cs"/>
                        </a:rPr>
                        <a:t>Bully whispers to</a:t>
                      </a:r>
                    </a:p>
                    <a:p>
                      <a:r>
                        <a:rPr kumimoji="0" lang="en-US" sz="1600" kern="1200" baseline="0" dirty="0" smtClean="0">
                          <a:solidFill>
                            <a:schemeClr val="dk1"/>
                          </a:solidFill>
                          <a:latin typeface="+mn-lt"/>
                          <a:ea typeface="+mn-ea"/>
                          <a:cs typeface="+mn-cs"/>
                        </a:rPr>
                        <a:t>pals, “If you want</a:t>
                      </a:r>
                    </a:p>
                    <a:p>
                      <a:r>
                        <a:rPr kumimoji="0" lang="en-US" sz="1600" kern="1200" baseline="0" dirty="0" smtClean="0">
                          <a:solidFill>
                            <a:schemeClr val="dk1"/>
                          </a:solidFill>
                          <a:latin typeface="+mn-lt"/>
                          <a:ea typeface="+mn-ea"/>
                          <a:cs typeface="+mn-cs"/>
                        </a:rPr>
                        <a:t>to be my friend, you</a:t>
                      </a:r>
                    </a:p>
                    <a:p>
                      <a:r>
                        <a:rPr kumimoji="0" lang="en-US" sz="1600" kern="1200" baseline="0" dirty="0" smtClean="0">
                          <a:solidFill>
                            <a:schemeClr val="dk1"/>
                          </a:solidFill>
                          <a:latin typeface="+mn-lt"/>
                          <a:ea typeface="+mn-ea"/>
                          <a:cs typeface="+mn-cs"/>
                        </a:rPr>
                        <a:t>can’t play with (name</a:t>
                      </a:r>
                    </a:p>
                    <a:p>
                      <a:r>
                        <a:rPr kumimoji="0" lang="en-US" sz="1600" kern="1200" baseline="0" dirty="0" smtClean="0">
                          <a:solidFill>
                            <a:schemeClr val="dk1"/>
                          </a:solidFill>
                          <a:latin typeface="+mn-lt"/>
                          <a:ea typeface="+mn-ea"/>
                          <a:cs typeface="+mn-cs"/>
                        </a:rPr>
                        <a:t>of Victim).”</a:t>
                      </a:r>
                      <a:endParaRPr lang="en-US" sz="1600" dirty="0"/>
                    </a:p>
                  </a:txBody>
                  <a:tcPr/>
                </a:tc>
                <a:tc>
                  <a:txBody>
                    <a:bodyPr/>
                    <a:lstStyle/>
                    <a:p>
                      <a:r>
                        <a:rPr kumimoji="0" lang="en-US" sz="1600" kern="1200" baseline="0" dirty="0" smtClean="0">
                          <a:solidFill>
                            <a:schemeClr val="dk1"/>
                          </a:solidFill>
                          <a:latin typeface="+mn-lt"/>
                          <a:ea typeface="+mn-ea"/>
                          <a:cs typeface="+mn-cs"/>
                        </a:rPr>
                        <a:t>Victim finds out, sits</a:t>
                      </a:r>
                    </a:p>
                    <a:p>
                      <a:r>
                        <a:rPr kumimoji="0" lang="en-US" sz="1600" kern="1200" baseline="0" dirty="0" smtClean="0">
                          <a:solidFill>
                            <a:schemeClr val="dk1"/>
                          </a:solidFill>
                          <a:latin typeface="+mn-lt"/>
                          <a:ea typeface="+mn-ea"/>
                          <a:cs typeface="+mn-cs"/>
                        </a:rPr>
                        <a:t>alone at a table and</a:t>
                      </a:r>
                    </a:p>
                    <a:p>
                      <a:r>
                        <a:rPr kumimoji="0" lang="en-US" sz="1600" kern="1200" baseline="0" dirty="0" smtClean="0">
                          <a:solidFill>
                            <a:schemeClr val="dk1"/>
                          </a:solidFill>
                          <a:latin typeface="+mn-lt"/>
                          <a:ea typeface="+mn-ea"/>
                          <a:cs typeface="+mn-cs"/>
                        </a:rPr>
                        <a:t>says, “I guess I have</a:t>
                      </a:r>
                    </a:p>
                    <a:p>
                      <a:r>
                        <a:rPr kumimoji="0" lang="en-US" sz="1600" kern="1200" baseline="0" dirty="0" smtClean="0">
                          <a:solidFill>
                            <a:schemeClr val="dk1"/>
                          </a:solidFill>
                          <a:latin typeface="+mn-lt"/>
                          <a:ea typeface="+mn-ea"/>
                          <a:cs typeface="+mn-cs"/>
                        </a:rPr>
                        <a:t>to eat by myself.”</a:t>
                      </a:r>
                      <a:endParaRPr lang="en-US" sz="1600" dirty="0"/>
                    </a:p>
                  </a:txBody>
                  <a:tcPr/>
                </a:tc>
                <a:tc>
                  <a:txBody>
                    <a:bodyPr/>
                    <a:lstStyle/>
                    <a:p>
                      <a:r>
                        <a:rPr kumimoji="0" lang="en-US" sz="1600" kern="1200" baseline="0" dirty="0" smtClean="0">
                          <a:solidFill>
                            <a:schemeClr val="dk1"/>
                          </a:solidFill>
                          <a:latin typeface="+mn-lt"/>
                          <a:ea typeface="+mn-ea"/>
                          <a:cs typeface="+mn-cs"/>
                        </a:rPr>
                        <a:t>Victim finds out and</a:t>
                      </a:r>
                    </a:p>
                    <a:p>
                      <a:r>
                        <a:rPr kumimoji="0" lang="en-US" sz="1600" kern="1200" baseline="0" dirty="0" smtClean="0">
                          <a:solidFill>
                            <a:schemeClr val="dk1"/>
                          </a:solidFill>
                          <a:latin typeface="+mn-lt"/>
                          <a:ea typeface="+mn-ea"/>
                          <a:cs typeface="+mn-cs"/>
                        </a:rPr>
                        <a:t>tells a nasty rumor</a:t>
                      </a:r>
                    </a:p>
                    <a:p>
                      <a:r>
                        <a:rPr kumimoji="0" lang="en-US" sz="1600" kern="1200" baseline="0" dirty="0" smtClean="0">
                          <a:solidFill>
                            <a:schemeClr val="dk1"/>
                          </a:solidFill>
                          <a:latin typeface="+mn-lt"/>
                          <a:ea typeface="+mn-ea"/>
                          <a:cs typeface="+mn-cs"/>
                        </a:rPr>
                        <a:t>about Bully.</a:t>
                      </a:r>
                      <a:endParaRPr lang="en-US" sz="1600" dirty="0"/>
                    </a:p>
                  </a:txBody>
                  <a:tcPr/>
                </a:tc>
                <a:tc>
                  <a:txBody>
                    <a:bodyPr/>
                    <a:lstStyle/>
                    <a:p>
                      <a:r>
                        <a:rPr kumimoji="0" lang="en-US" sz="1600" kern="1200" baseline="0" dirty="0" smtClean="0">
                          <a:solidFill>
                            <a:schemeClr val="dk1"/>
                          </a:solidFill>
                          <a:latin typeface="+mn-lt"/>
                          <a:ea typeface="+mn-ea"/>
                          <a:cs typeface="+mn-cs"/>
                        </a:rPr>
                        <a:t>Victim talks privately</a:t>
                      </a:r>
                    </a:p>
                    <a:p>
                      <a:r>
                        <a:rPr kumimoji="0" lang="en-US" sz="1600" kern="1200" baseline="0" dirty="0" smtClean="0">
                          <a:solidFill>
                            <a:schemeClr val="dk1"/>
                          </a:solidFill>
                          <a:latin typeface="+mn-lt"/>
                          <a:ea typeface="+mn-ea"/>
                          <a:cs typeface="+mn-cs"/>
                        </a:rPr>
                        <a:t>with Bully and says,</a:t>
                      </a:r>
                    </a:p>
                    <a:p>
                      <a:r>
                        <a:rPr kumimoji="0" lang="en-US" sz="1600" kern="1200" baseline="0" dirty="0" smtClean="0">
                          <a:solidFill>
                            <a:schemeClr val="dk1"/>
                          </a:solidFill>
                          <a:latin typeface="+mn-lt"/>
                          <a:ea typeface="+mn-ea"/>
                          <a:cs typeface="+mn-cs"/>
                        </a:rPr>
                        <a:t>“I know you’re talking</a:t>
                      </a:r>
                    </a:p>
                    <a:p>
                      <a:r>
                        <a:rPr kumimoji="0" lang="en-US" sz="1600" kern="1200" baseline="0" dirty="0" smtClean="0">
                          <a:solidFill>
                            <a:schemeClr val="dk1"/>
                          </a:solidFill>
                          <a:latin typeface="+mn-lt"/>
                          <a:ea typeface="+mn-ea"/>
                          <a:cs typeface="+mn-cs"/>
                        </a:rPr>
                        <a:t>about me behind my</a:t>
                      </a:r>
                    </a:p>
                    <a:p>
                      <a:r>
                        <a:rPr kumimoji="0" lang="en-US" sz="1600" kern="1200" baseline="0" dirty="0" smtClean="0">
                          <a:solidFill>
                            <a:schemeClr val="dk1"/>
                          </a:solidFill>
                          <a:latin typeface="+mn-lt"/>
                          <a:ea typeface="+mn-ea"/>
                          <a:cs typeface="+mn-cs"/>
                        </a:rPr>
                        <a:t>back, and I don’t like it.”</a:t>
                      </a:r>
                      <a:endParaRPr lang="en-US" sz="1600" dirty="0"/>
                    </a:p>
                  </a:txBody>
                  <a:tcPr/>
                </a:tc>
              </a:tr>
              <a:tr h="1725517">
                <a:tc>
                  <a:txBody>
                    <a:bodyPr/>
                    <a:lstStyle/>
                    <a:p>
                      <a:r>
                        <a:rPr kumimoji="0" lang="en-US" sz="1600" kern="1200" baseline="0" dirty="0" smtClean="0">
                          <a:solidFill>
                            <a:schemeClr val="dk1"/>
                          </a:solidFill>
                          <a:latin typeface="+mn-lt"/>
                          <a:ea typeface="+mn-ea"/>
                          <a:cs typeface="+mn-cs"/>
                        </a:rPr>
                        <a:t>Bully tells Victim,</a:t>
                      </a:r>
                    </a:p>
                    <a:p>
                      <a:r>
                        <a:rPr kumimoji="0" lang="en-US" sz="1600" kern="1200" baseline="0" dirty="0" smtClean="0">
                          <a:solidFill>
                            <a:schemeClr val="dk1"/>
                          </a:solidFill>
                          <a:latin typeface="+mn-lt"/>
                          <a:ea typeface="+mn-ea"/>
                          <a:cs typeface="+mn-cs"/>
                        </a:rPr>
                        <a:t>“You stink on first</a:t>
                      </a:r>
                    </a:p>
                    <a:p>
                      <a:r>
                        <a:rPr kumimoji="0" lang="en-US" sz="1600" kern="1200" baseline="0" dirty="0" smtClean="0">
                          <a:solidFill>
                            <a:schemeClr val="dk1"/>
                          </a:solidFill>
                          <a:latin typeface="+mn-lt"/>
                          <a:ea typeface="+mn-ea"/>
                          <a:cs typeface="+mn-cs"/>
                        </a:rPr>
                        <a:t>base. I’m taking over.</a:t>
                      </a:r>
                    </a:p>
                    <a:p>
                      <a:r>
                        <a:rPr kumimoji="0" lang="en-US" sz="1600" kern="1200" baseline="0" dirty="0" smtClean="0">
                          <a:solidFill>
                            <a:schemeClr val="dk1"/>
                          </a:solidFill>
                          <a:latin typeface="+mn-lt"/>
                          <a:ea typeface="+mn-ea"/>
                          <a:cs typeface="+mn-cs"/>
                        </a:rPr>
                        <a:t>Out of my way, stupid.”</a:t>
                      </a:r>
                      <a:endParaRPr lang="en-US" sz="1600" dirty="0"/>
                    </a:p>
                  </a:txBody>
                  <a:tcPr/>
                </a:tc>
                <a:tc>
                  <a:txBody>
                    <a:bodyPr/>
                    <a:lstStyle/>
                    <a:p>
                      <a:r>
                        <a:rPr kumimoji="0" lang="en-US" sz="1600" kern="1200" baseline="0" dirty="0" smtClean="0">
                          <a:solidFill>
                            <a:schemeClr val="dk1"/>
                          </a:solidFill>
                          <a:latin typeface="+mn-lt"/>
                          <a:ea typeface="+mn-ea"/>
                          <a:cs typeface="+mn-cs"/>
                        </a:rPr>
                        <a:t>Victim says, “Sorry</a:t>
                      </a:r>
                    </a:p>
                    <a:p>
                      <a:r>
                        <a:rPr kumimoji="0" lang="en-US" sz="1600" kern="1200" baseline="0" dirty="0" smtClean="0">
                          <a:solidFill>
                            <a:schemeClr val="dk1"/>
                          </a:solidFill>
                          <a:latin typeface="+mn-lt"/>
                          <a:ea typeface="+mn-ea"/>
                          <a:cs typeface="+mn-cs"/>
                        </a:rPr>
                        <a:t>I messed up,” and</a:t>
                      </a:r>
                    </a:p>
                    <a:p>
                      <a:r>
                        <a:rPr kumimoji="0" lang="en-US" sz="1600" kern="1200" baseline="0" dirty="0" smtClean="0">
                          <a:solidFill>
                            <a:schemeClr val="dk1"/>
                          </a:solidFill>
                          <a:latin typeface="+mn-lt"/>
                          <a:ea typeface="+mn-ea"/>
                          <a:cs typeface="+mn-cs"/>
                        </a:rPr>
                        <a:t>hands his glove to</a:t>
                      </a:r>
                    </a:p>
                    <a:p>
                      <a:r>
                        <a:rPr kumimoji="0" lang="en-US" sz="1600" kern="1200" baseline="0" dirty="0" smtClean="0">
                          <a:solidFill>
                            <a:schemeClr val="dk1"/>
                          </a:solidFill>
                          <a:latin typeface="+mn-lt"/>
                          <a:ea typeface="+mn-ea"/>
                          <a:cs typeface="+mn-cs"/>
                        </a:rPr>
                        <a:t>the Bully.</a:t>
                      </a:r>
                      <a:endParaRPr lang="en-US" sz="1600" dirty="0"/>
                    </a:p>
                  </a:txBody>
                  <a:tcPr/>
                </a:tc>
                <a:tc>
                  <a:txBody>
                    <a:bodyPr/>
                    <a:lstStyle/>
                    <a:p>
                      <a:r>
                        <a:rPr kumimoji="0" lang="en-US" sz="1600" kern="1200" baseline="0" dirty="0" smtClean="0">
                          <a:solidFill>
                            <a:schemeClr val="dk1"/>
                          </a:solidFill>
                          <a:latin typeface="+mn-lt"/>
                          <a:ea typeface="+mn-ea"/>
                          <a:cs typeface="+mn-cs"/>
                        </a:rPr>
                        <a:t>Victim shouts, “Who</a:t>
                      </a:r>
                    </a:p>
                    <a:p>
                      <a:r>
                        <a:rPr kumimoji="0" lang="en-US" sz="1600" kern="1200" baseline="0" dirty="0" smtClean="0">
                          <a:solidFill>
                            <a:schemeClr val="dk1"/>
                          </a:solidFill>
                          <a:latin typeface="+mn-lt"/>
                          <a:ea typeface="+mn-ea"/>
                          <a:cs typeface="+mn-cs"/>
                        </a:rPr>
                        <a:t>are you calling stupid,</a:t>
                      </a:r>
                    </a:p>
                    <a:p>
                      <a:r>
                        <a:rPr kumimoji="0" lang="en-US" sz="1600" kern="1200" baseline="0" dirty="0" smtClean="0">
                          <a:solidFill>
                            <a:schemeClr val="dk1"/>
                          </a:solidFill>
                          <a:latin typeface="+mn-lt"/>
                          <a:ea typeface="+mn-ea"/>
                          <a:cs typeface="+mn-cs"/>
                        </a:rPr>
                        <a:t>you big moron!”</a:t>
                      </a:r>
                      <a:endParaRPr lang="en-US" sz="1600" dirty="0"/>
                    </a:p>
                  </a:txBody>
                  <a:tcPr/>
                </a:tc>
                <a:tc>
                  <a:txBody>
                    <a:bodyPr/>
                    <a:lstStyle/>
                    <a:p>
                      <a:r>
                        <a:rPr kumimoji="0" lang="en-US" sz="1600" kern="1200" baseline="0" dirty="0" smtClean="0">
                          <a:solidFill>
                            <a:schemeClr val="dk1"/>
                          </a:solidFill>
                          <a:latin typeface="+mn-lt"/>
                          <a:ea typeface="+mn-ea"/>
                          <a:cs typeface="+mn-cs"/>
                        </a:rPr>
                        <a:t>Victim stays on base</a:t>
                      </a:r>
                    </a:p>
                    <a:p>
                      <a:r>
                        <a:rPr kumimoji="0" lang="en-US" sz="1600" kern="1200" baseline="0" dirty="0" smtClean="0">
                          <a:solidFill>
                            <a:schemeClr val="dk1"/>
                          </a:solidFill>
                          <a:latin typeface="+mn-lt"/>
                          <a:ea typeface="+mn-ea"/>
                          <a:cs typeface="+mn-cs"/>
                        </a:rPr>
                        <a:t>and says, “I’m playing</a:t>
                      </a:r>
                    </a:p>
                    <a:p>
                      <a:r>
                        <a:rPr kumimoji="0" lang="en-US" sz="1600" kern="1200" baseline="0" dirty="0" smtClean="0">
                          <a:solidFill>
                            <a:schemeClr val="dk1"/>
                          </a:solidFill>
                          <a:latin typeface="+mn-lt"/>
                          <a:ea typeface="+mn-ea"/>
                          <a:cs typeface="+mn-cs"/>
                        </a:rPr>
                        <a:t>first base for the rest</a:t>
                      </a:r>
                    </a:p>
                    <a:p>
                      <a:r>
                        <a:rPr kumimoji="0" lang="en-US" sz="1600" kern="1200" baseline="0" dirty="0" smtClean="0">
                          <a:solidFill>
                            <a:schemeClr val="dk1"/>
                          </a:solidFill>
                          <a:latin typeface="+mn-lt"/>
                          <a:ea typeface="+mn-ea"/>
                          <a:cs typeface="+mn-cs"/>
                        </a:rPr>
                        <a:t>of the game.”</a:t>
                      </a:r>
                      <a:endParaRPr lang="en-US" sz="1600" dirty="0"/>
                    </a:p>
                  </a:txBody>
                  <a:tcPr/>
                </a:tc>
              </a:tr>
            </a:tbl>
          </a:graphicData>
        </a:graphic>
      </p:graphicFrame>
      <p:sp>
        <p:nvSpPr>
          <p:cNvPr id="6" name="TextBox 5"/>
          <p:cNvSpPr txBox="1"/>
          <p:nvPr/>
        </p:nvSpPr>
        <p:spPr>
          <a:xfrm>
            <a:off x="1219200" y="6248400"/>
            <a:ext cx="7239000" cy="369332"/>
          </a:xfrm>
          <a:prstGeom prst="rect">
            <a:avLst/>
          </a:prstGeom>
          <a:noFill/>
        </p:spPr>
        <p:txBody>
          <a:bodyPr wrap="square" rtlCol="0">
            <a:spAutoFit/>
          </a:bodyPr>
          <a:lstStyle/>
          <a:p>
            <a:r>
              <a:rPr lang="en-US" dirty="0" smtClean="0"/>
              <a:t>Reprinted from www.eyesonbulling.org</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Closing Thought:</a:t>
            </a:r>
            <a:endParaRPr lang="en-US" dirty="0"/>
          </a:p>
        </p:txBody>
      </p:sp>
      <p:sp>
        <p:nvSpPr>
          <p:cNvPr id="3" name="Content Placeholder 2"/>
          <p:cNvSpPr>
            <a:spLocks noGrp="1"/>
          </p:cNvSpPr>
          <p:nvPr>
            <p:ph idx="1"/>
          </p:nvPr>
        </p:nvSpPr>
        <p:spPr/>
        <p:txBody>
          <a:bodyPr/>
          <a:lstStyle/>
          <a:p>
            <a:pPr>
              <a:buNone/>
            </a:pPr>
            <a:endParaRPr lang="en-US" b="1" dirty="0" smtClean="0"/>
          </a:p>
          <a:p>
            <a:pPr>
              <a:buNone/>
            </a:pPr>
            <a:endParaRPr lang="en-US" b="1" dirty="0" smtClean="0"/>
          </a:p>
          <a:p>
            <a:pPr>
              <a:buNone/>
            </a:pPr>
            <a:r>
              <a:rPr lang="en-US" b="1" dirty="0" smtClean="0"/>
              <a:t>“</a:t>
            </a:r>
            <a:r>
              <a:rPr lang="en-US" dirty="0" smtClean="0"/>
              <a:t>If there is anything we wish to change in the child, we should first examine it and see whether it is not something that could better be changed in ourselves.</a:t>
            </a:r>
            <a:r>
              <a:rPr lang="en-US" b="1" dirty="0" smtClean="0"/>
              <a:t>”</a:t>
            </a:r>
            <a:endParaRPr lang="en-US" dirty="0" smtClean="0"/>
          </a:p>
          <a:p>
            <a:pPr>
              <a:buNone/>
            </a:pPr>
            <a:r>
              <a:rPr lang="en-US" dirty="0" smtClean="0"/>
              <a:t>                                                       - Carl Jung</a:t>
            </a:r>
          </a:p>
          <a:p>
            <a:pPr>
              <a:buNone/>
            </a:pP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In order to create environments that are safe from bullying, we need strategies to use before, during, and after bullying occurs</a:t>
            </a:r>
          </a:p>
          <a:p>
            <a:r>
              <a:rPr lang="en-US" dirty="0" smtClean="0"/>
              <a:t>Bullying must not be accepted and tolerated</a:t>
            </a:r>
          </a:p>
          <a:p>
            <a:r>
              <a:rPr lang="en-US" dirty="0" smtClean="0"/>
              <a:t>We can help children develop the social skills they are going to need in life</a:t>
            </a:r>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Resources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hlinkClick r:id="rId2"/>
              </a:rPr>
              <a:t>www.eyesonbullying.org</a:t>
            </a:r>
            <a:endParaRPr lang="en-US" dirty="0" smtClean="0"/>
          </a:p>
          <a:p>
            <a:pPr lvl="1"/>
            <a:r>
              <a:rPr lang="en-US" dirty="0" smtClean="0"/>
              <a:t>Books</a:t>
            </a:r>
          </a:p>
          <a:p>
            <a:pPr lvl="1"/>
            <a:r>
              <a:rPr lang="en-US" dirty="0" smtClean="0"/>
              <a:t>Articles</a:t>
            </a:r>
          </a:p>
          <a:p>
            <a:pPr lvl="1"/>
            <a:r>
              <a:rPr lang="en-US" dirty="0" smtClean="0"/>
              <a:t>Reports</a:t>
            </a:r>
          </a:p>
          <a:p>
            <a:pPr lvl="1"/>
            <a:r>
              <a:rPr lang="en-US" dirty="0" smtClean="0"/>
              <a:t>Websites</a:t>
            </a:r>
          </a:p>
          <a:p>
            <a:pPr lvl="2"/>
            <a:r>
              <a:rPr lang="en-US" dirty="0" smtClean="0">
                <a:hlinkClick r:id="rId3"/>
              </a:rPr>
              <a:t>actagainstviolence.apa.org</a:t>
            </a:r>
            <a:r>
              <a:rPr lang="en-US" dirty="0" smtClean="0"/>
              <a:t> - audio, video, and training materials to use to teach young children (ages 0 to 8) nonviolent problem-solving</a:t>
            </a:r>
          </a:p>
          <a:p>
            <a:pPr lvl="2"/>
            <a:r>
              <a:rPr lang="en-US" dirty="0" smtClean="0">
                <a:hlinkClick r:id="rId4"/>
              </a:rPr>
              <a:t>www.stopbullying.gov</a:t>
            </a:r>
            <a:r>
              <a:rPr lang="en-US" dirty="0" smtClean="0"/>
              <a:t> - prevention/intervention strategies for parents, children (ages 9 to 13), teachers, other school staff, and health and safety professionals.</a:t>
            </a:r>
          </a:p>
          <a:p>
            <a:pPr lvl="2"/>
            <a:r>
              <a:rPr lang="en-US" dirty="0" smtClean="0"/>
              <a:t>Many more…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Wrap Up &amp; Evaluation</a:t>
            </a:r>
            <a:endParaRPr lang="en-US" dirty="0"/>
          </a:p>
        </p:txBody>
      </p:sp>
      <p:sp>
        <p:nvSpPr>
          <p:cNvPr id="3" name="Content Placeholder 2"/>
          <p:cNvSpPr>
            <a:spLocks noGrp="1"/>
          </p:cNvSpPr>
          <p:nvPr>
            <p:ph idx="1"/>
          </p:nvPr>
        </p:nvSpPr>
        <p:spPr/>
        <p:txBody>
          <a:bodyPr/>
          <a:lstStyle/>
          <a:p>
            <a:r>
              <a:rPr lang="en-US" dirty="0" smtClean="0"/>
              <a:t>Questions</a:t>
            </a:r>
          </a:p>
          <a:p>
            <a:endParaRPr lang="en-US" dirty="0" smtClean="0"/>
          </a:p>
          <a:p>
            <a:endParaRPr lang="en-US" dirty="0" smtClean="0"/>
          </a:p>
          <a:p>
            <a:r>
              <a:rPr lang="en-US" dirty="0" smtClean="0"/>
              <a:t>Evaluation</a:t>
            </a:r>
          </a:p>
          <a:p>
            <a:endParaRPr lang="en-US" dirty="0" smtClean="0"/>
          </a:p>
          <a:p>
            <a:endParaRPr lang="en-US" dirty="0" smtClean="0"/>
          </a:p>
          <a:p>
            <a:pPr lvl="3">
              <a:buNone/>
            </a:pPr>
            <a:r>
              <a:rPr lang="en-US" dirty="0" smtClean="0"/>
              <a:t>		</a:t>
            </a:r>
            <a:r>
              <a:rPr lang="en-US" sz="3600" dirty="0" smtClean="0"/>
              <a:t>                            THANK YOU!!</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Along</a:t>
            </a:r>
            <a:endParaRPr lang="en-US" dirty="0"/>
          </a:p>
        </p:txBody>
      </p:sp>
      <p:sp>
        <p:nvSpPr>
          <p:cNvPr id="3" name="Content Placeholder 2"/>
          <p:cNvSpPr>
            <a:spLocks noGrp="1"/>
          </p:cNvSpPr>
          <p:nvPr>
            <p:ph idx="1"/>
          </p:nvPr>
        </p:nvSpPr>
        <p:spPr/>
        <p:txBody>
          <a:bodyPr>
            <a:normAutofit lnSpcReduction="10000"/>
          </a:bodyPr>
          <a:lstStyle/>
          <a:p>
            <a:r>
              <a:rPr lang="en-US" dirty="0" smtClean="0"/>
              <a:t>Learning to get along with others is a life skill</a:t>
            </a:r>
          </a:p>
          <a:p>
            <a:r>
              <a:rPr lang="en-US" dirty="0" smtClean="0"/>
              <a:t>Child care is the first place many children begin to socialize</a:t>
            </a:r>
          </a:p>
          <a:p>
            <a:r>
              <a:rPr lang="en-US" dirty="0" smtClean="0"/>
              <a:t>It is ultimately the providers’ responsibility to keep children safe in an environment that is bully-free</a:t>
            </a:r>
          </a:p>
          <a:p>
            <a:r>
              <a:rPr lang="en-US" dirty="0" smtClean="0"/>
              <a:t>You also have the power to shape whether children develop behavior that leads to bullying</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Along – </a:t>
            </a:r>
            <a:r>
              <a:rPr lang="en-US" dirty="0" err="1" smtClean="0"/>
              <a:t>con’t</a:t>
            </a:r>
            <a:endParaRPr lang="en-US" dirty="0"/>
          </a:p>
        </p:txBody>
      </p:sp>
      <p:sp>
        <p:nvSpPr>
          <p:cNvPr id="3" name="Content Placeholder 2"/>
          <p:cNvSpPr>
            <a:spLocks noGrp="1"/>
          </p:cNvSpPr>
          <p:nvPr>
            <p:ph idx="1"/>
          </p:nvPr>
        </p:nvSpPr>
        <p:spPr/>
        <p:txBody>
          <a:bodyPr/>
          <a:lstStyle/>
          <a:p>
            <a:pPr>
              <a:buNone/>
            </a:pPr>
            <a:r>
              <a:rPr lang="en-US" dirty="0" smtClean="0"/>
              <a:t>Child care is also where many children have their first experience of being bullied or victimized</a:t>
            </a:r>
          </a:p>
          <a:p>
            <a:pPr>
              <a:buNone/>
            </a:pPr>
            <a:endParaRPr lang="en-US" dirty="0" smtClean="0"/>
          </a:p>
          <a:p>
            <a:pPr>
              <a:buNone/>
            </a:pPr>
            <a:r>
              <a:rPr lang="en-US" dirty="0" smtClean="0"/>
              <a:t>If bullying behavior is not addressed: </a:t>
            </a:r>
          </a:p>
          <a:p>
            <a:r>
              <a:rPr lang="en-US" dirty="0" smtClean="0"/>
              <a:t>These behavior patterns can persist into adolescence and adulthood</a:t>
            </a:r>
          </a:p>
          <a:p>
            <a:r>
              <a:rPr lang="en-US" dirty="0" smtClean="0"/>
              <a:t>The behaviors can become increasingly more violent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How Bullying Develops</a:t>
            </a:r>
            <a:endParaRPr lang="en-US" dirty="0"/>
          </a:p>
        </p:txBody>
      </p:sp>
      <p:sp>
        <p:nvSpPr>
          <p:cNvPr id="5" name="Subtitle 4"/>
          <p:cNvSpPr>
            <a:spLocks noGrp="1"/>
          </p:cNvSpPr>
          <p:nvPr>
            <p:ph type="subTitle" idx="1"/>
          </p:nvPr>
        </p:nvSpPr>
        <p:spPr/>
        <p:txBody>
          <a:bodyPr/>
          <a:lstStyle/>
          <a:p>
            <a:r>
              <a:rPr lang="en-US" dirty="0" smtClean="0"/>
              <a:t>WHAT IS BULLYING?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normAutofit/>
          </a:bodyPr>
          <a:lstStyle/>
          <a:p>
            <a:pPr algn="ctr"/>
            <a:r>
              <a:rPr lang="en-US" sz="3600" dirty="0" smtClean="0"/>
              <a:t>Behaviors that can lead to bullying…</a:t>
            </a:r>
            <a:endParaRPr lang="en-US" sz="3600" dirty="0"/>
          </a:p>
        </p:txBody>
      </p:sp>
      <p:sp>
        <p:nvSpPr>
          <p:cNvPr id="3" name="Content Placeholder 2"/>
          <p:cNvSpPr>
            <a:spLocks noGrp="1"/>
          </p:cNvSpPr>
          <p:nvPr>
            <p:ph idx="1"/>
          </p:nvPr>
        </p:nvSpPr>
        <p:spPr>
          <a:xfrm>
            <a:off x="457200" y="1447800"/>
            <a:ext cx="8229600" cy="4724717"/>
          </a:xfrm>
        </p:spPr>
        <p:txBody>
          <a:bodyPr>
            <a:normAutofit lnSpcReduction="10000"/>
          </a:bodyPr>
          <a:lstStyle/>
          <a:p>
            <a:r>
              <a:rPr lang="en-US" dirty="0" smtClean="0"/>
              <a:t>Children differ in size, skill level, family experiences</a:t>
            </a:r>
          </a:p>
          <a:p>
            <a:r>
              <a:rPr lang="en-US" dirty="0" smtClean="0"/>
              <a:t>When they get together, patterns of hurtful behavior can emerge</a:t>
            </a:r>
          </a:p>
          <a:p>
            <a:r>
              <a:rPr lang="en-US" dirty="0" smtClean="0"/>
              <a:t>Making mean faces, saying threatening things, grabbing, pushing, falsely accusing, and refusing to play with others may be precede full blown bullying if it becomes repeated and deliberate (see chart next slide)</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Types of Bullying</a:t>
            </a:r>
            <a:endParaRPr lang="en-US" dirty="0"/>
          </a:p>
        </p:txBody>
      </p:sp>
      <p:graphicFrame>
        <p:nvGraphicFramePr>
          <p:cNvPr id="4" name="Content Placeholder 3"/>
          <p:cNvGraphicFramePr>
            <a:graphicFrameLocks noGrp="1"/>
          </p:cNvGraphicFramePr>
          <p:nvPr>
            <p:ph idx="1"/>
          </p:nvPr>
        </p:nvGraphicFramePr>
        <p:xfrm>
          <a:off x="457200" y="1646238"/>
          <a:ext cx="8229600" cy="384048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gridSpan="4">
                  <a:txBody>
                    <a:bodyPr/>
                    <a:lstStyle/>
                    <a:p>
                      <a:pPr algn="ctr"/>
                      <a:r>
                        <a:rPr lang="en-US" dirty="0" smtClean="0"/>
                        <a:t>BULLYING:</a:t>
                      </a:r>
                    </a:p>
                    <a:p>
                      <a:pPr algn="ctr"/>
                      <a:r>
                        <a:rPr lang="en-US" dirty="0" smtClean="0"/>
                        <a:t>Deliberate</a:t>
                      </a:r>
                      <a:r>
                        <a:rPr lang="en-US" baseline="0" dirty="0" smtClean="0"/>
                        <a:t> (on purpose)</a:t>
                      </a:r>
                    </a:p>
                    <a:p>
                      <a:pPr algn="ctr"/>
                      <a:r>
                        <a:rPr lang="en-US" baseline="0" dirty="0" smtClean="0"/>
                        <a:t>Repeated (more than once)</a:t>
                      </a:r>
                    </a:p>
                    <a:p>
                      <a:pPr algn="ctr"/>
                      <a:r>
                        <a:rPr lang="en-US" baseline="0" dirty="0" smtClean="0"/>
                        <a:t>Power imbalance (unequal—one is weaker)</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pPr algn="ctr"/>
                      <a:r>
                        <a:rPr lang="en-US" dirty="0" smtClean="0"/>
                        <a:t>VERBAL</a:t>
                      </a:r>
                      <a:r>
                        <a:rPr lang="en-US" baseline="0" dirty="0" smtClean="0"/>
                        <a:t> (WORDS)</a:t>
                      </a:r>
                      <a:endParaRPr lang="en-US" dirty="0"/>
                    </a:p>
                  </a:txBody>
                  <a:tcPr/>
                </a:tc>
                <a:tc>
                  <a:txBody>
                    <a:bodyPr/>
                    <a:lstStyle/>
                    <a:p>
                      <a:pPr algn="ctr"/>
                      <a:r>
                        <a:rPr lang="en-US" dirty="0" smtClean="0"/>
                        <a:t>PHYSICAL</a:t>
                      </a:r>
                    </a:p>
                    <a:p>
                      <a:pPr algn="ctr"/>
                      <a:r>
                        <a:rPr lang="en-US" dirty="0" smtClean="0"/>
                        <a:t>(ACTIONS)</a:t>
                      </a:r>
                      <a:endParaRPr lang="en-US" dirty="0"/>
                    </a:p>
                  </a:txBody>
                  <a:tcPr/>
                </a:tc>
                <a:tc>
                  <a:txBody>
                    <a:bodyPr/>
                    <a:lstStyle/>
                    <a:p>
                      <a:pPr algn="ctr"/>
                      <a:r>
                        <a:rPr lang="en-US" dirty="0" smtClean="0"/>
                        <a:t>RELATIONAL</a:t>
                      </a:r>
                    </a:p>
                    <a:p>
                      <a:pPr algn="ctr"/>
                      <a:r>
                        <a:rPr lang="en-US" dirty="0" smtClean="0"/>
                        <a:t>(FRIENDSHIPS)</a:t>
                      </a:r>
                      <a:endParaRPr lang="en-US" dirty="0"/>
                    </a:p>
                  </a:txBody>
                  <a:tcPr/>
                </a:tc>
                <a:tc>
                  <a:txBody>
                    <a:bodyPr/>
                    <a:lstStyle/>
                    <a:p>
                      <a:pPr algn="ctr"/>
                      <a:r>
                        <a:rPr lang="en-US" dirty="0" smtClean="0"/>
                        <a:t>CYBERBULLYING</a:t>
                      </a:r>
                    </a:p>
                    <a:p>
                      <a:pPr algn="ctr"/>
                      <a:r>
                        <a:rPr lang="en-US" dirty="0" smtClean="0"/>
                        <a:t>(SOCIAL MEDIA)</a:t>
                      </a:r>
                      <a:endParaRPr lang="en-US" dirty="0"/>
                    </a:p>
                  </a:txBody>
                  <a:tcPr/>
                </a:tc>
              </a:tr>
              <a:tr h="370840">
                <a:tc>
                  <a:txBody>
                    <a:bodyPr/>
                    <a:lstStyle/>
                    <a:p>
                      <a:r>
                        <a:rPr lang="en-US" dirty="0" smtClean="0"/>
                        <a:t>Yelling</a:t>
                      </a:r>
                    </a:p>
                    <a:p>
                      <a:r>
                        <a:rPr lang="en-US" dirty="0" smtClean="0"/>
                        <a:t>Taunting</a:t>
                      </a:r>
                    </a:p>
                    <a:p>
                      <a:r>
                        <a:rPr lang="en-US" dirty="0" smtClean="0"/>
                        <a:t>Insulting</a:t>
                      </a:r>
                      <a:endParaRPr lang="en-US" dirty="0"/>
                    </a:p>
                  </a:txBody>
                  <a:tcPr/>
                </a:tc>
                <a:tc>
                  <a:txBody>
                    <a:bodyPr/>
                    <a:lstStyle/>
                    <a:p>
                      <a:r>
                        <a:rPr lang="en-US" dirty="0" smtClean="0"/>
                        <a:t>Hitting</a:t>
                      </a:r>
                    </a:p>
                    <a:p>
                      <a:r>
                        <a:rPr lang="en-US" dirty="0" smtClean="0"/>
                        <a:t>Pushing</a:t>
                      </a:r>
                    </a:p>
                    <a:p>
                      <a:r>
                        <a:rPr lang="en-US" dirty="0" smtClean="0"/>
                        <a:t>Kicking</a:t>
                      </a:r>
                      <a:endParaRPr lang="en-US" dirty="0"/>
                    </a:p>
                  </a:txBody>
                  <a:tcPr/>
                </a:tc>
                <a:tc>
                  <a:txBody>
                    <a:bodyPr/>
                    <a:lstStyle/>
                    <a:p>
                      <a:r>
                        <a:rPr lang="en-US" dirty="0" smtClean="0"/>
                        <a:t>Excluding</a:t>
                      </a:r>
                    </a:p>
                    <a:p>
                      <a:r>
                        <a:rPr lang="en-US" dirty="0" smtClean="0"/>
                        <a:t>Spreading rumors</a:t>
                      </a:r>
                    </a:p>
                    <a:p>
                      <a:r>
                        <a:rPr lang="en-US" dirty="0" smtClean="0"/>
                        <a:t>Turning</a:t>
                      </a:r>
                      <a:r>
                        <a:rPr lang="en-US" baseline="0" dirty="0" smtClean="0"/>
                        <a:t> other friends against you</a:t>
                      </a:r>
                    </a:p>
                    <a:p>
                      <a:endParaRPr lang="en-US" dirty="0"/>
                    </a:p>
                  </a:txBody>
                  <a:tcPr/>
                </a:tc>
                <a:tc>
                  <a:txBody>
                    <a:bodyPr/>
                    <a:lstStyle/>
                    <a:p>
                      <a:r>
                        <a:rPr lang="en-US" dirty="0" smtClean="0"/>
                        <a:t>Spreading</a:t>
                      </a:r>
                      <a:r>
                        <a:rPr lang="en-US" baseline="0" dirty="0" smtClean="0"/>
                        <a:t> hurtful messages by internet or cell phones</a:t>
                      </a:r>
                      <a:endParaRPr lang="en-US" dirty="0"/>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Bullying characteristics by gender</a:t>
            </a:r>
            <a:endParaRPr lang="en-US" dirty="0"/>
          </a:p>
        </p:txBody>
      </p:sp>
      <p:graphicFrame>
        <p:nvGraphicFramePr>
          <p:cNvPr id="4" name="Content Placeholder 3"/>
          <p:cNvGraphicFramePr>
            <a:graphicFrameLocks noGrp="1"/>
          </p:cNvGraphicFramePr>
          <p:nvPr>
            <p:ph idx="1"/>
          </p:nvPr>
        </p:nvGraphicFramePr>
        <p:xfrm>
          <a:off x="457200" y="1646238"/>
          <a:ext cx="8229600" cy="375412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en-US" dirty="0" smtClean="0"/>
                        <a:t>Boys</a:t>
                      </a:r>
                      <a:endParaRPr lang="en-US" dirty="0"/>
                    </a:p>
                  </a:txBody>
                  <a:tcPr/>
                </a:tc>
                <a:tc>
                  <a:txBody>
                    <a:bodyPr/>
                    <a:lstStyle/>
                    <a:p>
                      <a:pPr algn="ctr"/>
                      <a:r>
                        <a:rPr lang="en-US" dirty="0" smtClean="0"/>
                        <a:t>girls</a:t>
                      </a:r>
                      <a:endParaRPr lang="en-US" dirty="0"/>
                    </a:p>
                  </a:txBody>
                  <a:tcPr/>
                </a:tc>
              </a:tr>
              <a:tr h="370840">
                <a:tc>
                  <a:txBody>
                    <a:bodyPr/>
                    <a:lstStyle/>
                    <a:p>
                      <a:pPr>
                        <a:buFont typeface="Arial" pitchFamily="34" charset="0"/>
                        <a:buChar char="•"/>
                      </a:pPr>
                      <a:r>
                        <a:rPr lang="en-US" dirty="0" smtClean="0"/>
                        <a:t>May pattern their behavior from family members or media characters</a:t>
                      </a:r>
                    </a:p>
                    <a:p>
                      <a:pPr>
                        <a:buFont typeface="Arial" pitchFamily="34" charset="0"/>
                        <a:buChar char="•"/>
                      </a:pPr>
                      <a:r>
                        <a:rPr lang="en-US" dirty="0" smtClean="0"/>
                        <a:t>They see how to dominate and target weaker peers</a:t>
                      </a:r>
                    </a:p>
                    <a:p>
                      <a:pPr>
                        <a:buFont typeface="Arial" pitchFamily="34" charset="0"/>
                        <a:buChar char="•"/>
                      </a:pPr>
                      <a:r>
                        <a:rPr lang="en-US" dirty="0" smtClean="0"/>
                        <a:t>Some learn the behavior from being</a:t>
                      </a:r>
                      <a:r>
                        <a:rPr lang="en-US" baseline="0" dirty="0" smtClean="0"/>
                        <a:t> dominated or intimidated</a:t>
                      </a:r>
                    </a:p>
                    <a:p>
                      <a:pPr>
                        <a:buFont typeface="Arial" pitchFamily="34" charset="0"/>
                        <a:buChar char="•"/>
                      </a:pPr>
                      <a:r>
                        <a:rPr lang="en-US" baseline="0" dirty="0" smtClean="0"/>
                        <a:t>If they recognize that using force to control others works, the level and number of others he will try to control will increase</a:t>
                      </a:r>
                    </a:p>
                    <a:p>
                      <a:pPr>
                        <a:buFont typeface="Arial" pitchFamily="34" charset="0"/>
                        <a:buChar char="•"/>
                      </a:pPr>
                      <a:r>
                        <a:rPr lang="en-US" baseline="0" dirty="0" smtClean="0"/>
                        <a:t>Other children who see this behavior succeed will likely join in</a:t>
                      </a:r>
                      <a:endParaRPr lang="en-US" dirty="0"/>
                    </a:p>
                  </a:txBody>
                  <a:tcPr/>
                </a:tc>
                <a:tc>
                  <a:txBody>
                    <a:bodyPr/>
                    <a:lstStyle/>
                    <a:p>
                      <a:pPr>
                        <a:buFont typeface="Arial" pitchFamily="34" charset="0"/>
                        <a:buChar char="•"/>
                      </a:pPr>
                      <a:r>
                        <a:rPr lang="en-US" dirty="0" smtClean="0"/>
                        <a:t>Generally use more sophisticated and</a:t>
                      </a:r>
                      <a:r>
                        <a:rPr lang="en-US" baseline="0" dirty="0" smtClean="0"/>
                        <a:t> subtle forms of behavior to manipulate (exclusion, rumor spreading or secret telling, threatening not to play with friends if they don’t do what they want)</a:t>
                      </a:r>
                    </a:p>
                    <a:p>
                      <a:pPr>
                        <a:buFont typeface="Arial" pitchFamily="34" charset="0"/>
                        <a:buNone/>
                      </a:pPr>
                      <a:endParaRPr lang="en-US" baseline="0" dirty="0" smtClean="0"/>
                    </a:p>
                    <a:p>
                      <a:pPr>
                        <a:buFont typeface="Arial" pitchFamily="34" charset="0"/>
                        <a:buNone/>
                      </a:pPr>
                      <a:r>
                        <a:rPr lang="en-US" baseline="0" dirty="0" smtClean="0"/>
                        <a:t>See case study next slide…</a:t>
                      </a:r>
                      <a:endParaRPr lang="en-US" dirty="0"/>
                    </a:p>
                  </a:txBody>
                  <a:tcPr/>
                </a:tc>
              </a:tr>
            </a:tbl>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184</TotalTime>
  <Words>1787</Words>
  <Application>Microsoft Office PowerPoint</Application>
  <PresentationFormat>On-screen Show (4:3)</PresentationFormat>
  <Paragraphs>303</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Foundry</vt:lpstr>
      <vt:lpstr>Eyes on Bullying</vt:lpstr>
      <vt:lpstr>LEARNING OBJECTIVES</vt:lpstr>
      <vt:lpstr>BACKGROUND</vt:lpstr>
      <vt:lpstr>Getting Along</vt:lpstr>
      <vt:lpstr>Getting Along – con’t</vt:lpstr>
      <vt:lpstr>How Bullying Develops</vt:lpstr>
      <vt:lpstr>Behaviors that can lead to bullying…</vt:lpstr>
      <vt:lpstr>Types of Bullying</vt:lpstr>
      <vt:lpstr>Bullying characteristics by gender</vt:lpstr>
      <vt:lpstr>Vicky’s Story</vt:lpstr>
      <vt:lpstr>Bullying Prevention</vt:lpstr>
      <vt:lpstr>Creating a Bully – free environment</vt:lpstr>
      <vt:lpstr>Prevention Strategies</vt:lpstr>
      <vt:lpstr>Strategies</vt:lpstr>
      <vt:lpstr>Steps</vt:lpstr>
      <vt:lpstr>Steps – con’t</vt:lpstr>
      <vt:lpstr>MESSAGES</vt:lpstr>
      <vt:lpstr>Developing Social Skills</vt:lpstr>
      <vt:lpstr>Teaching Social Skills</vt:lpstr>
      <vt:lpstr>Teaching Social Skills – con’t</vt:lpstr>
      <vt:lpstr>Teaching Social Skills – con’t</vt:lpstr>
      <vt:lpstr>TEACHING SOCIAL SKILLS</vt:lpstr>
      <vt:lpstr>Social Problem-solving</vt:lpstr>
      <vt:lpstr>Social Problem-solving – con’t</vt:lpstr>
      <vt:lpstr>Empathy</vt:lpstr>
      <vt:lpstr>Empathy – con’t</vt:lpstr>
      <vt:lpstr>Assertiveness</vt:lpstr>
      <vt:lpstr>Assertiveness  - con’t</vt:lpstr>
      <vt:lpstr>Bullying Actions and Victim Responses</vt:lpstr>
      <vt:lpstr>Bullying Actions &amp; Victim Responses – con’t</vt:lpstr>
      <vt:lpstr>A Closing Thought:</vt:lpstr>
      <vt:lpstr>Summary</vt:lpstr>
      <vt:lpstr>More Resources</vt:lpstr>
      <vt:lpstr>Wrap Up &amp; Evaluation</vt:lpstr>
    </vt:vector>
  </TitlesOfParts>
  <Company>State of Missouri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Eyes on Bullying</dc:title>
  <dc:creator>nola martz</dc:creator>
  <cp:lastModifiedBy>nola martz</cp:lastModifiedBy>
  <cp:revision>19</cp:revision>
  <dcterms:created xsi:type="dcterms:W3CDTF">2014-08-20T19:29:22Z</dcterms:created>
  <dcterms:modified xsi:type="dcterms:W3CDTF">2014-08-22T13:19:40Z</dcterms:modified>
</cp:coreProperties>
</file>