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  <p:sldId id="280" r:id="rId6"/>
    <p:sldId id="265" r:id="rId7"/>
    <p:sldId id="267" r:id="rId8"/>
    <p:sldId id="269" r:id="rId9"/>
    <p:sldId id="271" r:id="rId10"/>
    <p:sldId id="273" r:id="rId11"/>
    <p:sldId id="275" r:id="rId12"/>
    <p:sldId id="277" r:id="rId13"/>
    <p:sldId id="27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4" autoAdjust="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59DB0-5785-44C6-8403-CC61486345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CF621-36B4-4C3F-8CDD-E40DA24885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CBC28-4AA1-43C2-8D67-A1E7EADAD5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5E9A9-716B-49DB-A666-9FD62F452A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1ABE5-9AEC-4AD6-A842-7CBE34BEA6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71BC6-EDBA-4406-A3E3-0E1E48886D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74624-D38A-461D-87E9-C31335D8D9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643C9-6551-456C-8090-4D65A7BF0A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D9D40-8F35-4908-B587-968CF222F9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9BFFC-D87E-4560-B871-0E0D4A963A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C3231-9047-4347-AD8A-EB7DBACC5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D660A5-768E-4834-ACD4-F30BAFBF195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3300"/>
                </a:solidFill>
              </a:rPr>
              <a:t>Poison Exposures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/>
              <a:t>Every year in the U.S., nearly </a:t>
            </a:r>
            <a:r>
              <a:rPr lang="en-US" b="1"/>
              <a:t>2.5 million</a:t>
            </a:r>
            <a:r>
              <a:rPr lang="en-US"/>
              <a:t> poison exposures are reported.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/>
              <a:t>Children/youth under age 19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/>
              <a:t>66%</a:t>
            </a:r>
            <a:r>
              <a:rPr lang="en-US"/>
              <a:t> of exposures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/>
              <a:t>Adults over age 19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b="1"/>
              <a:t>34%</a:t>
            </a:r>
            <a:r>
              <a:rPr lang="en-US"/>
              <a:t> of exposures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3077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3300"/>
                </a:solidFill>
              </a:rPr>
              <a:t>Child Poisonings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/>
              <a:t>A child in the U.S. needs a poison center every </a:t>
            </a:r>
            <a:r>
              <a:rPr lang="en-US" b="1"/>
              <a:t>30 seconds</a:t>
            </a:r>
            <a:r>
              <a:rPr lang="en-US"/>
              <a:t>.</a:t>
            </a:r>
          </a:p>
          <a:p>
            <a:pPr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 b="1"/>
              <a:t>Most Dangerous Poisonings for Children Under Age 6</a:t>
            </a:r>
          </a:p>
          <a:p>
            <a:pPr algn="ctr">
              <a:buFontTx/>
              <a:buNone/>
            </a:pPr>
            <a:r>
              <a:rPr lang="en-US"/>
              <a:t>Medicines and Pesticides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20485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FF3300"/>
                </a:solidFill>
              </a:rPr>
              <a:t>How to Prevent Child Poisonings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Use child-resistant packaging. Put tops on tightly.</a:t>
            </a:r>
          </a:p>
          <a:p>
            <a:r>
              <a:rPr lang="en-US"/>
              <a:t>Lock products up so children can’t see </a:t>
            </a:r>
            <a:r>
              <a:rPr lang="en-US" i="1"/>
              <a:t>or</a:t>
            </a:r>
            <a:r>
              <a:rPr lang="en-US"/>
              <a:t> reach them.</a:t>
            </a:r>
          </a:p>
          <a:p>
            <a:r>
              <a:rPr lang="en-US"/>
              <a:t>Do not let children watch adult taking medicine.</a:t>
            </a:r>
          </a:p>
          <a:p>
            <a:r>
              <a:rPr lang="en-US"/>
              <a:t>Call medicines by their proper names.</a:t>
            </a:r>
          </a:p>
          <a:p>
            <a:pPr algn="ctr">
              <a:buFontTx/>
              <a:buNone/>
            </a:pPr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22533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FF3300"/>
                </a:solidFill>
              </a:rPr>
              <a:t>Be Prepared</a:t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>1-800-222-1222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Post Poison Control Center number on all telephones.</a:t>
            </a:r>
          </a:p>
          <a:p>
            <a:r>
              <a:rPr lang="en-US"/>
              <a:t>Program the number into all phones.</a:t>
            </a:r>
          </a:p>
          <a:p>
            <a:r>
              <a:rPr lang="en-US"/>
              <a:t>Let family members, babysitters, and caregivers know where to find the number.</a:t>
            </a:r>
          </a:p>
          <a:p>
            <a:pPr algn="ctr">
              <a:buFontTx/>
              <a:buNone/>
            </a:pPr>
            <a:endParaRPr 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24581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US" sz="4000" b="1">
                <a:solidFill>
                  <a:srgbClr val="FF3300"/>
                </a:solidFill>
              </a:rPr>
              <a:t/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/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/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/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/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>Poison Control Center Hotline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>
              <a:buFontTx/>
              <a:buNone/>
            </a:pPr>
            <a:endParaRPr lang="en-US" sz="4400" b="1">
              <a:solidFill>
                <a:srgbClr val="FF3300"/>
              </a:solidFill>
            </a:endParaRPr>
          </a:p>
          <a:p>
            <a:pPr algn="ctr">
              <a:buFontTx/>
              <a:buNone/>
            </a:pPr>
            <a:endParaRPr lang="en-US" sz="4400" b="1">
              <a:solidFill>
                <a:srgbClr val="FF3300"/>
              </a:solidFill>
            </a:endParaRPr>
          </a:p>
          <a:p>
            <a:pPr algn="ctr">
              <a:buFontTx/>
              <a:buNone/>
            </a:pPr>
            <a:r>
              <a:rPr lang="en-US" sz="4400" b="1">
                <a:solidFill>
                  <a:srgbClr val="FF3300"/>
                </a:solidFill>
              </a:rPr>
              <a:t>1-800-222-1222</a:t>
            </a:r>
          </a:p>
          <a:p>
            <a:pPr algn="ctr">
              <a:buFontTx/>
              <a:buNone/>
            </a:pPr>
            <a:endParaRPr 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26629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3300"/>
                </a:solidFill>
              </a:rPr>
              <a:t>Serious Injuries and Deaths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b="1"/>
              <a:t>Adults over age 19</a:t>
            </a:r>
          </a:p>
          <a:p>
            <a:pPr>
              <a:buFontTx/>
              <a:buNone/>
            </a:pPr>
            <a:r>
              <a:rPr lang="en-US" b="1"/>
              <a:t>                 81%</a:t>
            </a:r>
            <a:r>
              <a:rPr lang="en-US"/>
              <a:t> of serious injuries</a:t>
            </a:r>
          </a:p>
          <a:p>
            <a:pPr>
              <a:buFontTx/>
              <a:buNone/>
            </a:pPr>
            <a:r>
              <a:rPr lang="en-US" b="1"/>
              <a:t>                 91%</a:t>
            </a:r>
            <a:r>
              <a:rPr lang="en-US"/>
              <a:t> of deaths</a:t>
            </a:r>
          </a:p>
          <a:p>
            <a:pPr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 b="1"/>
              <a:t>Children/youth under age 19</a:t>
            </a:r>
          </a:p>
          <a:p>
            <a:pPr>
              <a:buFontTx/>
              <a:buNone/>
            </a:pPr>
            <a:r>
              <a:rPr lang="en-US" b="1"/>
              <a:t>                 19%</a:t>
            </a:r>
            <a:r>
              <a:rPr lang="en-US"/>
              <a:t> of serious injuries</a:t>
            </a:r>
          </a:p>
          <a:p>
            <a:pPr>
              <a:buFontTx/>
              <a:buNone/>
            </a:pPr>
            <a:r>
              <a:rPr lang="en-US" b="1"/>
              <a:t>                   9%</a:t>
            </a:r>
            <a:r>
              <a:rPr lang="en-US"/>
              <a:t> of deaths</a:t>
            </a:r>
          </a:p>
          <a:p>
            <a:pPr algn="ctr">
              <a:buFontTx/>
              <a:buNone/>
            </a:pPr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6149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3300"/>
                </a:solidFill>
              </a:rPr>
              <a:t>Adult Poisonings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/>
              <a:t>Adults in the U.S. need a poison center every </a:t>
            </a:r>
            <a:r>
              <a:rPr lang="en-US" b="1"/>
              <a:t>39 seconds</a:t>
            </a:r>
            <a:r>
              <a:rPr lang="en-US"/>
              <a:t>.</a:t>
            </a:r>
          </a:p>
          <a:p>
            <a:pPr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 b="1"/>
              <a:t>Most Dangerous Poisonings for Adults Over Age 19</a:t>
            </a:r>
          </a:p>
          <a:p>
            <a:pPr algn="ctr">
              <a:buFontTx/>
              <a:buNone/>
            </a:pPr>
            <a:r>
              <a:rPr lang="en-US"/>
              <a:t>Medicines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8197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/>
          </a:p>
          <a:p>
            <a:pPr algn="ctr">
              <a:buFontTx/>
              <a:buNone/>
            </a:pPr>
            <a:r>
              <a:rPr lang="en-US"/>
              <a:t>A </a:t>
            </a:r>
            <a:r>
              <a:rPr lang="en-US" b="1"/>
              <a:t>POISON</a:t>
            </a:r>
            <a:r>
              <a:rPr lang="en-US"/>
              <a:t> is a substance that causes illness or harm if someone eats, drinks, touches it, or breathes it in.</a:t>
            </a:r>
          </a:p>
          <a:p>
            <a:pPr algn="ctr">
              <a:buFontTx/>
              <a:buNone/>
            </a:pPr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10245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US" sz="4000" b="1">
                <a:solidFill>
                  <a:srgbClr val="FF3300"/>
                </a:solidFill>
              </a:rPr>
              <a:t/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/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/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/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/>
            </a:r>
            <a:br>
              <a:rPr lang="en-US" sz="4000" b="1">
                <a:solidFill>
                  <a:srgbClr val="FF3300"/>
                </a:solidFill>
              </a:rPr>
            </a:br>
            <a:r>
              <a:rPr lang="en-US" sz="4000" b="1">
                <a:solidFill>
                  <a:srgbClr val="FF3300"/>
                </a:solidFill>
              </a:rPr>
              <a:t>Poison Control Center Hotline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>
              <a:buFontTx/>
              <a:buNone/>
            </a:pPr>
            <a:endParaRPr lang="en-US" sz="4400" b="1">
              <a:solidFill>
                <a:srgbClr val="FF3300"/>
              </a:solidFill>
            </a:endParaRPr>
          </a:p>
          <a:p>
            <a:pPr algn="ctr">
              <a:buFontTx/>
              <a:buNone/>
            </a:pPr>
            <a:endParaRPr lang="en-US" sz="4400" b="1">
              <a:solidFill>
                <a:srgbClr val="FF3300"/>
              </a:solidFill>
            </a:endParaRPr>
          </a:p>
          <a:p>
            <a:pPr algn="ctr">
              <a:buFontTx/>
              <a:buNone/>
            </a:pPr>
            <a:r>
              <a:rPr lang="en-US" sz="4400" b="1">
                <a:solidFill>
                  <a:srgbClr val="FF3300"/>
                </a:solidFill>
              </a:rPr>
              <a:t>1-800-222-1222</a:t>
            </a:r>
          </a:p>
          <a:p>
            <a:pPr algn="ctr">
              <a:buFontTx/>
              <a:buNone/>
            </a:pPr>
            <a:endParaRPr lang="en-US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30725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3300"/>
                </a:solidFill>
              </a:rPr>
              <a:t>Poison Control Centers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/>
              <a:t>Confidential</a:t>
            </a:r>
            <a:r>
              <a:rPr lang="en-US"/>
              <a:t> treatment advice</a:t>
            </a:r>
          </a:p>
          <a:p>
            <a:r>
              <a:rPr lang="en-US"/>
              <a:t>Free to public</a:t>
            </a:r>
          </a:p>
          <a:p>
            <a:r>
              <a:rPr lang="en-US"/>
              <a:t>24/7 availability</a:t>
            </a:r>
          </a:p>
          <a:p>
            <a:r>
              <a:rPr lang="en-US"/>
              <a:t>Specially-trained doctors, nurses, and pharmacists</a:t>
            </a:r>
          </a:p>
          <a:p>
            <a:pPr algn="ctr">
              <a:buFontTx/>
              <a:buNone/>
            </a:pPr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12293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3300"/>
                </a:solidFill>
              </a:rPr>
              <a:t>When to Call a Poison Center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there’s been a poisoning</a:t>
            </a:r>
          </a:p>
          <a:p>
            <a:r>
              <a:rPr lang="en-US"/>
              <a:t>If you’re concerned about a possible poisoning</a:t>
            </a:r>
          </a:p>
          <a:p>
            <a:r>
              <a:rPr lang="en-US"/>
              <a:t>To ask a poisoning prevention question</a:t>
            </a:r>
          </a:p>
          <a:p>
            <a:r>
              <a:rPr lang="en-US"/>
              <a:t>To ask for poison prevention materials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14341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3300"/>
                </a:solidFill>
              </a:rPr>
              <a:t>When to Call 911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If someone collapses</a:t>
            </a:r>
          </a:p>
          <a:p>
            <a:r>
              <a:rPr lang="en-US"/>
              <a:t>If someone isn’t breathing</a:t>
            </a:r>
          </a:p>
          <a:p>
            <a:r>
              <a:rPr lang="en-US"/>
              <a:t>If someone is having seizures</a:t>
            </a:r>
          </a:p>
          <a:p>
            <a:r>
              <a:rPr lang="en-US"/>
              <a:t>If someone won’t wake up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16389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3300"/>
                </a:solidFill>
              </a:rPr>
              <a:t>How to Prevent Poisonings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Read and follow labels before taking or giving medicines.</a:t>
            </a:r>
          </a:p>
          <a:p>
            <a:r>
              <a:rPr lang="en-US"/>
              <a:t>Read and follow labels on household products. Don’t mix products!</a:t>
            </a:r>
          </a:p>
          <a:p>
            <a:r>
              <a:rPr lang="en-US"/>
              <a:t>Use protective equipment when required.</a:t>
            </a:r>
          </a:p>
          <a:p>
            <a:r>
              <a:rPr lang="en-US"/>
              <a:t>Store products in original containers.</a:t>
            </a:r>
          </a:p>
          <a:p>
            <a:pPr algn="ctr">
              <a:buFontTx/>
              <a:buNone/>
            </a:pPr>
            <a:endParaRPr 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b="1">
                <a:latin typeface="Tahoma" charset="0"/>
              </a:rPr>
              <a:t>POISON PREVENTION NOW!</a:t>
            </a:r>
          </a:p>
        </p:txBody>
      </p:sp>
      <p:pic>
        <p:nvPicPr>
          <p:cNvPr id="18437" name="Picture 5" descr="HELP_logo_black_border_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5867400"/>
            <a:ext cx="838200" cy="78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376</Words>
  <Application>Microsoft Office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Tahoma</vt:lpstr>
      <vt:lpstr>Default Design</vt:lpstr>
      <vt:lpstr>Poison Exposures</vt:lpstr>
      <vt:lpstr>Serious Injuries and Deaths</vt:lpstr>
      <vt:lpstr>Adult Poisonings</vt:lpstr>
      <vt:lpstr>Slide 4</vt:lpstr>
      <vt:lpstr>     Poison Control Center Hotline</vt:lpstr>
      <vt:lpstr>Poison Control Centers</vt:lpstr>
      <vt:lpstr>When to Call a Poison Center</vt:lpstr>
      <vt:lpstr>When to Call 911</vt:lpstr>
      <vt:lpstr>How to Prevent Poisonings</vt:lpstr>
      <vt:lpstr>Child Poisonings</vt:lpstr>
      <vt:lpstr>How to Prevent Child Poisonings</vt:lpstr>
      <vt:lpstr>Be Prepared 1-800-222-1222</vt:lpstr>
      <vt:lpstr>     Poison Control Center Hotline</vt:lpstr>
    </vt:vector>
  </TitlesOfParts>
  <Company>AAPCC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Network Administrator</dc:creator>
  <cp:lastModifiedBy>nola martz</cp:lastModifiedBy>
  <cp:revision>3</cp:revision>
  <dcterms:created xsi:type="dcterms:W3CDTF">2004-05-18T22:20:03Z</dcterms:created>
  <dcterms:modified xsi:type="dcterms:W3CDTF">2015-05-11T13:28:35Z</dcterms:modified>
</cp:coreProperties>
</file>