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2"/>
  </p:sldMasterIdLst>
  <p:notesMasterIdLst>
    <p:notesMasterId r:id="rId38"/>
  </p:notesMasterIdLst>
  <p:handoutMasterIdLst>
    <p:handoutMasterId r:id="rId39"/>
  </p:handoutMasterIdLst>
  <p:sldIdLst>
    <p:sldId id="269" r:id="rId3"/>
    <p:sldId id="293" r:id="rId4"/>
    <p:sldId id="349" r:id="rId5"/>
    <p:sldId id="351" r:id="rId6"/>
    <p:sldId id="352" r:id="rId7"/>
    <p:sldId id="354" r:id="rId8"/>
    <p:sldId id="291" r:id="rId9"/>
    <p:sldId id="379" r:id="rId10"/>
    <p:sldId id="292" r:id="rId11"/>
    <p:sldId id="294" r:id="rId12"/>
    <p:sldId id="295" r:id="rId13"/>
    <p:sldId id="296" r:id="rId14"/>
    <p:sldId id="306" r:id="rId15"/>
    <p:sldId id="377" r:id="rId16"/>
    <p:sldId id="356" r:id="rId17"/>
    <p:sldId id="357" r:id="rId18"/>
    <p:sldId id="359" r:id="rId19"/>
    <p:sldId id="365" r:id="rId20"/>
    <p:sldId id="372" r:id="rId21"/>
    <p:sldId id="373" r:id="rId22"/>
    <p:sldId id="374" r:id="rId23"/>
    <p:sldId id="375" r:id="rId24"/>
    <p:sldId id="370" r:id="rId25"/>
    <p:sldId id="330" r:id="rId26"/>
    <p:sldId id="318" r:id="rId27"/>
    <p:sldId id="376" r:id="rId28"/>
    <p:sldId id="378" r:id="rId29"/>
    <p:sldId id="380" r:id="rId30"/>
    <p:sldId id="328" r:id="rId31"/>
    <p:sldId id="381" r:id="rId32"/>
    <p:sldId id="288" r:id="rId33"/>
    <p:sldId id="341" r:id="rId34"/>
    <p:sldId id="345" r:id="rId35"/>
    <p:sldId id="289" r:id="rId36"/>
    <p:sldId id="347" r:id="rId37"/>
  </p:sldIdLst>
  <p:sldSz cx="9144000" cy="6858000" type="screen4x3"/>
  <p:notesSz cx="7010400" cy="92360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E7E581"/>
    <a:srgbClr val="5E1D10"/>
    <a:srgbClr val="4D4D4D"/>
    <a:srgbClr val="B0AC00"/>
    <a:srgbClr val="D5E1E7"/>
    <a:srgbClr val="FFCC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39" autoAdjust="0"/>
    <p:restoredTop sz="70351" autoAdjust="0"/>
  </p:normalViewPr>
  <p:slideViewPr>
    <p:cSldViewPr>
      <p:cViewPr varScale="1">
        <p:scale>
          <a:sx n="29" d="100"/>
          <a:sy n="29" d="100"/>
        </p:scale>
        <p:origin x="-504" y="-9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defRPr sz="1200"/>
            </a:lvl1pPr>
          </a:lstStyle>
          <a:p>
            <a:endParaRPr lang="en-US" dirty="0"/>
          </a:p>
        </p:txBody>
      </p:sp>
      <p:sp>
        <p:nvSpPr>
          <p:cNvPr id="27651" name="Rectangle 3"/>
          <p:cNvSpPr>
            <a:spLocks noGrp="1" noChangeArrowheads="1"/>
          </p:cNvSpPr>
          <p:nvPr>
            <p:ph type="dt" sz="quarter" idx="1"/>
          </p:nvPr>
        </p:nvSpPr>
        <p:spPr bwMode="auto">
          <a:xfrm>
            <a:off x="3970938"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a:defRPr sz="1200"/>
            </a:lvl1pPr>
          </a:lstStyle>
          <a:p>
            <a:endParaRPr lang="en-US" dirty="0"/>
          </a:p>
        </p:txBody>
      </p:sp>
      <p:sp>
        <p:nvSpPr>
          <p:cNvPr id="27652" name="Rectangle 4"/>
          <p:cNvSpPr>
            <a:spLocks noGrp="1" noChangeArrowheads="1"/>
          </p:cNvSpPr>
          <p:nvPr>
            <p:ph type="ftr" sz="quarter" idx="2"/>
          </p:nvPr>
        </p:nvSpPr>
        <p:spPr bwMode="auto">
          <a:xfrm>
            <a:off x="0" y="8772668"/>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defRPr sz="1200"/>
            </a:lvl1pPr>
          </a:lstStyle>
          <a:p>
            <a:endParaRPr lang="en-US" dirty="0"/>
          </a:p>
        </p:txBody>
      </p:sp>
      <p:sp>
        <p:nvSpPr>
          <p:cNvPr id="27653" name="Rectangle 5"/>
          <p:cNvSpPr>
            <a:spLocks noGrp="1" noChangeArrowheads="1"/>
          </p:cNvSpPr>
          <p:nvPr>
            <p:ph type="sldNum" sz="quarter" idx="3"/>
          </p:nvPr>
        </p:nvSpPr>
        <p:spPr bwMode="auto">
          <a:xfrm>
            <a:off x="3970938" y="8772668"/>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a:defRPr sz="1200"/>
            </a:lvl1pPr>
          </a:lstStyle>
          <a:p>
            <a:fld id="{5B4B9BE7-2A24-41C7-B72D-724FD83B0634}" type="slidenum">
              <a:rPr lang="en-US"/>
              <a:pPr/>
              <a:t>‹#›</a:t>
            </a:fld>
            <a:endParaRPr lang="en-US" dirty="0"/>
          </a:p>
        </p:txBody>
      </p:sp>
    </p:spTree>
    <p:extLst>
      <p:ext uri="{BB962C8B-B14F-4D97-AF65-F5344CB8AC3E}">
        <p14:creationId xmlns:p14="http://schemas.microsoft.com/office/powerpoint/2010/main" xmlns="" val="8441182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1963"/>
          </a:xfrm>
          <a:prstGeom prst="rect">
            <a:avLst/>
          </a:prstGeom>
        </p:spPr>
        <p:txBody>
          <a:bodyPr vert="horz" lIns="91440" tIns="45720" rIns="91440" bIns="45720" rtlCol="0"/>
          <a:lstStyle>
            <a:lvl1pPr algn="r">
              <a:defRPr sz="1200"/>
            </a:lvl1pPr>
          </a:lstStyle>
          <a:p>
            <a:fld id="{F0C39FAF-4548-4F02-A6C1-D9F062C32443}" type="datetimeFigureOut">
              <a:rPr lang="en-US" smtClean="0"/>
              <a:pPr/>
              <a:t>6/21/2016</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387850"/>
            <a:ext cx="5607050" cy="41560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38475" cy="4619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772525"/>
            <a:ext cx="3038475" cy="461963"/>
          </a:xfrm>
          <a:prstGeom prst="rect">
            <a:avLst/>
          </a:prstGeom>
        </p:spPr>
        <p:txBody>
          <a:bodyPr vert="horz" lIns="91440" tIns="45720" rIns="91440" bIns="45720" rtlCol="0" anchor="b"/>
          <a:lstStyle>
            <a:lvl1pPr algn="r">
              <a:defRPr sz="1200"/>
            </a:lvl1pPr>
          </a:lstStyle>
          <a:p>
            <a:fld id="{FC4725D6-0FB4-44AC-BD1B-90935FDF1B40}" type="slidenum">
              <a:rPr lang="en-US" smtClean="0"/>
              <a:pPr/>
              <a:t>‹#›</a:t>
            </a:fld>
            <a:endParaRPr lang="en-US"/>
          </a:p>
        </p:txBody>
      </p:sp>
    </p:spTree>
    <p:extLst>
      <p:ext uri="{BB962C8B-B14F-4D97-AF65-F5344CB8AC3E}">
        <p14:creationId xmlns:p14="http://schemas.microsoft.com/office/powerpoint/2010/main" xmlns="" val="254559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1</a:t>
            </a:fld>
            <a:endParaRPr lang="en-US" dirty="0"/>
          </a:p>
        </p:txBody>
      </p:sp>
    </p:spTree>
    <p:extLst>
      <p:ext uri="{BB962C8B-B14F-4D97-AF65-F5344CB8AC3E}">
        <p14:creationId xmlns:p14="http://schemas.microsoft.com/office/powerpoint/2010/main" xmlns="" val="3990576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8189C628-87B5-4B76-BC7C-9E5ABA47C676}" type="slidenum">
              <a:rPr lang="en-US" sz="1200" smtClean="0"/>
              <a:pPr/>
              <a:t>10</a:t>
            </a:fld>
            <a:endParaRPr lang="en-US" sz="1200"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35039" y="4387767"/>
            <a:ext cx="5140325" cy="484830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Times New Roman" pitchFamily="18" charset="0"/>
              </a:rPr>
              <a:t>So lets start by taking a look at the definition of trauma.  </a:t>
            </a:r>
          </a:p>
          <a:p>
            <a:endParaRPr lang="en-US" dirty="0" smtClean="0">
              <a:latin typeface="Times New Roman" pitchFamily="18" charset="0"/>
            </a:endParaRPr>
          </a:p>
          <a:p>
            <a:r>
              <a:rPr lang="en-US" dirty="0" smtClean="0">
                <a:latin typeface="Times New Roman" pitchFamily="18" charset="0"/>
              </a:rPr>
              <a:t>The DSM says trauma is when we are </a:t>
            </a:r>
            <a:r>
              <a:rPr lang="en-US" b="1" dirty="0" smtClean="0">
                <a:latin typeface="Times New Roman" pitchFamily="18" charset="0"/>
              </a:rPr>
              <a:t>threatened with death or serious injury directly</a:t>
            </a:r>
            <a:r>
              <a:rPr lang="en-US" dirty="0" smtClean="0">
                <a:latin typeface="Times New Roman" pitchFamily="18" charset="0"/>
              </a:rPr>
              <a:t>.  When someone is being physically abused and they can’t imagine how they can live through this experience and this much pain.  Sometimes the threat or possibility of the stressor is experienced as being just as traumatic as the traumatic event itself.  We have all heard, for example, women in domestic violence situations who say that they provoked the fight just to get the beating over with.  They couldn’t stand the walking on pins and needles any longer.  </a:t>
            </a:r>
          </a:p>
          <a:p>
            <a:endParaRPr lang="en-US" dirty="0" smtClean="0">
              <a:latin typeface="Times New Roman" pitchFamily="18" charset="0"/>
            </a:endParaRPr>
          </a:p>
          <a:p>
            <a:r>
              <a:rPr lang="en-US" dirty="0" smtClean="0">
                <a:latin typeface="Times New Roman" pitchFamily="18" charset="0"/>
              </a:rPr>
              <a:t>Well children learn by watching</a:t>
            </a:r>
            <a:r>
              <a:rPr lang="en-US" baseline="0" dirty="0" smtClean="0">
                <a:latin typeface="Times New Roman" pitchFamily="18" charset="0"/>
              </a:rPr>
              <a:t> others.  Imagine the child who lives with Domestic violence.  This youth comes to school and at some point in their day, they feel threatened by another child, or by a stressful situation, or by something an adult said… how might this child respond?</a:t>
            </a:r>
            <a:endParaRPr lang="en-US" dirty="0" smtClean="0">
              <a:latin typeface="Times New Roman" pitchFamily="18" charset="0"/>
            </a:endParaRPr>
          </a:p>
          <a:p>
            <a:endParaRPr lang="en-US" dirty="0" smtClean="0">
              <a:latin typeface="Times New Roman" pitchFamily="18" charset="0"/>
            </a:endParaRPr>
          </a:p>
          <a:p>
            <a:r>
              <a:rPr lang="en-US" dirty="0" smtClean="0">
                <a:latin typeface="Times New Roman" pitchFamily="18" charset="0"/>
              </a:rPr>
              <a:t>A co-worker worked with a survivor who was sexually abused by her father once.  After that he would  casually stand in the doorway and when she tried to pas him he would brush her arm.  It was his way of letting her know that he could do it again at any time.  She said the threatening and waiting was worse than the abuse itself. </a:t>
            </a:r>
          </a:p>
          <a:p>
            <a:endParaRPr lang="en-US" dirty="0" smtClean="0">
              <a:latin typeface="Times New Roman" pitchFamily="18" charset="0"/>
            </a:endParaRPr>
          </a:p>
          <a:p>
            <a:r>
              <a:rPr lang="en-US" dirty="0" smtClean="0">
                <a:latin typeface="Times New Roman" pitchFamily="18" charset="0"/>
              </a:rPr>
              <a:t>Trauma is also experienced when you </a:t>
            </a:r>
            <a:r>
              <a:rPr lang="en-US" b="1" dirty="0" smtClean="0">
                <a:latin typeface="Times New Roman" pitchFamily="18" charset="0"/>
              </a:rPr>
              <a:t>witness</a:t>
            </a:r>
            <a:r>
              <a:rPr lang="en-US" dirty="0" smtClean="0">
                <a:latin typeface="Times New Roman" pitchFamily="18" charset="0"/>
              </a:rPr>
              <a:t> the hurting of another person; whether that is your mother, a sibling, or a small animal, maybe the family pet.  </a:t>
            </a:r>
          </a:p>
          <a:p>
            <a:endParaRPr lang="en-US" dirty="0" smtClean="0">
              <a:latin typeface="Times New Roman" pitchFamily="18" charset="0"/>
            </a:endParaRPr>
          </a:p>
          <a:p>
            <a:r>
              <a:rPr lang="en-US" dirty="0" smtClean="0">
                <a:latin typeface="Times New Roman" pitchFamily="18" charset="0"/>
              </a:rPr>
              <a:t>And trauma is when you </a:t>
            </a:r>
            <a:r>
              <a:rPr lang="en-US" b="1" dirty="0" smtClean="0">
                <a:latin typeface="Times New Roman" pitchFamily="18" charset="0"/>
              </a:rPr>
              <a:t>hear about</a:t>
            </a:r>
            <a:r>
              <a:rPr lang="en-US" dirty="0" smtClean="0">
                <a:latin typeface="Times New Roman" pitchFamily="18" charset="0"/>
              </a:rPr>
              <a:t> an event that has happened to a loved one.  You experience it as a trauma when you feel their pain and know that you were powerless to stop the event and powerless to take away their pain.  How many remember</a:t>
            </a:r>
            <a:r>
              <a:rPr lang="en-US" baseline="0" dirty="0" smtClean="0">
                <a:latin typeface="Times New Roman" pitchFamily="18" charset="0"/>
              </a:rPr>
              <a:t> 911? Do you recall where you were?  We were all deeply affected by that tragic event. We weren’t there.  But we were still affected. </a:t>
            </a:r>
          </a:p>
          <a:p>
            <a:endParaRPr lang="en-US" dirty="0" smtClean="0">
              <a:latin typeface="Times New Roman" pitchFamily="18" charset="0"/>
            </a:endParaRPr>
          </a:p>
          <a:p>
            <a:r>
              <a:rPr lang="en-US" dirty="0" smtClean="0">
                <a:latin typeface="Times New Roman" pitchFamily="18" charset="0"/>
              </a:rPr>
              <a:t>Unfortunately, most of the trauma survivors we work with have not just experienced one of these types of trauma, but have usually experienced all three and often much more than once.</a:t>
            </a:r>
          </a:p>
          <a:p>
            <a:endParaRPr lang="en-US" dirty="0" smtClean="0">
              <a:latin typeface="Times New Roman" pitchFamily="18" charset="0"/>
            </a:endParaRPr>
          </a:p>
          <a:p>
            <a:r>
              <a:rPr lang="en-US" dirty="0" smtClean="0">
                <a:latin typeface="Times New Roman" pitchFamily="18" charset="0"/>
              </a:rPr>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mtClean="0">
                <a:latin typeface="Times New Roman" pitchFamily="18" charset="0"/>
              </a:rPr>
              <a:t>There are many types of traumatic events.  In addition to the ones above, there are natural disasters like floods, fires, hurricanes and earthquakes.  There are wars.  There are car accidents.  There are significant life events such as divorce.  But for the purposes of the presentation today, we will be focusing on the impact of interpersonal violence – whether that violence be physical, sexual or emotional abuse.</a:t>
            </a:r>
          </a:p>
          <a:p>
            <a:r>
              <a:rPr lang="en-US" smtClean="0">
                <a:latin typeface="Times New Roman" pitchFamily="18" charset="0"/>
              </a:rPr>
              <a:t>  </a:t>
            </a:r>
          </a:p>
          <a:p>
            <a:r>
              <a:rPr lang="en-US" smtClean="0">
                <a:latin typeface="Times New Roman" pitchFamily="18" charset="0"/>
              </a:rPr>
              <a:t>Sexual abuse is often considered the most difficult abuse to experience.  Survivors often have a hard time telling anyone about the abuse.  Most males never tell anyone until they are adults. While keeping the secret they also convince themselves that they were to blame for the abuse.</a:t>
            </a:r>
          </a:p>
          <a:p>
            <a:endParaRPr lang="en-US" smtClean="0">
              <a:latin typeface="Times New Roman" pitchFamily="18" charset="0"/>
            </a:endParaRPr>
          </a:p>
          <a:p>
            <a:r>
              <a:rPr lang="en-US" smtClean="0">
                <a:latin typeface="Times New Roman" pitchFamily="18" charset="0"/>
              </a:rPr>
              <a:t>Severe neglect often happens in homes where substances are being used.  It is hard to take care of your children when you are focused on the next high.  Often money that was intended on being used for food and clothing is instead spent on drugs and alcohol.  A female consumer once told me about how she was largely responsible for raising her younger brothers and sisters while her mom was out using.  She would be so angry when she would wake up in the morning , mom wasn’t their, and so it was left to her to get her brothers and sisters up and fed and off to school.  But there was often no food in the house because mom had spent it on drugs.  But she said it was a case of be careful what you wish for, because if mom was home she had probably brought a fellow user with her who she would have to worry about meeting in the bathroom or the hallway and something happening.</a:t>
            </a:r>
          </a:p>
          <a:p>
            <a:endParaRPr lang="en-US" smtClean="0">
              <a:latin typeface="Times New Roman" pitchFamily="18"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3200">
                <a:solidFill>
                  <a:schemeClr val="tx1"/>
                </a:solidFill>
                <a:latin typeface="Times New Roman" pitchFamily="18" charset="0"/>
              </a:defRPr>
            </a:lvl1pPr>
            <a:lvl2pPr marL="742950" indent="-285750" defTabSz="931863" eaLnBrk="0" hangingPunct="0">
              <a:defRPr sz="3200">
                <a:solidFill>
                  <a:schemeClr val="tx1"/>
                </a:solidFill>
                <a:latin typeface="Times New Roman" pitchFamily="18" charset="0"/>
              </a:defRPr>
            </a:lvl2pPr>
            <a:lvl3pPr marL="1143000" indent="-228600" defTabSz="931863" eaLnBrk="0" hangingPunct="0">
              <a:defRPr sz="3200">
                <a:solidFill>
                  <a:schemeClr val="tx1"/>
                </a:solidFill>
                <a:latin typeface="Times New Roman" pitchFamily="18" charset="0"/>
              </a:defRPr>
            </a:lvl3pPr>
            <a:lvl4pPr marL="1600200" indent="-228600" defTabSz="931863" eaLnBrk="0" hangingPunct="0">
              <a:defRPr sz="3200">
                <a:solidFill>
                  <a:schemeClr val="tx1"/>
                </a:solidFill>
                <a:latin typeface="Times New Roman" pitchFamily="18" charset="0"/>
              </a:defRPr>
            </a:lvl4pPr>
            <a:lvl5pPr marL="2057400" indent="-228600" defTabSz="931863" eaLnBrk="0" hangingPunct="0">
              <a:defRPr sz="3200">
                <a:solidFill>
                  <a:schemeClr val="tx1"/>
                </a:solidFill>
                <a:latin typeface="Times New Roman" pitchFamily="18" charset="0"/>
              </a:defRPr>
            </a:lvl5pPr>
            <a:lvl6pPr marL="2514600" indent="-228600" defTabSz="931863" eaLnBrk="0" fontAlgn="base" hangingPunct="0">
              <a:spcBef>
                <a:spcPct val="0"/>
              </a:spcBef>
              <a:spcAft>
                <a:spcPct val="0"/>
              </a:spcAft>
              <a:defRPr sz="3200">
                <a:solidFill>
                  <a:schemeClr val="tx1"/>
                </a:solidFill>
                <a:latin typeface="Times New Roman" pitchFamily="18" charset="0"/>
              </a:defRPr>
            </a:lvl6pPr>
            <a:lvl7pPr marL="2971800" indent="-228600" defTabSz="931863" eaLnBrk="0" fontAlgn="base" hangingPunct="0">
              <a:spcBef>
                <a:spcPct val="0"/>
              </a:spcBef>
              <a:spcAft>
                <a:spcPct val="0"/>
              </a:spcAft>
              <a:defRPr sz="3200">
                <a:solidFill>
                  <a:schemeClr val="tx1"/>
                </a:solidFill>
                <a:latin typeface="Times New Roman" pitchFamily="18" charset="0"/>
              </a:defRPr>
            </a:lvl7pPr>
            <a:lvl8pPr marL="3429000" indent="-228600" defTabSz="931863" eaLnBrk="0" fontAlgn="base" hangingPunct="0">
              <a:spcBef>
                <a:spcPct val="0"/>
              </a:spcBef>
              <a:spcAft>
                <a:spcPct val="0"/>
              </a:spcAft>
              <a:defRPr sz="3200">
                <a:solidFill>
                  <a:schemeClr val="tx1"/>
                </a:solidFill>
                <a:latin typeface="Times New Roman" pitchFamily="18" charset="0"/>
              </a:defRPr>
            </a:lvl8pPr>
            <a:lvl9pPr marL="3886200" indent="-228600" defTabSz="931863" eaLnBrk="0" fontAlgn="base" hangingPunct="0">
              <a:spcBef>
                <a:spcPct val="0"/>
              </a:spcBef>
              <a:spcAft>
                <a:spcPct val="0"/>
              </a:spcAft>
              <a:defRPr sz="3200">
                <a:solidFill>
                  <a:schemeClr val="tx1"/>
                </a:solidFill>
                <a:latin typeface="Times New Roman" pitchFamily="18" charset="0"/>
              </a:defRPr>
            </a:lvl9pPr>
          </a:lstStyle>
          <a:p>
            <a:fld id="{918E3D81-4088-457F-A315-EAB50E5042B5}" type="slidenum">
              <a:rPr lang="en-US" sz="1200" smtClean="0"/>
              <a:pPr/>
              <a:t>11</a:t>
            </a:fld>
            <a:endParaRPr lang="en-US" sz="12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list is only a partial list. </a:t>
            </a:r>
          </a:p>
          <a:p>
            <a:endParaRPr lang="en-US" baseline="0" dirty="0"/>
          </a:p>
          <a:p>
            <a:r>
              <a:rPr lang="en-US" baseline="0" dirty="0" smtClean="0"/>
              <a:t>We all see these indicators everyday.  Any one of these may or may not indicate a child has experienced trauma…  When trauma is experienced, the way we respond falls on a continuum.   Some people respond, not at all.  Some respond with a strong reaction.  Everyone falls onto this continuum at a different place.  In fact, two children who are raised in the same home with the same parent or parents can have completely different responses to the same identical event.  </a:t>
            </a:r>
          </a:p>
          <a:p>
            <a:endParaRPr lang="en-US" baseline="0" dirty="0" smtClean="0"/>
          </a:p>
          <a:p>
            <a:r>
              <a:rPr lang="en-US" baseline="0" dirty="0" smtClean="0"/>
              <a:t>Sometimes because of that difference, we second guess what we are seeing and get a bit confused… if John was okay, why isn’t his sister?  Sometimes adults discount a child’s response because we don’t understand it. </a:t>
            </a:r>
          </a:p>
        </p:txBody>
      </p:sp>
      <p:sp>
        <p:nvSpPr>
          <p:cNvPr id="4" name="Slide Number Placeholder 3"/>
          <p:cNvSpPr>
            <a:spLocks noGrp="1"/>
          </p:cNvSpPr>
          <p:nvPr>
            <p:ph type="sldNum" sz="quarter" idx="10"/>
          </p:nvPr>
        </p:nvSpPr>
        <p:spPr/>
        <p:txBody>
          <a:bodyPr/>
          <a:lstStyle/>
          <a:p>
            <a:fld id="{FC4725D6-0FB4-44AC-BD1B-90935FDF1B40}" type="slidenum">
              <a:rPr lang="en-US" smtClean="0"/>
              <a:pPr/>
              <a:t>12</a:t>
            </a:fld>
            <a:endParaRPr lang="en-US"/>
          </a:p>
        </p:txBody>
      </p:sp>
    </p:spTree>
    <p:extLst>
      <p:ext uri="{BB962C8B-B14F-4D97-AF65-F5344CB8AC3E}">
        <p14:creationId xmlns:p14="http://schemas.microsoft.com/office/powerpoint/2010/main" xmlns="" val="395672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for</a:t>
            </a:r>
            <a:r>
              <a:rPr lang="en-US" baseline="0" dirty="0" smtClean="0"/>
              <a:t> a moment lets move back to current antecedents.</a:t>
            </a:r>
          </a:p>
          <a:p>
            <a:endParaRPr lang="en-US" baseline="0" dirty="0" smtClean="0"/>
          </a:p>
          <a:p>
            <a:r>
              <a:rPr lang="en-US" baseline="0" dirty="0" smtClean="0"/>
              <a:t>Our interactions with people are current antecedents.  They are what is happening right now.   As you are well aware, this can set to tone for how the classroom is; and how student respond to other things that might be happening.</a:t>
            </a:r>
          </a:p>
          <a:p>
            <a:endParaRPr lang="en-US" baseline="0" dirty="0" smtClean="0"/>
          </a:p>
          <a:p>
            <a:r>
              <a:rPr lang="en-US" baseline="0" dirty="0" smtClean="0"/>
              <a:t>Requests to turn in homework</a:t>
            </a:r>
          </a:p>
          <a:p>
            <a:r>
              <a:rPr lang="en-US" baseline="0" dirty="0" smtClean="0"/>
              <a:t>Getting a test or assignment back and receiving a bad grade; shock, surprise, disappointment?</a:t>
            </a:r>
          </a:p>
          <a:p>
            <a:r>
              <a:rPr lang="en-US" baseline="0" dirty="0" smtClean="0"/>
              <a:t>Without a validating word or a supportive look or comment, this may be enough to change the tone and make your jobs much harder for the rest of the day.  Right?</a:t>
            </a:r>
          </a:p>
          <a:p>
            <a:endParaRPr lang="en-US" baseline="0" dirty="0" smtClean="0"/>
          </a:p>
          <a:p>
            <a:r>
              <a:rPr lang="en-US" baseline="0" dirty="0" smtClean="0"/>
              <a:t>Does this sound familiar?</a:t>
            </a:r>
          </a:p>
          <a:p>
            <a:endParaRPr lang="en-US" baseline="0" dirty="0" smtClean="0"/>
          </a:p>
          <a:p>
            <a:r>
              <a:rPr lang="en-US" baseline="0" dirty="0" smtClean="0"/>
              <a:t>So sometimes, the current antecedents create the conditions for a “bad day”…. And (disclaimer)  Do not feel targeted by my next number of slides and comments.  My purpose in raising this subject for discussion is to increase your awareness of these interactions and our intentions by what we do…</a:t>
            </a:r>
          </a:p>
          <a:p>
            <a:endParaRPr lang="en-US" baseline="0" dirty="0" smtClean="0"/>
          </a:p>
          <a:p>
            <a:r>
              <a:rPr lang="en-US" baseline="0" dirty="0" smtClean="0"/>
              <a:t>Power struggles.  Sometimes, we react rather than respond.. We are not on the top of our game and our interactions suffer.  I’m not suggesting that you are responsible for power struggles that happen, but sometimes we get sucked in and before we know it… We’re a part of it all…..and I am suggesting  by your new awareness, I encourage and hope for everyone, that we can stay out of power struggles.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FC4725D6-0FB4-44AC-BD1B-90935FDF1B40}" type="slidenum">
              <a:rPr lang="en-US" smtClean="0"/>
              <a:pPr/>
              <a:t>14</a:t>
            </a:fld>
            <a:endParaRPr lang="en-US"/>
          </a:p>
        </p:txBody>
      </p:sp>
    </p:spTree>
    <p:extLst>
      <p:ext uri="{BB962C8B-B14F-4D97-AF65-F5344CB8AC3E}">
        <p14:creationId xmlns:p14="http://schemas.microsoft.com/office/powerpoint/2010/main" xmlns="" val="4227933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Power struggles can occur in any type of relationship; boss/employee,</a:t>
            </a:r>
            <a:r>
              <a:rPr lang="en-US" baseline="0" dirty="0" smtClean="0"/>
              <a:t> coworker/coworker, parent/child, child/teacher, child/staff, shopper/clerk</a:t>
            </a:r>
          </a:p>
          <a:p>
            <a:endParaRPr lang="en-US" baseline="0" dirty="0" smtClean="0"/>
          </a:p>
          <a:p>
            <a:r>
              <a:rPr lang="en-US" baseline="0" dirty="0" smtClean="0"/>
              <a:t>One way to look at power struggles:</a:t>
            </a:r>
          </a:p>
          <a:p>
            <a:r>
              <a:rPr lang="en-US" b="1" baseline="0" dirty="0" smtClean="0"/>
              <a:t>Power struggle is when two or more individuals are in conflict over the expression of ones’ individuality.</a:t>
            </a:r>
          </a:p>
          <a:p>
            <a:endParaRPr lang="en-US" b="1" baseline="0" dirty="0" smtClean="0"/>
          </a:p>
        </p:txBody>
      </p:sp>
      <p:sp>
        <p:nvSpPr>
          <p:cNvPr id="4" name="Slide Number Placeholder 3"/>
          <p:cNvSpPr>
            <a:spLocks noGrp="1"/>
          </p:cNvSpPr>
          <p:nvPr>
            <p:ph type="sldNum" sz="quarter" idx="10"/>
          </p:nvPr>
        </p:nvSpPr>
        <p:spPr/>
        <p:txBody>
          <a:bodyPr/>
          <a:lstStyle/>
          <a:p>
            <a:fld id="{B8D73C39-11DC-4FFA-8D79-5E7D34E91BC7}" type="slidenum">
              <a:rPr lang="en-US" smtClean="0"/>
              <a:pPr/>
              <a:t>15</a:t>
            </a:fld>
            <a:endParaRPr lang="en-US"/>
          </a:p>
        </p:txBody>
      </p:sp>
    </p:spTree>
    <p:extLst>
      <p:ext uri="{BB962C8B-B14F-4D97-AF65-F5344CB8AC3E}">
        <p14:creationId xmlns:p14="http://schemas.microsoft.com/office/powerpoint/2010/main" xmlns="" val="2113615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Staff persons are trying to ensure that individuals follow through on their responsibilities.</a:t>
            </a:r>
          </a:p>
          <a:p>
            <a:pPr lvl="1">
              <a:buFont typeface="Arial" panose="020B0604020202020204" pitchFamily="34" charset="0"/>
              <a:buChar char="•"/>
            </a:pPr>
            <a:r>
              <a:rPr lang="en-US" dirty="0"/>
              <a:t>Following corporate or agency policy, state regulations, follow the treatment plan</a:t>
            </a:r>
          </a:p>
          <a:p>
            <a:pPr>
              <a:buFont typeface="Arial" panose="020B0604020202020204" pitchFamily="34" charset="0"/>
              <a:buChar char="•"/>
            </a:pPr>
            <a:r>
              <a:rPr lang="en-US" dirty="0"/>
              <a:t>In order to fulfill their own responsibilities, staff sometimes feel that individuals must do what staff say</a:t>
            </a:r>
          </a:p>
          <a:p>
            <a:pPr lvl="1">
              <a:buFont typeface="Arial" panose="020B0604020202020204" pitchFamily="34" charset="0"/>
              <a:buChar char="•"/>
            </a:pPr>
            <a:r>
              <a:rPr lang="en-US" dirty="0"/>
              <a:t>To keep peace and order.</a:t>
            </a:r>
          </a:p>
          <a:p>
            <a:pPr>
              <a:buFont typeface="Arial" panose="020B0604020202020204" pitchFamily="34" charset="0"/>
              <a:buChar char="•"/>
            </a:pPr>
            <a:r>
              <a:rPr lang="en-US" dirty="0"/>
              <a:t>The more individuals feel controlled and powerless, the more they are likely to struggle to gain control.</a:t>
            </a:r>
          </a:p>
          <a:p>
            <a:pPr lvl="1">
              <a:buFont typeface="Arial" panose="020B0604020202020204" pitchFamily="34" charset="0"/>
              <a:buChar char="•"/>
            </a:pPr>
            <a:r>
              <a:rPr lang="en-US" dirty="0"/>
              <a:t>When Scanlon chose a moment of bedlam to assert himself and stand up for himself.</a:t>
            </a:r>
          </a:p>
          <a:p>
            <a:pPr>
              <a:buFont typeface="Arial" panose="020B0604020202020204" pitchFamily="34" charset="0"/>
              <a:buChar char="•"/>
            </a:pPr>
            <a:r>
              <a:rPr lang="en-US" dirty="0"/>
              <a:t>The more individuals do not do what staff tell them, the more staff attempt to control the individuals.  By telling them what to do and not allowing them to decide for themselves.  </a:t>
            </a:r>
          </a:p>
          <a:p>
            <a:pPr>
              <a:buFont typeface="Arial" panose="020B0604020202020204" pitchFamily="34" charset="0"/>
              <a:buChar char="•"/>
            </a:pPr>
            <a:r>
              <a:rPr lang="en-US" dirty="0"/>
              <a:t>Power struggles are a vicious cycle: who will break it?  </a:t>
            </a:r>
            <a:endParaRPr lang="en-US" dirty="0" smtClean="0"/>
          </a:p>
          <a:p>
            <a:pPr>
              <a:buFont typeface="Arial" panose="020B0604020202020204" pitchFamily="34" charset="0"/>
              <a:buChar char="•"/>
            </a:pPr>
            <a:r>
              <a:rPr lang="en-US" dirty="0" smtClean="0"/>
              <a:t>It</a:t>
            </a:r>
            <a:r>
              <a:rPr lang="en-US" baseline="0" dirty="0" smtClean="0"/>
              <a:t> is up to the adults to transcend the way we are feeling and get us out of these situations when they occur with children.  Children look to us, they watch and learn how we handle situations, especially to tough situations….That’s a lot of pressure: we are modeling behaviors, problem solving, </a:t>
            </a:r>
            <a:endParaRPr lang="en-US" dirty="0"/>
          </a:p>
          <a:p>
            <a:pPr>
              <a:buFont typeface="Arial" panose="020B0604020202020204" pitchFamily="34" charset="0"/>
              <a:buNone/>
            </a:pPr>
            <a:r>
              <a:rPr lang="en-US" b="1" dirty="0" smtClean="0"/>
              <a:t>Handling</a:t>
            </a:r>
            <a:r>
              <a:rPr lang="en-US" b="1" baseline="0" dirty="0" smtClean="0"/>
              <a:t> things poorly is what feeds a power struggle and become current </a:t>
            </a:r>
            <a:r>
              <a:rPr lang="en-US" b="1" baseline="0" dirty="0" err="1" smtClean="0"/>
              <a:t>antecendents</a:t>
            </a:r>
            <a:r>
              <a:rPr lang="en-US" b="1" baseline="0" dirty="0" smtClean="0"/>
              <a:t>… Does this make sense?</a:t>
            </a:r>
            <a:endParaRPr lang="en-US" b="1" dirty="0" smtClean="0"/>
          </a:p>
          <a:p>
            <a:pPr>
              <a:buFont typeface="Arial" panose="020B0604020202020204" pitchFamily="34" charset="0"/>
              <a:buNone/>
            </a:pPr>
            <a:r>
              <a:rPr lang="en-US" b="1" dirty="0" smtClean="0"/>
              <a:t>These </a:t>
            </a:r>
            <a:r>
              <a:rPr lang="en-US" b="1" dirty="0"/>
              <a:t>are conditions or antecedents that contribute to power struggles</a:t>
            </a:r>
          </a:p>
          <a:p>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16</a:t>
            </a:fld>
            <a:endParaRPr lang="en-US"/>
          </a:p>
        </p:txBody>
      </p:sp>
    </p:spTree>
    <p:extLst>
      <p:ext uri="{BB962C8B-B14F-4D97-AF65-F5344CB8AC3E}">
        <p14:creationId xmlns:p14="http://schemas.microsoft.com/office/powerpoint/2010/main" xmlns="" val="2241365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Often</a:t>
            </a:r>
            <a:r>
              <a:rPr lang="en-US" b="1" baseline="0" dirty="0" smtClean="0"/>
              <a:t> inappropriate behaviors occur under the conditions of power struggles</a:t>
            </a:r>
            <a:endParaRPr lang="en-US" b="0" baseline="0" dirty="0" smtClean="0"/>
          </a:p>
          <a:p>
            <a:endParaRPr lang="en-US" b="0" baseline="0" dirty="0" smtClean="0"/>
          </a:p>
          <a:p>
            <a:r>
              <a:rPr lang="en-US" b="0" baseline="0" dirty="0" smtClean="0"/>
              <a:t>We need to allow individuals control over as much in their lives as they can handle.  We need to actively teach skills to enable the individual more control than they currently have..</a:t>
            </a:r>
          </a:p>
          <a:p>
            <a:endParaRPr lang="en-US" b="0" baseline="0" dirty="0" smtClean="0"/>
          </a:p>
          <a:p>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17</a:t>
            </a:fld>
            <a:endParaRPr lang="en-US"/>
          </a:p>
        </p:txBody>
      </p:sp>
    </p:spTree>
    <p:extLst>
      <p:ext uri="{BB962C8B-B14F-4D97-AF65-F5344CB8AC3E}">
        <p14:creationId xmlns:p14="http://schemas.microsoft.com/office/powerpoint/2010/main" xmlns="" val="353073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Might not eliminate</a:t>
            </a:r>
            <a:r>
              <a:rPr lang="en-US" baseline="0" dirty="0" smtClean="0"/>
              <a:t> the need to tell others or give directions.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Routines are tremendously effective.  Let’s face it, all kids want to be successful, don’t they?  If a routine helps a youth stay focused doing things they know how to do and are expected to do, why wouldn’t we put those routines in place.  Sometimes the routines are informal;  I’ve seen staff engage with kids because staff know it will goes  better when I:  greet them upon arrival and set expectations;  when Joey is chosen to help at his table (given opportunities for responsibility)  can you think of examples of informal routines /structure that you’ve seen?</a:t>
            </a:r>
            <a:endParaRPr lang="en-US" dirty="0" smtClean="0"/>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18</a:t>
            </a:fld>
            <a:endParaRPr lang="en-US"/>
          </a:p>
        </p:txBody>
      </p:sp>
    </p:spTree>
    <p:extLst>
      <p:ext uri="{BB962C8B-B14F-4D97-AF65-F5344CB8AC3E}">
        <p14:creationId xmlns:p14="http://schemas.microsoft.com/office/powerpoint/2010/main" xmlns="" val="3966426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19</a:t>
            </a:fld>
            <a:endParaRPr lang="en-US"/>
          </a:p>
        </p:txBody>
      </p:sp>
    </p:spTree>
    <p:extLst>
      <p:ext uri="{BB962C8B-B14F-4D97-AF65-F5344CB8AC3E}">
        <p14:creationId xmlns:p14="http://schemas.microsoft.com/office/powerpoint/2010/main" xmlns="" val="1710419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2</a:t>
            </a:fld>
            <a:endParaRPr lang="en-US" dirty="0"/>
          </a:p>
        </p:txBody>
      </p:sp>
    </p:spTree>
    <p:extLst>
      <p:ext uri="{BB962C8B-B14F-4D97-AF65-F5344CB8AC3E}">
        <p14:creationId xmlns:p14="http://schemas.microsoft.com/office/powerpoint/2010/main" xmlns="" val="7412715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baseline="0" dirty="0" smtClean="0"/>
              <a:t>When you are hired for a job, why do you think the employer offers training to do that job?</a:t>
            </a:r>
          </a:p>
          <a:p>
            <a:endParaRPr lang="en-US" baseline="0" dirty="0" smtClean="0"/>
          </a:p>
          <a:p>
            <a:pPr defTabSz="928299">
              <a:defRPr/>
            </a:pPr>
            <a:r>
              <a:rPr lang="en-US" dirty="0" smtClean="0"/>
              <a:t>If someone lacks the skills</a:t>
            </a:r>
            <a:r>
              <a:rPr lang="en-US" baseline="0" dirty="0" smtClean="0"/>
              <a:t> to complete a task, this is a sure fire way to set someone up for failure…</a:t>
            </a:r>
          </a:p>
          <a:p>
            <a:pPr marL="0" marR="0" indent="0" algn="l" defTabSz="928299"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28299" rtl="0" eaLnBrk="1" fontAlgn="auto" latinLnBrk="0" hangingPunct="1">
              <a:lnSpc>
                <a:spcPct val="100000"/>
              </a:lnSpc>
              <a:spcBef>
                <a:spcPts val="0"/>
              </a:spcBef>
              <a:spcAft>
                <a:spcPts val="0"/>
              </a:spcAft>
              <a:buClrTx/>
              <a:buSzTx/>
              <a:buFontTx/>
              <a:buNone/>
              <a:tabLst/>
              <a:defRPr/>
            </a:pPr>
            <a:r>
              <a:rPr lang="en-US" baseline="0" dirty="0" smtClean="0"/>
              <a:t>Cues and gestures – if you have a kid who really wants to improve; this can work, they don’t want to be embarrassed in front of peers.. If the youth is not on board though, you risk upsetting them further by flapping you hand and trying to change their behaviors…</a:t>
            </a:r>
          </a:p>
          <a:p>
            <a:pPr defTabSz="928299">
              <a:defRPr/>
            </a:pPr>
            <a:endParaRPr lang="en-US" baseline="0" dirty="0" smtClean="0"/>
          </a:p>
          <a:p>
            <a:endParaRPr lang="en-US" baseline="0" dirty="0" smtClean="0"/>
          </a:p>
          <a:p>
            <a:r>
              <a:rPr lang="en-US" baseline="0" dirty="0" smtClean="0"/>
              <a:t>Kids are the same way. Often parents and caregivers haven’t taught them things and our assumptions about what they know can set up power struggles, lots of frustration and cause problems.</a:t>
            </a:r>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20</a:t>
            </a:fld>
            <a:endParaRPr lang="en-US"/>
          </a:p>
        </p:txBody>
      </p:sp>
    </p:spTree>
    <p:extLst>
      <p:ext uri="{BB962C8B-B14F-4D97-AF65-F5344CB8AC3E}">
        <p14:creationId xmlns:p14="http://schemas.microsoft.com/office/powerpoint/2010/main" xmlns="" val="1455623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21</a:t>
            </a:fld>
            <a:endParaRPr lang="en-US"/>
          </a:p>
        </p:txBody>
      </p:sp>
    </p:spTree>
    <p:extLst>
      <p:ext uri="{BB962C8B-B14F-4D97-AF65-F5344CB8AC3E}">
        <p14:creationId xmlns:p14="http://schemas.microsoft.com/office/powerpoint/2010/main" xmlns="" val="3743893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gives</a:t>
            </a:r>
            <a:r>
              <a:rPr lang="en-US" baseline="0" dirty="0" smtClean="0"/>
              <a:t> people a chance to get in line with rules before they break them, as well sets expectations before you start that negative cycle.  As well can give people an opportunity to do some problem solving  with peers.  When people have buy in to rules, they are more likely to feel the ownership and be compliant.</a:t>
            </a:r>
          </a:p>
          <a:p>
            <a:endParaRPr lang="en-US" baseline="0" dirty="0" smtClean="0"/>
          </a:p>
          <a:p>
            <a:r>
              <a:rPr lang="en-US" baseline="0" dirty="0" smtClean="0"/>
              <a:t>You can also praise people who follow the rules by </a:t>
            </a:r>
            <a:r>
              <a:rPr lang="en-US" baseline="0" dirty="0" err="1" smtClean="0"/>
              <a:t>earshotting</a:t>
            </a:r>
            <a:r>
              <a:rPr lang="en-US" baseline="0" dirty="0" smtClean="0"/>
              <a:t> (more subtle).  “It’s so nice to come into the room and see a clean table, or toys put away.  I really appreciate you following our rule about cleaning up after yourself when you use the craft supplies.”</a:t>
            </a:r>
          </a:p>
          <a:p>
            <a:endParaRPr lang="en-US" baseline="0" dirty="0" smtClean="0"/>
          </a:p>
          <a:p>
            <a:r>
              <a:rPr lang="en-US" baseline="0" dirty="0" smtClean="0"/>
              <a:t>We do not want to promote one child by comparing and point out </a:t>
            </a:r>
            <a:r>
              <a:rPr lang="en-US" baseline="0" dirty="0" err="1" smtClean="0"/>
              <a:t>anothers</a:t>
            </a:r>
            <a:r>
              <a:rPr lang="en-US" baseline="0" dirty="0" smtClean="0"/>
              <a:t>’ failings.  </a:t>
            </a:r>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22</a:t>
            </a:fld>
            <a:endParaRPr lang="en-US"/>
          </a:p>
        </p:txBody>
      </p:sp>
    </p:spTree>
    <p:extLst>
      <p:ext uri="{BB962C8B-B14F-4D97-AF65-F5344CB8AC3E}">
        <p14:creationId xmlns:p14="http://schemas.microsoft.com/office/powerpoint/2010/main" xmlns="" val="3913887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D73C39-11DC-4FFA-8D79-5E7D34E91BC7}" type="slidenum">
              <a:rPr lang="en-US" smtClean="0"/>
              <a:pPr/>
              <a:t>23</a:t>
            </a:fld>
            <a:endParaRPr lang="en-US"/>
          </a:p>
        </p:txBody>
      </p:sp>
    </p:spTree>
    <p:extLst>
      <p:ext uri="{BB962C8B-B14F-4D97-AF65-F5344CB8AC3E}">
        <p14:creationId xmlns:p14="http://schemas.microsoft.com/office/powerpoint/2010/main" xmlns="" val="1793816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b="1" dirty="0" smtClean="0"/>
              <a:t>Avoid a power struggle when possible:</a:t>
            </a:r>
          </a:p>
          <a:p>
            <a:r>
              <a:rPr lang="en-US" sz="1200" b="1" dirty="0" smtClean="0">
                <a:solidFill>
                  <a:schemeClr val="tx1"/>
                </a:solidFill>
                <a:latin typeface="Calibri" panose="020F0502020204030204" pitchFamily="34" charset="0"/>
              </a:rPr>
              <a:t>Don’t bait children. Anticipate comments or situations that may be a source of argument for children.</a:t>
            </a:r>
          </a:p>
          <a:p>
            <a:r>
              <a:rPr lang="en-US" sz="1200" b="1" dirty="0" smtClean="0">
                <a:solidFill>
                  <a:schemeClr val="tx1"/>
                </a:solidFill>
                <a:latin typeface="Calibri" panose="020F0502020204030204" pitchFamily="34" charset="0"/>
              </a:rPr>
              <a:t>Choose your battles wisely.</a:t>
            </a:r>
            <a:endParaRPr lang="en-US" b="1" dirty="0" smtClean="0"/>
          </a:p>
          <a:p>
            <a:r>
              <a:rPr lang="en-US" dirty="0" smtClean="0"/>
              <a:t>Always make requests in calm and respectful manner. Avoid demands; avoid a tone of authority.</a:t>
            </a:r>
          </a:p>
          <a:p>
            <a:r>
              <a:rPr lang="en-US" dirty="0" smtClean="0"/>
              <a:t>Provide lead time. When possible, connect the time of the action to the end of a clearly visible event. </a:t>
            </a:r>
          </a:p>
          <a:p>
            <a:r>
              <a:rPr lang="en-US" dirty="0" smtClean="0"/>
              <a:t>Provide explanations for requests.</a:t>
            </a:r>
          </a:p>
          <a:p>
            <a:r>
              <a:rPr lang="en-US" dirty="0" smtClean="0"/>
              <a:t>Where possible, provide choices in tasks and in reinforces; provide choices as to when a responsibility will be carried out</a:t>
            </a:r>
          </a:p>
          <a:p>
            <a:r>
              <a:rPr lang="en-US" dirty="0" smtClean="0"/>
              <a:t>Avoid doing things at your own whim, for your own convenience, and at the spur of the moment</a:t>
            </a:r>
          </a:p>
          <a:p>
            <a:r>
              <a:rPr lang="en-US" dirty="0" smtClean="0"/>
              <a:t>Avoid the arbitrary use of power/control</a:t>
            </a:r>
          </a:p>
          <a:p>
            <a:endParaRPr lang="en-US" dirty="0" smtClean="0"/>
          </a:p>
          <a:p>
            <a:r>
              <a:rPr lang="en-US" dirty="0" smtClean="0"/>
              <a:t>Ask for examples from staff on how they have handled a power struggle. </a:t>
            </a:r>
            <a:endParaRPr lang="en-US" baseline="0" dirty="0" smtClean="0"/>
          </a:p>
          <a:p>
            <a:r>
              <a:rPr lang="en-US" b="1" baseline="0" dirty="0" smtClean="0"/>
              <a:t>Power struggles.  Sometimes, we react rather than respond.. We are not on the top of our game and our interactions suffer.  I’m not suggesting that you are responsible for power struggles that happen, but sometimes we get sucked in and before we know it… We’re a part of it all…..and I am suggesting  by your new awareness, I encourage and hope for everyone, that we can stay out of power struggles. </a:t>
            </a:r>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24</a:t>
            </a:fld>
            <a:endParaRPr lang="en-US"/>
          </a:p>
        </p:txBody>
      </p:sp>
    </p:spTree>
    <p:extLst>
      <p:ext uri="{BB962C8B-B14F-4D97-AF65-F5344CB8AC3E}">
        <p14:creationId xmlns:p14="http://schemas.microsoft.com/office/powerpoint/2010/main" xmlns="" val="3127355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some of the kids at your school….sometimes,</a:t>
            </a:r>
            <a:r>
              <a:rPr lang="en-US" baseline="0" dirty="0" smtClean="0"/>
              <a:t> because of behaviors and history, we fail to notice the amazing contributions that some of these challenging kids bring to the table.</a:t>
            </a:r>
          </a:p>
          <a:p>
            <a:endParaRPr lang="en-US" baseline="0" dirty="0" smtClean="0"/>
          </a:p>
          <a:p>
            <a:r>
              <a:rPr lang="en-US" baseline="0" dirty="0" smtClean="0"/>
              <a:t>Exercise.</a:t>
            </a:r>
          </a:p>
          <a:p>
            <a:r>
              <a:rPr lang="en-US" baseline="0" dirty="0" smtClean="0"/>
              <a:t>Think of one kid that triggers you to the core.  We all have that one.  Is that kid firmly in your mind…?  Now , what is one great quality that the kid has, notice.  Have you shared your appreciation of that quality with the child?  With the parent?  With the classroom teacher?  Why not?</a:t>
            </a:r>
          </a:p>
          <a:p>
            <a:endParaRPr lang="en-US" baseline="0" dirty="0" smtClean="0"/>
          </a:p>
          <a:p>
            <a:r>
              <a:rPr lang="en-US" baseline="0" dirty="0" smtClean="0"/>
              <a:t>This is a strength based approach… Focusing on their strengths… Focusing on these strengths that will enable them to succeed in other areas.  </a:t>
            </a:r>
          </a:p>
          <a:p>
            <a:r>
              <a:rPr lang="en-US" b="1" baseline="0" dirty="0" smtClean="0"/>
              <a:t>This is one of the first skills in creating that chain of compliance.</a:t>
            </a:r>
            <a:endParaRPr lang="en-US" b="1" dirty="0"/>
          </a:p>
        </p:txBody>
      </p:sp>
      <p:sp>
        <p:nvSpPr>
          <p:cNvPr id="4" name="Slide Number Placeholder 3"/>
          <p:cNvSpPr>
            <a:spLocks noGrp="1"/>
          </p:cNvSpPr>
          <p:nvPr>
            <p:ph type="sldNum" sz="quarter" idx="10"/>
          </p:nvPr>
        </p:nvSpPr>
        <p:spPr/>
        <p:txBody>
          <a:bodyPr/>
          <a:lstStyle/>
          <a:p>
            <a:fld id="{4369BEC3-1045-7049-B5CF-5FDBD0221470}" type="slidenum">
              <a:rPr lang="en-US" smtClean="0"/>
              <a:pPr/>
              <a:t>25</a:t>
            </a:fld>
            <a:endParaRPr lang="en-US"/>
          </a:p>
        </p:txBody>
      </p:sp>
    </p:spTree>
    <p:extLst>
      <p:ext uri="{BB962C8B-B14F-4D97-AF65-F5344CB8AC3E}">
        <p14:creationId xmlns:p14="http://schemas.microsoft.com/office/powerpoint/2010/main" xmlns="" val="14322534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Relationships:</a:t>
            </a:r>
            <a:r>
              <a:rPr lang="en-US" b="1" baseline="0" dirty="0" smtClean="0"/>
              <a:t> </a:t>
            </a:r>
            <a:r>
              <a:rPr lang="en-US" baseline="0" dirty="0" smtClean="0"/>
              <a:t>Successful Kids are connected to all of their environments.  At home they are likely connected to a parent or sibling.. At school, well, let’s face it, there are so many kids that it’s hard to connect to them all, but that is the challenge.  If they are not connected, it’s very difficult to get them to comply with your requests.  So, for our most challenging kids, they need to have a relationship and be connected to someone…. Guess who?  Right, you.</a:t>
            </a:r>
          </a:p>
          <a:p>
            <a:r>
              <a:rPr lang="en-US" baseline="0" dirty="0" smtClean="0"/>
              <a:t>They need to be connected to you. </a:t>
            </a:r>
          </a:p>
          <a:p>
            <a:r>
              <a:rPr lang="en-US" b="1" baseline="0" dirty="0" smtClean="0"/>
              <a:t>Be Consistent.  </a:t>
            </a:r>
            <a:r>
              <a:rPr lang="en-US" baseline="0" dirty="0" smtClean="0"/>
              <a:t>The history that you establish with our children creates trust.  If you are not consistent with these children, they will know that you are not trustworthy and you will have an uphill battle to establish that trust again.  </a:t>
            </a:r>
          </a:p>
          <a:p>
            <a:r>
              <a:rPr lang="en-US" b="1" baseline="0" dirty="0" smtClean="0"/>
              <a:t>Owning your mistakes </a:t>
            </a:r>
            <a:r>
              <a:rPr lang="en-US" baseline="0" dirty="0" smtClean="0"/>
              <a:t>helps children see you as human.  If you do not own the mistakes, you will not be the ally, you will not be worthy of their trust and when you need them to comply, it will be a craps shoot.  You will not be able to count on them to do what you need them to do. These are also opportunities to demonstrate that we all make mistakes and can experience personal growth.  When we are appropriately vulnerable with children, we all learn and grow.</a:t>
            </a:r>
          </a:p>
          <a:p>
            <a:endParaRPr lang="en-US" baseline="0" dirty="0" smtClean="0"/>
          </a:p>
          <a:p>
            <a:endParaRPr lang="en-US" baseline="0" dirty="0" smtClean="0"/>
          </a:p>
          <a:p>
            <a:endParaRPr lang="en-US" baseline="0" dirty="0" smtClean="0"/>
          </a:p>
          <a:p>
            <a:r>
              <a:rPr lang="en-US" baseline="0" dirty="0" smtClean="0"/>
              <a:t>How do we do that?</a:t>
            </a:r>
          </a:p>
          <a:p>
            <a:r>
              <a:rPr lang="en-US" baseline="0" dirty="0" smtClean="0"/>
              <a:t>They need to feel special, noticed, appreciated.  You need to have a connection because when they are stressed, they only reason they will listen to you to calm down, or be redirected or hear difficult news is because of who you are to them.  Does this make sense?</a:t>
            </a:r>
          </a:p>
          <a:p>
            <a:r>
              <a:rPr lang="en-US" baseline="0" dirty="0" smtClean="0"/>
              <a:t>I know, you’re probably nice to all the kids, and many other kids are probably easier to like and have a relationship with, but this tough kids are yours.  You are a primary person in their life who “has their back” “understands them better than others”  that’s special.  It’s a special relationship… And you know, (you may not hear it often enough) but these kids are better because of you.  </a:t>
            </a:r>
          </a:p>
          <a:p>
            <a:endParaRPr lang="en-US" baseline="0" dirty="0" smtClean="0"/>
          </a:p>
          <a:p>
            <a:r>
              <a:rPr lang="en-US" baseline="0" dirty="0" smtClean="0"/>
              <a:t>Happy greetings!  Good morning… we call these check ins’….. If you notice something amiss, you will need to deal with it now, help to create the conditions to start the day well.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FC4725D6-0FB4-44AC-BD1B-90935FDF1B40}" type="slidenum">
              <a:rPr lang="en-US" smtClean="0"/>
              <a:pPr/>
              <a:t>26</a:t>
            </a:fld>
            <a:endParaRPr lang="en-US"/>
          </a:p>
        </p:txBody>
      </p:sp>
    </p:spTree>
    <p:extLst>
      <p:ext uri="{BB962C8B-B14F-4D97-AF65-F5344CB8AC3E}">
        <p14:creationId xmlns:p14="http://schemas.microsoft.com/office/powerpoint/2010/main" xmlns="" val="20662392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27</a:t>
            </a:fld>
            <a:endParaRPr lang="en-US"/>
          </a:p>
        </p:txBody>
      </p:sp>
    </p:spTree>
    <p:extLst>
      <p:ext uri="{BB962C8B-B14F-4D97-AF65-F5344CB8AC3E}">
        <p14:creationId xmlns:p14="http://schemas.microsoft.com/office/powerpoint/2010/main" xmlns="" val="16884632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Pick our battles.  </a:t>
            </a:r>
          </a:p>
          <a:p>
            <a:r>
              <a:rPr lang="en-US" dirty="0" smtClean="0"/>
              <a:t>Sometimes</a:t>
            </a:r>
            <a:r>
              <a:rPr lang="en-US" baseline="0" dirty="0" smtClean="0"/>
              <a:t> we can be pretty petty and picky if we are </a:t>
            </a:r>
            <a:r>
              <a:rPr lang="en-US" baseline="0" dirty="0" err="1" smtClean="0"/>
              <a:t>hyperfocused</a:t>
            </a:r>
            <a:r>
              <a:rPr lang="en-US" baseline="0" dirty="0" smtClean="0"/>
              <a:t> on one kid… </a:t>
            </a:r>
          </a:p>
          <a:p>
            <a:endParaRPr lang="en-US" baseline="0" dirty="0" smtClean="0"/>
          </a:p>
          <a:p>
            <a:r>
              <a:rPr lang="en-US" baseline="0" dirty="0" smtClean="0"/>
              <a:t>Always be the level headed one…</a:t>
            </a:r>
            <a:endParaRPr lang="en-US" dirty="0" smtClean="0"/>
          </a:p>
        </p:txBody>
      </p:sp>
      <p:sp>
        <p:nvSpPr>
          <p:cNvPr id="4" name="Slide Number Placeholder 3"/>
          <p:cNvSpPr>
            <a:spLocks noGrp="1"/>
          </p:cNvSpPr>
          <p:nvPr>
            <p:ph type="sldNum" sz="quarter" idx="10"/>
          </p:nvPr>
        </p:nvSpPr>
        <p:spPr/>
        <p:txBody>
          <a:bodyPr/>
          <a:lstStyle/>
          <a:p>
            <a:fld id="{FC4725D6-0FB4-44AC-BD1B-90935FDF1B40}" type="slidenum">
              <a:rPr lang="en-US" smtClean="0"/>
              <a:pPr/>
              <a:t>28</a:t>
            </a:fld>
            <a:endParaRPr lang="en-US"/>
          </a:p>
        </p:txBody>
      </p:sp>
    </p:spTree>
    <p:extLst>
      <p:ext uri="{BB962C8B-B14F-4D97-AF65-F5344CB8AC3E}">
        <p14:creationId xmlns:p14="http://schemas.microsoft.com/office/powerpoint/2010/main" xmlns="" val="2305530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Self Esteem is one of</a:t>
            </a:r>
            <a:r>
              <a:rPr lang="en-US" baseline="0" dirty="0" smtClean="0"/>
              <a:t> those things that gets a lot of attention.  For awhile, it was quite the buzz word.  “Oh, his acting out stems from his low self esteem”  She’s depressed and has feeling of low self worth</a:t>
            </a:r>
          </a:p>
          <a:p>
            <a:r>
              <a:rPr lang="en-US" baseline="0" dirty="0" smtClean="0"/>
              <a:t>Those low grades at school have really caused her self esteem to take a dive.</a:t>
            </a:r>
          </a:p>
          <a:p>
            <a:endParaRPr lang="en-US" baseline="0" dirty="0" smtClean="0"/>
          </a:p>
          <a:p>
            <a:r>
              <a:rPr lang="en-US" baseline="0" dirty="0" smtClean="0"/>
              <a:t>Self Esteem is the sense of being accepted and worthwhile. When you have these qualities in sync then you have the foundation for high/positive self esteem.  Self esteem is something inside us, how we feel about </a:t>
            </a:r>
            <a:r>
              <a:rPr lang="en-US" baseline="0" dirty="0" err="1" smtClean="0"/>
              <a:t>ourselfves</a:t>
            </a:r>
            <a:r>
              <a:rPr lang="en-US" baseline="0" dirty="0" smtClean="0"/>
              <a:t> , our accomplishments and our relationships with others.  </a:t>
            </a:r>
          </a:p>
          <a:p>
            <a:endParaRPr lang="en-US" baseline="0" dirty="0" smtClean="0"/>
          </a:p>
          <a:p>
            <a:r>
              <a:rPr lang="en-US" baseline="0" dirty="0" smtClean="0"/>
              <a:t>The amount of self esteem you have, varies with each individuals. It depends on how good they feel about themselves and the circumstances in their environment.  Interactions with other individuals and adjustment to life experiences also include self esteem. Without positive self esteem, children are more vulnerable to peer pressure</a:t>
            </a:r>
          </a:p>
          <a:p>
            <a:r>
              <a:rPr lang="en-US" baseline="0" dirty="0" smtClean="0"/>
              <a:t>They drop out of school more frequently</a:t>
            </a:r>
          </a:p>
          <a:p>
            <a:r>
              <a:rPr lang="en-US" baseline="0" dirty="0" smtClean="0"/>
              <a:t>They are more prone to developing eating disorders</a:t>
            </a:r>
          </a:p>
          <a:p>
            <a:r>
              <a:rPr lang="en-US" baseline="0" dirty="0" smtClean="0"/>
              <a:t>They use and abuse alcohol and drugs</a:t>
            </a:r>
          </a:p>
          <a:p>
            <a:r>
              <a:rPr lang="en-US" baseline="0" dirty="0" smtClean="0"/>
              <a:t>They get involved in other high risk behaviors</a:t>
            </a:r>
          </a:p>
          <a:p>
            <a:r>
              <a:rPr lang="en-US" baseline="0" dirty="0" smtClean="0"/>
              <a:t>They consider threats of </a:t>
            </a:r>
            <a:r>
              <a:rPr lang="en-US" baseline="0" dirty="0" err="1" smtClean="0"/>
              <a:t>suidicide</a:t>
            </a:r>
            <a:r>
              <a:rPr lang="en-US" baseline="0" dirty="0" smtClean="0"/>
              <a:t> as a coping option</a:t>
            </a:r>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29</a:t>
            </a:fld>
            <a:endParaRPr lang="en-US"/>
          </a:p>
        </p:txBody>
      </p:sp>
    </p:spTree>
    <p:extLst>
      <p:ext uri="{BB962C8B-B14F-4D97-AF65-F5344CB8AC3E}">
        <p14:creationId xmlns:p14="http://schemas.microsoft.com/office/powerpoint/2010/main" xmlns="" val="1292121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people learn.</a:t>
            </a:r>
          </a:p>
          <a:p>
            <a:r>
              <a:rPr lang="en-US" dirty="0" smtClean="0"/>
              <a:t>People are neither</a:t>
            </a:r>
            <a:r>
              <a:rPr lang="en-US" baseline="0" dirty="0" smtClean="0"/>
              <a:t> good nor bad</a:t>
            </a:r>
          </a:p>
          <a:p>
            <a:r>
              <a:rPr lang="en-US" baseline="0" dirty="0" smtClean="0"/>
              <a:t>What we learn may differ from what others learn</a:t>
            </a:r>
          </a:p>
          <a:p>
            <a:r>
              <a:rPr lang="en-US" baseline="0" dirty="0" smtClean="0"/>
              <a:t>How we learn is the same</a:t>
            </a:r>
          </a:p>
          <a:p>
            <a:endParaRPr lang="en-US" baseline="0" dirty="0" smtClean="0"/>
          </a:p>
          <a:p>
            <a:endParaRPr lang="en-US" dirty="0" smtClean="0"/>
          </a:p>
          <a:p>
            <a:r>
              <a:rPr lang="en-US" dirty="0" smtClean="0"/>
              <a:t>What we learn may be different than what others learn,  the way we learn is the same </a:t>
            </a:r>
          </a:p>
          <a:p>
            <a:r>
              <a:rPr lang="en-US" dirty="0" smtClean="0"/>
              <a:t>We</a:t>
            </a:r>
            <a:r>
              <a:rPr lang="en-US" baseline="0" dirty="0" smtClean="0"/>
              <a:t> learn by modeling and experiences that are reinforced</a:t>
            </a:r>
          </a:p>
          <a:p>
            <a:endParaRPr lang="en-US" baseline="0" dirty="0" smtClean="0"/>
          </a:p>
          <a:p>
            <a:r>
              <a:rPr lang="en-US" baseline="0" dirty="0" smtClean="0"/>
              <a:t>What we learn also depends on our personal histories</a:t>
            </a:r>
          </a:p>
          <a:p>
            <a:endParaRPr lang="en-US" baseline="0" dirty="0" smtClean="0"/>
          </a:p>
          <a:p>
            <a:endParaRPr lang="en-US" baseline="0" dirty="0" smtClean="0"/>
          </a:p>
          <a:p>
            <a:r>
              <a:rPr lang="en-US" baseline="0" dirty="0" smtClean="0"/>
              <a:t>Structuring an Environment: </a:t>
            </a:r>
          </a:p>
          <a:p>
            <a:r>
              <a:rPr lang="en-US" baseline="0" dirty="0" smtClean="0"/>
              <a:t>When we get a job, why do you suppose the boss says come to work at 8 or 9?  </a:t>
            </a:r>
          </a:p>
          <a:p>
            <a:r>
              <a:rPr lang="en-US" baseline="0" dirty="0" smtClean="0"/>
              <a:t>Without stating a start time, you’d have people showing up whenever they wanted and likely not a great deal of work would get done… or at least not what the boss thinks needs to happen.  So we set work hours…. Structuring an environment, can change behaviors…. </a:t>
            </a:r>
          </a:p>
        </p:txBody>
      </p:sp>
      <p:sp>
        <p:nvSpPr>
          <p:cNvPr id="4" name="Slide Number Placeholder 3"/>
          <p:cNvSpPr>
            <a:spLocks noGrp="1"/>
          </p:cNvSpPr>
          <p:nvPr>
            <p:ph type="sldNum" sz="quarter" idx="10"/>
          </p:nvPr>
        </p:nvSpPr>
        <p:spPr/>
        <p:txBody>
          <a:bodyPr/>
          <a:lstStyle/>
          <a:p>
            <a:fld id="{2825ABA2-D3FB-4ED5-9C44-0F11B7ADBF72}" type="slidenum">
              <a:rPr lang="en-US" smtClean="0"/>
              <a:pPr/>
              <a:t>3</a:t>
            </a:fld>
            <a:endParaRPr lang="en-US" dirty="0"/>
          </a:p>
        </p:txBody>
      </p:sp>
    </p:spTree>
    <p:extLst>
      <p:ext uri="{BB962C8B-B14F-4D97-AF65-F5344CB8AC3E}">
        <p14:creationId xmlns:p14="http://schemas.microsoft.com/office/powerpoint/2010/main" xmlns="" val="233057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30</a:t>
            </a:fld>
            <a:endParaRPr lang="en-US"/>
          </a:p>
        </p:txBody>
      </p:sp>
    </p:spTree>
    <p:extLst>
      <p:ext uri="{BB962C8B-B14F-4D97-AF65-F5344CB8AC3E}">
        <p14:creationId xmlns:p14="http://schemas.microsoft.com/office/powerpoint/2010/main" xmlns="" val="2385615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31</a:t>
            </a:fld>
            <a:endParaRPr lang="en-US"/>
          </a:p>
        </p:txBody>
      </p:sp>
    </p:spTree>
    <p:extLst>
      <p:ext uri="{BB962C8B-B14F-4D97-AF65-F5344CB8AC3E}">
        <p14:creationId xmlns:p14="http://schemas.microsoft.com/office/powerpoint/2010/main" xmlns="" val="6714128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a:defRPr/>
            </a:pPr>
            <a:r>
              <a:rPr lang="en-US" dirty="0" smtClean="0"/>
              <a:t>None of us wants to see a child unhappy, but the best way to help kids overcome anxiety isn't to try to remove stressors that trigger it. It's to help them learn to tolerate their anxiety and function as well as they can, even when they're anxious. And as a byproduct of that, the anxiety will decrease or fall away over time.</a:t>
            </a:r>
          </a:p>
          <a:p>
            <a:endParaRPr lang="en-US" dirty="0" smtClean="0"/>
          </a:p>
          <a:p>
            <a:r>
              <a:rPr lang="en-US" dirty="0"/>
              <a:t>Helping children avoid the things they are afraid of will make them feel better in the short term, but it reinforces the anxiety over the long run. If a child in an uncomfortable situation gets upset, starts to cry—not to be manipulative, but just because that's how she feels—and her parents whisk her out of there, or remove the thing she's afraid of, she's learned that coping mechanism, and that cycle has the potential to repeat itself.</a:t>
            </a:r>
          </a:p>
          <a:p>
            <a:endParaRPr lang="en-US" dirty="0"/>
          </a:p>
          <a:p>
            <a:r>
              <a:rPr lang="en-US" dirty="0"/>
              <a:t>You can't promise a child that her fears are unrealistic—that she won't fail a test, that she'll have fun ice skating, or that another child won't laugh at her during show &amp; tell. But you can express confidence that she's going to be okay, she will be able to manage it, and that, as she faces her fears, the anxiety level will drop over time. This gives her confidence that your expectations are realistic, and that you're not going to ask her to do something she can't handle. </a:t>
            </a:r>
          </a:p>
          <a:p>
            <a:r>
              <a:rPr lang="en-US" dirty="0"/>
              <a:t>Help yourself, and your children, by learning techniques to manage stress in a healthy way and sharing them with the kids.  </a:t>
            </a:r>
          </a:p>
          <a:p>
            <a:endParaRPr lang="en-US" dirty="0"/>
          </a:p>
          <a:p>
            <a:r>
              <a:rPr lang="en-US" dirty="0"/>
              <a:t>It's important to understand that validation doesn't always mean agreement. So if a child is terrified about going to the doctor because she's due for a shot, you don't want to belittle her fears, but you also don't want to amplify them.</a:t>
            </a:r>
            <a:r>
              <a:rPr lang="en-US" b="1" dirty="0"/>
              <a:t> </a:t>
            </a:r>
            <a:r>
              <a:rPr lang="en-US" dirty="0"/>
              <a:t>You want to listen and be empathetic</a:t>
            </a:r>
            <a:r>
              <a:rPr lang="en-US" b="1" dirty="0"/>
              <a:t>, </a:t>
            </a:r>
            <a:r>
              <a:rPr lang="en-US" dirty="0"/>
              <a:t>help her understand what she's anxious about, and encourage her to feel that she can face her fears. </a:t>
            </a:r>
            <a:r>
              <a:rPr lang="en-US" b="1" dirty="0"/>
              <a:t> </a:t>
            </a:r>
            <a:r>
              <a:rPr lang="en-US" dirty="0"/>
              <a:t>The message you want to send is, "I know you're scared, and that's okay, and I'm here, and I'm going to help you get through this.“</a:t>
            </a:r>
          </a:p>
          <a:p>
            <a:endParaRPr lang="en-US" dirty="0"/>
          </a:p>
          <a:p>
            <a:r>
              <a:rPr lang="en-US" dirty="0"/>
              <a:t>Encourage your child to talk about her feelings, but try not to ask leading questions—"Are you anxious about the big test? Are you worried about the science fair?" To avoid feeding the cycle of anxiety, just ask open-ended questions:  "How are you feeling about the science fair?"</a:t>
            </a:r>
          </a:p>
          <a:p>
            <a:endParaRPr lang="en-US" dirty="0"/>
          </a:p>
          <a:p>
            <a:r>
              <a:rPr lang="en-US" dirty="0"/>
              <a:t>What you don't want to do is be saying, with your tone of voice or body language: "Maybe this </a:t>
            </a:r>
            <a:r>
              <a:rPr lang="en-US" i="1" dirty="0"/>
              <a:t>is</a:t>
            </a:r>
            <a:r>
              <a:rPr lang="en-US" dirty="0"/>
              <a:t> something that you should be afraid of." Let's say a child has had a negative experience with a dog. Next time she's around a dog, you might be anxious about how she will respond, and you might unintentionally send a message that she </a:t>
            </a:r>
            <a:r>
              <a:rPr lang="en-US" i="1" dirty="0"/>
              <a:t>should</a:t>
            </a:r>
            <a:r>
              <a:rPr lang="en-US" dirty="0"/>
              <a:t>, indeed, be worried.</a:t>
            </a:r>
          </a:p>
          <a:p>
            <a:endParaRPr lang="en-US" dirty="0"/>
          </a:p>
          <a:p>
            <a:r>
              <a:rPr lang="en-US" dirty="0"/>
              <a:t>Let the child know that you appreciate the work it takes to tolerate anxiety in order to do what they wants or need to do. It's really encouraging them to engage in life and to let the anxiety take its natural curve. We call it the "habituation curve"—it will drop over time as they continues to have contact with the stressor. It might not drop to zero, it might not drop as quickly as you would like, but that's how we get over our fears. </a:t>
            </a:r>
          </a:p>
          <a:p>
            <a:r>
              <a:rPr lang="en-US" dirty="0"/>
              <a:t>The meditation practice that helps kids become less anxious, more focused, and more in charge of their own behavior.  </a:t>
            </a:r>
          </a:p>
          <a:p>
            <a:endParaRPr lang="en-US" dirty="0"/>
          </a:p>
          <a:p>
            <a:r>
              <a:rPr lang="en-US" dirty="0"/>
              <a:t>When we're afraid of something, the hardest time is really </a:t>
            </a:r>
            <a:r>
              <a:rPr lang="en-US" i="1" dirty="0"/>
              <a:t>before</a:t>
            </a:r>
            <a:r>
              <a:rPr lang="en-US" dirty="0"/>
              <a:t> we do it. So another rule of thumb for parents is to really try to eliminate or reduce the anticipatory period. If a child is nervous about going to a doctor's appointment, you don't want to launch into a discussion about it two hours before you go; that's likely to get your child more keyed up.  So just try to shorten that period to a minimum.</a:t>
            </a:r>
          </a:p>
          <a:p>
            <a:endParaRPr lang="en-US" dirty="0"/>
          </a:p>
          <a:p>
            <a:r>
              <a:rPr lang="en-US" dirty="0"/>
              <a:t>Sometimes it helps to talk through what would happen if a child's fear came true—how would they handle it? A child who's anxious about separating from their parents might worry about what would happen if they didn't come to pick them up. So we talk about that.  If your mom doesn't come at the end of soccer practice, what would you do? "Well I would tell the coach my mom's not here."  And what do you think the coach would do?  "Well he would call my mom.  Or he would wait with me." A child who's afraid that a stranger might be sent to pick her up can have a code word from her parents that anyone they sent would know. For some kids, having a plan can reduce the uncertainty in a healthy, effective way.</a:t>
            </a:r>
          </a:p>
          <a:p>
            <a:endParaRPr lang="en-US" dirty="0"/>
          </a:p>
          <a:p>
            <a:r>
              <a:rPr lang="en-US" dirty="0"/>
              <a:t>There are multiple ways you can help kids handle anxiety by letting them see how you cope with anxiety yourself. Kids are perceptive, and they're going to take it in if you keep complaining on the phone to a friend that you can't handle the stress or the anxiety. I'm not saying to pretend that you don't have stress and anxiety, but let kids hear or see you managing it calmly, tolerating it, feeling good about getting through it. There are multiple ways you can help kids handle anxiety by letting them see how you cope with anxiety yourself. Kids are perceptive, and they're going to take it in if you keep complaining on the phone to a friend that you can't handle the stress or the anxiety. I'm not saying to pretend that you don't have stress and anxiety, but let kids hear or see you managing it calmly, tolerating it, feeling good about getting through it.</a:t>
            </a:r>
          </a:p>
          <a:p>
            <a:endParaRPr lang="en-US" dirty="0"/>
          </a:p>
        </p:txBody>
      </p:sp>
      <p:sp>
        <p:nvSpPr>
          <p:cNvPr id="4" name="Slide Number Placeholder 3"/>
          <p:cNvSpPr>
            <a:spLocks noGrp="1"/>
          </p:cNvSpPr>
          <p:nvPr>
            <p:ph type="sldNum" sz="quarter" idx="10"/>
          </p:nvPr>
        </p:nvSpPr>
        <p:spPr/>
        <p:txBody>
          <a:bodyPr/>
          <a:lstStyle/>
          <a:p>
            <a:fld id="{63FAF41F-832E-4256-85E8-8F339DAE6F3E}" type="slidenum">
              <a:rPr lang="en-US" smtClean="0"/>
              <a:pPr/>
              <a:t>32</a:t>
            </a:fld>
            <a:endParaRPr lang="en-US"/>
          </a:p>
        </p:txBody>
      </p:sp>
    </p:spTree>
    <p:extLst>
      <p:ext uri="{BB962C8B-B14F-4D97-AF65-F5344CB8AC3E}">
        <p14:creationId xmlns:p14="http://schemas.microsoft.com/office/powerpoint/2010/main" xmlns="" val="3853241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a:defRPr/>
            </a:pPr>
            <a:r>
              <a:rPr lang="en-US" dirty="0" smtClean="0"/>
              <a:t>Internalizing this fact will help your child in two ways. One, it will hopefully keep you from blaming yourself or your child. This is no one’s fault. Second, if you think of depression as a disease instead of a choice your child is making, you won’t say anything stupid like, “Why don’t you just pull yourself together,” or “Stop feeling sorry for yourself.”</a:t>
            </a:r>
          </a:p>
          <a:p>
            <a:endParaRPr lang="en-US" dirty="0" smtClean="0"/>
          </a:p>
          <a:p>
            <a:pPr defTabSz="928299">
              <a:defRPr/>
            </a:pPr>
            <a:r>
              <a:rPr lang="en-US" dirty="0" smtClean="0"/>
              <a:t>This will definitely not help your child. Clinical depression can be successfully treated more than 80% of the time. As long as your child has a good doctor and supportive parents, he or she has a very good chance of recovering. Notice that last part – while everyone with depression really needs a good doctor, supportive parents are absolutely critical for a child with depression.</a:t>
            </a:r>
          </a:p>
          <a:p>
            <a:endParaRPr lang="en-US" dirty="0" smtClean="0"/>
          </a:p>
          <a:p>
            <a:pPr defTabSz="928299">
              <a:defRPr/>
            </a:pPr>
            <a:r>
              <a:rPr lang="en-US" dirty="0" smtClean="0"/>
              <a:t>Read up about depression – symptoms, causes and treatment. The more you know, especially about treatment options, the more effectively you can advocate for your child in the health care system and at school.</a:t>
            </a:r>
          </a:p>
          <a:p>
            <a:endParaRPr lang="en-US" dirty="0" smtClean="0"/>
          </a:p>
          <a:p>
            <a:r>
              <a:rPr lang="en-US" dirty="0" smtClean="0"/>
              <a:t>Children tend to hide things from people that they think will upset them. Make it clear to the child that nothing they could say is as upsetting to you as being unable to help them because they’re afraid to hurt you.</a:t>
            </a:r>
          </a:p>
          <a:p>
            <a:endParaRPr lang="en-US" dirty="0" smtClean="0"/>
          </a:p>
          <a:p>
            <a:r>
              <a:rPr lang="en-US" dirty="0" smtClean="0"/>
              <a:t>This may be a tall order. Any parent who’s ever asked, “How was school?” and got the response, “Fine” knows that children can be reticent. When someone’s depressed, talking is often the last thing they want to do. Provide some low stress, low distraction opportunities, like taking a walk, for your child to talk to you.</a:t>
            </a:r>
            <a:br>
              <a:rPr lang="en-US" dirty="0" smtClean="0"/>
            </a:br>
            <a:endParaRPr lang="en-US" dirty="0" smtClean="0"/>
          </a:p>
          <a:p>
            <a:pPr defTabSz="928299">
              <a:defRPr/>
            </a:pPr>
            <a:r>
              <a:rPr lang="en-US" dirty="0" smtClean="0"/>
              <a:t>Encourage</a:t>
            </a:r>
            <a:r>
              <a:rPr lang="en-US" baseline="0" dirty="0" smtClean="0"/>
              <a:t> them to get help.  It may</a:t>
            </a:r>
            <a:r>
              <a:rPr lang="en-US" dirty="0" smtClean="0"/>
              <a:t> be tough, but treatment, either medication or therapy or both, is the only thing that will make any difference.</a:t>
            </a:r>
          </a:p>
          <a:p>
            <a:endParaRPr lang="en-US" dirty="0" smtClean="0"/>
          </a:p>
          <a:p>
            <a:r>
              <a:rPr lang="en-US" dirty="0" smtClean="0"/>
              <a:t>You may be afraid to ask the child if they are having suicidal thoughts, assuming that you will put the idea in their head. Don’t worry. Either they are already having suicidal thoughts, in which case it may be a big relief to talk about it. If they haven’t, talking about it openly will allow them to bring the subject up again if this changes.</a:t>
            </a:r>
          </a:p>
          <a:p>
            <a:endParaRPr lang="en-US" dirty="0" smtClean="0"/>
          </a:p>
          <a:p>
            <a:r>
              <a:rPr lang="en-US" dirty="0" smtClean="0"/>
              <a:t>Even though someone who’s depressed may shun gatherings, be persistent. Contact with friends and family provides a support system that is essential to someone with depression.</a:t>
            </a:r>
            <a:br>
              <a:rPr lang="en-US" dirty="0" smtClean="0"/>
            </a:br>
            <a:endParaRPr lang="en-US" dirty="0" smtClean="0"/>
          </a:p>
          <a:p>
            <a:pPr defTabSz="928299">
              <a:defRPr/>
            </a:pPr>
            <a:r>
              <a:rPr lang="en-US" dirty="0" smtClean="0"/>
              <a:t>This won’t turn around overnight. If you feel like you need help coping with the situation, ask for it!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63FAF41F-832E-4256-85E8-8F339DAE6F3E}" type="slidenum">
              <a:rPr lang="en-US" smtClean="0"/>
              <a:pPr/>
              <a:t>33</a:t>
            </a:fld>
            <a:endParaRPr lang="en-US"/>
          </a:p>
        </p:txBody>
      </p:sp>
    </p:spTree>
    <p:extLst>
      <p:ext uri="{BB962C8B-B14F-4D97-AF65-F5344CB8AC3E}">
        <p14:creationId xmlns:p14="http://schemas.microsoft.com/office/powerpoint/2010/main" xmlns="" val="179993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34</a:t>
            </a:fld>
            <a:endParaRPr lang="en-US"/>
          </a:p>
        </p:txBody>
      </p:sp>
    </p:spTree>
    <p:extLst>
      <p:ext uri="{BB962C8B-B14F-4D97-AF65-F5344CB8AC3E}">
        <p14:creationId xmlns:p14="http://schemas.microsoft.com/office/powerpoint/2010/main" xmlns="" val="33381028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35</a:t>
            </a:fld>
            <a:endParaRPr lang="en-US"/>
          </a:p>
        </p:txBody>
      </p:sp>
    </p:spTree>
    <p:extLst>
      <p:ext uri="{BB962C8B-B14F-4D97-AF65-F5344CB8AC3E}">
        <p14:creationId xmlns:p14="http://schemas.microsoft.com/office/powerpoint/2010/main" xmlns="" val="1662986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2825ABA2-D3FB-4ED5-9C44-0F11B7ADBF72}" type="slidenum">
              <a:rPr lang="en-US" smtClean="0"/>
              <a:pPr/>
              <a:t>4</a:t>
            </a:fld>
            <a:endParaRPr lang="en-US" dirty="0"/>
          </a:p>
        </p:txBody>
      </p:sp>
    </p:spTree>
    <p:extLst>
      <p:ext uri="{BB962C8B-B14F-4D97-AF65-F5344CB8AC3E}">
        <p14:creationId xmlns:p14="http://schemas.microsoft.com/office/powerpoint/2010/main" xmlns="" val="4115519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For the purposes of today’s discussion we are going to focus on antecedent interventions…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chemeClr val="tx1"/>
              </a:solidFill>
            </a:endParaRPr>
          </a:p>
          <a:p>
            <a:pPr marL="0" indent="0">
              <a:buNone/>
            </a:pPr>
            <a:r>
              <a:rPr lang="en-US" sz="1200" dirty="0" smtClean="0"/>
              <a:t>Events which occur prior to behavior; the conditions under which behavior occurs</a:t>
            </a:r>
            <a:endParaRPr lang="en-US" sz="900" dirty="0" smtClean="0"/>
          </a:p>
          <a:p>
            <a:r>
              <a:rPr lang="en-US" sz="900" dirty="0" smtClean="0"/>
              <a:t>Long-term antecedents or historical antecedents</a:t>
            </a:r>
          </a:p>
          <a:p>
            <a:r>
              <a:rPr lang="en-US" sz="900" dirty="0" smtClean="0"/>
              <a:t>Current antecedents</a:t>
            </a:r>
          </a:p>
          <a:p>
            <a:r>
              <a:rPr lang="en-US" sz="900" dirty="0" smtClean="0"/>
              <a:t>Immediate antecedents</a:t>
            </a:r>
          </a:p>
          <a:p>
            <a:pPr marL="0" indent="0">
              <a:buNone/>
            </a:pPr>
            <a:r>
              <a:rPr lang="en-US" sz="1200" dirty="0" smtClean="0"/>
              <a:t>The conditions under which behavior occurs determine our view of behavior</a:t>
            </a:r>
          </a:p>
          <a:p>
            <a:r>
              <a:rPr lang="en-US" sz="900" dirty="0" smtClean="0"/>
              <a:t>“Acceptable” Behavior</a:t>
            </a:r>
          </a:p>
          <a:p>
            <a:r>
              <a:rPr lang="en-US" sz="900" dirty="0" smtClean="0"/>
              <a:t>“Unacceptable” Behavior</a:t>
            </a:r>
          </a:p>
          <a:p>
            <a:pPr marL="0" indent="0">
              <a:buNone/>
            </a:pPr>
            <a:r>
              <a:rPr lang="en-US" sz="1200" dirty="0" smtClean="0"/>
              <a:t>Antecedent control of behavior</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5</a:t>
            </a:fld>
            <a:endParaRPr lang="en-US"/>
          </a:p>
        </p:txBody>
      </p:sp>
    </p:spTree>
    <p:extLst>
      <p:ext uri="{BB962C8B-B14F-4D97-AF65-F5344CB8AC3E}">
        <p14:creationId xmlns:p14="http://schemas.microsoft.com/office/powerpoint/2010/main" xmlns="" val="4201647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a:defRPr/>
            </a:pPr>
            <a:r>
              <a:rPr lang="en-US" dirty="0" smtClean="0"/>
              <a:t>Why is ABC</a:t>
            </a:r>
            <a:r>
              <a:rPr lang="en-US" baseline="0" dirty="0" smtClean="0"/>
              <a:t> data important for behavioral programming?  Because it not only focuses on the targeted behavior but also the environmental events that precede and follow the observed behavior.</a:t>
            </a:r>
          </a:p>
          <a:p>
            <a:pPr defTabSz="928299">
              <a:defRPr/>
            </a:pPr>
            <a:endParaRPr lang="en-US" baseline="0" dirty="0" smtClean="0"/>
          </a:p>
          <a:p>
            <a:pPr defTabSz="928299">
              <a:defRPr/>
            </a:pPr>
            <a:r>
              <a:rPr lang="en-US" baseline="0" dirty="0" smtClean="0"/>
              <a:t>Antecedents, conditions….the most common kind of condition that we hear about is weather…what are the weather conditions today….. We’re talking about environmental conditions…</a:t>
            </a:r>
          </a:p>
          <a:p>
            <a:pPr defTabSz="928299">
              <a:defRPr/>
            </a:pPr>
            <a:r>
              <a:rPr lang="en-US" baseline="0" dirty="0" smtClean="0"/>
              <a:t>So, antecedents are events which occur prior to behavior.  They include past experiences (these are called </a:t>
            </a:r>
            <a:r>
              <a:rPr lang="en-US" baseline="0" dirty="0" err="1" smtClean="0"/>
              <a:t>logn</a:t>
            </a:r>
            <a:r>
              <a:rPr lang="en-US" baseline="0" dirty="0" smtClean="0"/>
              <a:t> term or historical antecedents) Example:  An individual who yells and bangs his fist on desks after other attempts of getting staff attention have failed.  This person has learned that when he vocalizes he is often not attended to but when he yells and bangs his fist, staff immediately attend.  So because of that past experience, he is more likely to yell and bang when not attended to.  Does this make sense?</a:t>
            </a:r>
          </a:p>
          <a:p>
            <a:pPr defTabSz="928299">
              <a:defRPr/>
            </a:pPr>
            <a:endParaRPr lang="en-US" baseline="0" dirty="0" smtClean="0"/>
          </a:p>
          <a:p>
            <a:pPr defTabSz="928299">
              <a:defRPr/>
            </a:pPr>
            <a:r>
              <a:rPr lang="en-US" baseline="0" dirty="0" smtClean="0"/>
              <a:t>So </a:t>
            </a:r>
            <a:r>
              <a:rPr lang="en-US" b="1" baseline="0" dirty="0" smtClean="0"/>
              <a:t>Long term </a:t>
            </a:r>
            <a:r>
              <a:rPr lang="en-US" baseline="0" dirty="0" smtClean="0"/>
              <a:t>– When you came into this room, some of you got food, got chair and sat down.  Why did you do that?  You’ve done this before, you’ve come to training and you already had this experience and knew that we would eventually want you to sit down…</a:t>
            </a:r>
          </a:p>
          <a:p>
            <a:pPr defTabSz="928299">
              <a:defRPr/>
            </a:pPr>
            <a:endParaRPr lang="en-US" baseline="0" dirty="0" smtClean="0"/>
          </a:p>
          <a:p>
            <a:pPr defTabSz="928299">
              <a:defRPr/>
            </a:pPr>
            <a:r>
              <a:rPr lang="en-US" baseline="0" dirty="0" smtClean="0"/>
              <a:t>Antecedents are also </a:t>
            </a:r>
            <a:r>
              <a:rPr lang="en-US" b="1" baseline="0" dirty="0" smtClean="0"/>
              <a:t>current</a:t>
            </a:r>
            <a:r>
              <a:rPr lang="en-US" baseline="0" dirty="0" smtClean="0"/>
              <a:t> conditions in the environment?  I’m standing here talking, 25 people in the room sitting on chairs, Heater or AC is on, room noise level is moderate, people are writing, eating, sleeping….</a:t>
            </a:r>
          </a:p>
          <a:p>
            <a:pPr defTabSz="928299">
              <a:defRPr/>
            </a:pPr>
            <a:r>
              <a:rPr lang="en-US" baseline="0" dirty="0" smtClean="0"/>
              <a:t>Immediate – also called immediate precipitators, this is something that happens 0-30 seconds prior to the behavior… sometimes we say, “What triggered the behavior.”</a:t>
            </a:r>
          </a:p>
          <a:p>
            <a:pPr defTabSz="928299">
              <a:defRPr/>
            </a:pPr>
            <a:endParaRPr lang="en-US" baseline="0" dirty="0" smtClean="0"/>
          </a:p>
          <a:p>
            <a:pPr defTabSz="928299">
              <a:defRPr/>
            </a:pPr>
            <a:r>
              <a:rPr lang="en-US" baseline="0" dirty="0" smtClean="0"/>
              <a:t>(Institutional behaviors) eating fast, food stealing…this has to do with history of reinforcement and current conditions in the environment…</a:t>
            </a:r>
          </a:p>
          <a:p>
            <a:pPr defTabSz="928299">
              <a:defRPr/>
            </a:pPr>
            <a:endParaRPr lang="en-US" baseline="0" dirty="0" smtClean="0"/>
          </a:p>
          <a:p>
            <a:pPr defTabSz="928299">
              <a:defRPr/>
            </a:pPr>
            <a:r>
              <a:rPr lang="en-US" baseline="0" dirty="0" smtClean="0"/>
              <a:t>Conditions under which behavior occurs..</a:t>
            </a:r>
          </a:p>
          <a:p>
            <a:pPr defTabSz="928299">
              <a:defRPr/>
            </a:pPr>
            <a:r>
              <a:rPr lang="en-US" baseline="0" dirty="0" smtClean="0"/>
              <a:t>Put on bathing suit, grease up with sunscreen, collect towel, </a:t>
            </a:r>
            <a:r>
              <a:rPr lang="en-US" baseline="0" dirty="0" err="1" smtClean="0"/>
              <a:t>ipod</a:t>
            </a:r>
            <a:r>
              <a:rPr lang="en-US" baseline="0" dirty="0" smtClean="0"/>
              <a:t>, book, sandals, walk outside and spread the blanket on the beach in 85 degree weather.</a:t>
            </a:r>
          </a:p>
          <a:p>
            <a:pPr defTabSz="928299">
              <a:defRPr/>
            </a:pPr>
            <a:r>
              <a:rPr lang="en-US" baseline="0" dirty="0" err="1" smtClean="0"/>
              <a:t>Accepatable</a:t>
            </a:r>
            <a:r>
              <a:rPr lang="en-US" baseline="0" dirty="0" smtClean="0"/>
              <a:t>?  Yes</a:t>
            </a:r>
          </a:p>
          <a:p>
            <a:pPr defTabSz="928299">
              <a:defRPr/>
            </a:pPr>
            <a:r>
              <a:rPr lang="en-US" baseline="0" dirty="0" smtClean="0"/>
              <a:t>Put on bathing suit, grease up with sunscreen, collect towel, </a:t>
            </a:r>
            <a:r>
              <a:rPr lang="en-US" baseline="0" dirty="0" err="1" smtClean="0"/>
              <a:t>ipod</a:t>
            </a:r>
            <a:r>
              <a:rPr lang="en-US" baseline="0" dirty="0" smtClean="0"/>
              <a:t>, book, sandals, walk outside and spread the blanket in the intersection of Jefferson and Swifts Hwy in a snow storm… Acceptable?  No, what’s the difference?  The difference is the conditions </a:t>
            </a:r>
            <a:r>
              <a:rPr lang="en-US" baseline="0" dirty="0" err="1" smtClean="0"/>
              <a:t>underwhich</a:t>
            </a:r>
            <a:r>
              <a:rPr lang="en-US" baseline="0" dirty="0" smtClean="0"/>
              <a:t> the behavior of Put on bathing suit, grease up with sunscreen, collect towel, </a:t>
            </a:r>
            <a:r>
              <a:rPr lang="en-US" baseline="0" dirty="0" err="1" smtClean="0"/>
              <a:t>ipod</a:t>
            </a:r>
            <a:r>
              <a:rPr lang="en-US" baseline="0" dirty="0" smtClean="0"/>
              <a:t>, book, sandals, walk outside ….</a:t>
            </a:r>
            <a:r>
              <a:rPr lang="en-US" baseline="0" dirty="0" err="1" smtClean="0"/>
              <a:t>occurr</a:t>
            </a:r>
            <a:endParaRPr lang="en-US" baseline="0" dirty="0" smtClean="0"/>
          </a:p>
          <a:p>
            <a:pPr defTabSz="928299">
              <a:defRPr/>
            </a:pPr>
            <a:endParaRPr lang="en-US" baseline="0" dirty="0" smtClean="0"/>
          </a:p>
          <a:p>
            <a:pPr defTabSz="928299">
              <a:defRPr/>
            </a:pPr>
            <a:r>
              <a:rPr lang="en-US" baseline="0" dirty="0" smtClean="0"/>
              <a:t>People talk about behavior being unacceptable when in fact it’s just the conditions that make us look differently at the behavior.  So really, </a:t>
            </a:r>
          </a:p>
          <a:p>
            <a:pPr defTabSz="928299">
              <a:defRPr/>
            </a:pPr>
            <a:r>
              <a:rPr lang="en-US" baseline="0" dirty="0" smtClean="0"/>
              <a:t>…. No unacceptable behavior only conditions.</a:t>
            </a:r>
          </a:p>
          <a:p>
            <a:pPr defTabSz="928299">
              <a:defRPr/>
            </a:pPr>
            <a:r>
              <a:rPr lang="en-US" baseline="0" dirty="0" smtClean="0"/>
              <a:t>Let’s talk about Antecedent control of behavior;  What is the response to the following antecedents?</a:t>
            </a:r>
          </a:p>
          <a:p>
            <a:pPr defTabSz="928299">
              <a:defRPr/>
            </a:pPr>
            <a:endParaRPr lang="en-US" baseline="0" dirty="0" smtClean="0"/>
          </a:p>
          <a:p>
            <a:pPr defTabSz="928299">
              <a:defRPr/>
            </a:pPr>
            <a:r>
              <a:rPr lang="en-US" baseline="0" dirty="0" smtClean="0"/>
              <a:t>Telephone rings – answer phone, or punch the call to voicemail or send text response,  busy….</a:t>
            </a:r>
          </a:p>
          <a:p>
            <a:pPr defTabSz="928299">
              <a:defRPr/>
            </a:pPr>
            <a:r>
              <a:rPr lang="en-US" baseline="0" dirty="0" smtClean="0"/>
              <a:t>Seeing a police car while driving</a:t>
            </a:r>
          </a:p>
          <a:p>
            <a:pPr defTabSz="928299">
              <a:defRPr/>
            </a:pPr>
            <a:r>
              <a:rPr lang="en-US" baseline="0" dirty="0" smtClean="0"/>
              <a:t>Traffic light turns green – </a:t>
            </a:r>
          </a:p>
          <a:p>
            <a:pPr defTabSz="928299">
              <a:defRPr/>
            </a:pPr>
            <a:r>
              <a:rPr lang="en-US" baseline="0" dirty="0" smtClean="0"/>
              <a:t>Someone calls supper is ready</a:t>
            </a:r>
          </a:p>
          <a:p>
            <a:pPr defTabSz="928299">
              <a:defRPr/>
            </a:pPr>
            <a:r>
              <a:rPr lang="en-US" baseline="0" dirty="0" smtClean="0"/>
              <a:t>Your favorite TV show is on?</a:t>
            </a:r>
          </a:p>
          <a:p>
            <a:pPr defTabSz="928299">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825ABA2-D3FB-4ED5-9C44-0F11B7ADBF72}" type="slidenum">
              <a:rPr lang="en-US" smtClean="0"/>
              <a:pPr/>
              <a:t>6</a:t>
            </a:fld>
            <a:endParaRPr lang="en-US"/>
          </a:p>
        </p:txBody>
      </p:sp>
    </p:spTree>
    <p:extLst>
      <p:ext uri="{BB962C8B-B14F-4D97-AF65-F5344CB8AC3E}">
        <p14:creationId xmlns:p14="http://schemas.microsoft.com/office/powerpoint/2010/main" xmlns="" val="1303069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solidFill>
                  <a:schemeClr val="tx1"/>
                </a:solidFill>
                <a:latin typeface="Calibri" panose="020F0502020204030204" pitchFamily="34" charset="0"/>
              </a:rPr>
              <a:t>Children face many  traumas. </a:t>
            </a:r>
          </a:p>
          <a:p>
            <a:pPr marL="0" indent="0">
              <a:buNone/>
            </a:pPr>
            <a:r>
              <a:rPr lang="en-US" sz="1200" dirty="0" smtClean="0">
                <a:solidFill>
                  <a:schemeClr val="tx1"/>
                </a:solidFill>
                <a:latin typeface="Calibri" panose="020F0502020204030204" pitchFamily="34" charset="0"/>
              </a:rPr>
              <a:t>Each year, young people are injured physically and emotionally. </a:t>
            </a:r>
          </a:p>
          <a:p>
            <a:pPr marL="0" indent="0">
              <a:buNone/>
            </a:pPr>
            <a:r>
              <a:rPr lang="en-US" sz="1200" dirty="0" smtClean="0">
                <a:solidFill>
                  <a:schemeClr val="tx1"/>
                </a:solidFill>
                <a:latin typeface="Calibri" panose="020F0502020204030204" pitchFamily="34" charset="0"/>
              </a:rPr>
              <a:t>They see others harmed by violence. </a:t>
            </a:r>
          </a:p>
          <a:p>
            <a:pPr marL="0" indent="0">
              <a:buNone/>
            </a:pPr>
            <a:r>
              <a:rPr lang="en-US" sz="1200" dirty="0" smtClean="0">
                <a:solidFill>
                  <a:schemeClr val="tx1"/>
                </a:solidFill>
                <a:latin typeface="Calibri" panose="020F0502020204030204" pitchFamily="34" charset="0"/>
              </a:rPr>
              <a:t>They suffer  physical, emotional and sexual abuse. They lose loved ones. </a:t>
            </a:r>
          </a:p>
          <a:p>
            <a:pPr marL="0" indent="0">
              <a:buNone/>
            </a:pPr>
            <a:r>
              <a:rPr lang="en-US" sz="1200" dirty="0" smtClean="0">
                <a:solidFill>
                  <a:schemeClr val="tx1"/>
                </a:solidFill>
                <a:latin typeface="Calibri" panose="020F0502020204030204" pitchFamily="34" charset="0"/>
              </a:rPr>
              <a:t>They lack food or medicine. </a:t>
            </a:r>
          </a:p>
          <a:p>
            <a:pPr marL="0" indent="0">
              <a:buNone/>
            </a:pPr>
            <a:r>
              <a:rPr lang="en-US" sz="1200" dirty="0" smtClean="0">
                <a:solidFill>
                  <a:schemeClr val="tx1"/>
                </a:solidFill>
                <a:latin typeface="Calibri" panose="020F0502020204030204" pitchFamily="34" charset="0"/>
              </a:rPr>
              <a:t>Or, they witness other tragic events.</a:t>
            </a:r>
          </a:p>
          <a:p>
            <a:r>
              <a:rPr lang="en-US" sz="1200" dirty="0" smtClean="0">
                <a:solidFill>
                  <a:schemeClr val="tx1"/>
                </a:solidFill>
                <a:latin typeface="Calibri" panose="020F0502020204030204" pitchFamily="34" charset="0"/>
              </a:rPr>
              <a:t>As a result they need extra support.  They need adults who know how to respond in order to reduce further trauma and to lessen the long term emotional effects. </a:t>
            </a:r>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7</a:t>
            </a:fld>
            <a:endParaRPr lang="en-US"/>
          </a:p>
        </p:txBody>
      </p:sp>
    </p:spTree>
    <p:extLst>
      <p:ext uri="{BB962C8B-B14F-4D97-AF65-F5344CB8AC3E}">
        <p14:creationId xmlns:p14="http://schemas.microsoft.com/office/powerpoint/2010/main" xmlns="" val="1055672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4725D6-0FB4-44AC-BD1B-90935FDF1B40}" type="slidenum">
              <a:rPr lang="en-US" smtClean="0"/>
              <a:pPr/>
              <a:t>8</a:t>
            </a:fld>
            <a:endParaRPr lang="en-US"/>
          </a:p>
        </p:txBody>
      </p:sp>
    </p:spTree>
    <p:extLst>
      <p:ext uri="{BB962C8B-B14F-4D97-AF65-F5344CB8AC3E}">
        <p14:creationId xmlns:p14="http://schemas.microsoft.com/office/powerpoint/2010/main" xmlns="" val="461502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Calibri" panose="020F0502020204030204" pitchFamily="34" charset="0"/>
              </a:rPr>
              <a:t>As mandated reporters and people who care about kids, they have the duty to report or refer for assistance . Sometimes  it can be confusing to decipher who to call . </a:t>
            </a:r>
          </a:p>
          <a:p>
            <a:endParaRPr lang="en-US" dirty="0"/>
          </a:p>
        </p:txBody>
      </p:sp>
      <p:sp>
        <p:nvSpPr>
          <p:cNvPr id="4" name="Slide Number Placeholder 3"/>
          <p:cNvSpPr>
            <a:spLocks noGrp="1"/>
          </p:cNvSpPr>
          <p:nvPr>
            <p:ph type="sldNum" sz="quarter" idx="10"/>
          </p:nvPr>
        </p:nvSpPr>
        <p:spPr/>
        <p:txBody>
          <a:bodyPr/>
          <a:lstStyle/>
          <a:p>
            <a:fld id="{FC4725D6-0FB4-44AC-BD1B-90935FDF1B40}" type="slidenum">
              <a:rPr lang="en-US" smtClean="0"/>
              <a:pPr/>
              <a:t>9</a:t>
            </a:fld>
            <a:endParaRPr lang="en-US"/>
          </a:p>
        </p:txBody>
      </p:sp>
    </p:spTree>
    <p:extLst>
      <p:ext uri="{BB962C8B-B14F-4D97-AF65-F5344CB8AC3E}">
        <p14:creationId xmlns:p14="http://schemas.microsoft.com/office/powerpoint/2010/main" xmlns="" val="39065438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533400" y="4419600"/>
            <a:ext cx="4114800" cy="685800"/>
          </a:xfrm>
        </p:spPr>
        <p:txBody>
          <a:bodyPr/>
          <a:lstStyle>
            <a:lvl1pPr>
              <a:defRPr sz="2800">
                <a:solidFill>
                  <a:schemeClr val="accent3">
                    <a:lumMod val="20000"/>
                    <a:lumOff val="80000"/>
                  </a:schemeClr>
                </a:solidFill>
              </a:defRPr>
            </a:lvl1pPr>
          </a:lstStyle>
          <a:p>
            <a:r>
              <a:rPr lang="en-US" smtClean="0"/>
              <a:t>Click to edit Master title style</a:t>
            </a:r>
            <a:endParaRPr lang="en-US" dirty="0"/>
          </a:p>
        </p:txBody>
      </p:sp>
      <p:sp>
        <p:nvSpPr>
          <p:cNvPr id="16387" name="Rectangle 3"/>
          <p:cNvSpPr>
            <a:spLocks noGrp="1" noChangeArrowheads="1"/>
          </p:cNvSpPr>
          <p:nvPr>
            <p:ph type="subTitle" idx="1"/>
          </p:nvPr>
        </p:nvSpPr>
        <p:spPr>
          <a:xfrm>
            <a:off x="533400" y="4953000"/>
            <a:ext cx="4114800" cy="457200"/>
          </a:xfrm>
        </p:spPr>
        <p:txBody>
          <a:bodyPr/>
          <a:lstStyle>
            <a:lvl1pPr marL="0" indent="0">
              <a:buFontTx/>
              <a:buNone/>
              <a:defRPr sz="2000">
                <a:solidFill>
                  <a:schemeClr val="accent6">
                    <a:lumMod val="60000"/>
                    <a:lumOff val="40000"/>
                  </a:schemeClr>
                </a:solidFill>
              </a:defRPr>
            </a:lvl1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066800"/>
            <a:ext cx="5486400" cy="3733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9500" y="1143000"/>
            <a:ext cx="12573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04800" y="1143000"/>
            <a:ext cx="69723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219200"/>
            <a:ext cx="39624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343400" y="1219200"/>
            <a:ext cx="41910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1143000"/>
            <a:ext cx="5029200" cy="838200"/>
          </a:xfrm>
        </p:spPr>
        <p:txBody>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1066801"/>
            <a:ext cx="5111750" cy="5105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143000"/>
            <a:ext cx="3008313" cy="4995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04800" y="152400"/>
            <a:ext cx="82296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Your Topic Goes Here</a:t>
            </a:r>
          </a:p>
        </p:txBody>
      </p:sp>
      <p:sp>
        <p:nvSpPr>
          <p:cNvPr id="10243" name="Rectangle 3"/>
          <p:cNvSpPr>
            <a:spLocks noGrp="1" noChangeArrowheads="1"/>
          </p:cNvSpPr>
          <p:nvPr>
            <p:ph type="body" idx="1"/>
          </p:nvPr>
        </p:nvSpPr>
        <p:spPr bwMode="auto">
          <a:xfrm>
            <a:off x="381000" y="1219200"/>
            <a:ext cx="8077200" cy="5181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Your Subtopics Go Here</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61"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4000">
          <a:solidFill>
            <a:schemeClr val="accent2">
              <a:lumMod val="75000"/>
            </a:schemeClr>
          </a:solidFill>
          <a:latin typeface="+mj-lt"/>
          <a:ea typeface="+mj-ea"/>
          <a:cs typeface="+mj-cs"/>
        </a:defRPr>
      </a:lvl1pPr>
      <a:lvl2pPr algn="l" rtl="0" eaLnBrk="1" fontAlgn="base" hangingPunct="1">
        <a:spcBef>
          <a:spcPct val="0"/>
        </a:spcBef>
        <a:spcAft>
          <a:spcPct val="0"/>
        </a:spcAft>
        <a:defRPr sz="4000">
          <a:solidFill>
            <a:srgbClr val="800000"/>
          </a:solidFill>
          <a:latin typeface="Impact" pitchFamily="34" charset="0"/>
        </a:defRPr>
      </a:lvl2pPr>
      <a:lvl3pPr algn="l" rtl="0" eaLnBrk="1" fontAlgn="base" hangingPunct="1">
        <a:spcBef>
          <a:spcPct val="0"/>
        </a:spcBef>
        <a:spcAft>
          <a:spcPct val="0"/>
        </a:spcAft>
        <a:defRPr sz="4000">
          <a:solidFill>
            <a:srgbClr val="800000"/>
          </a:solidFill>
          <a:latin typeface="Impact" pitchFamily="34" charset="0"/>
        </a:defRPr>
      </a:lvl3pPr>
      <a:lvl4pPr algn="l" rtl="0" eaLnBrk="1" fontAlgn="base" hangingPunct="1">
        <a:spcBef>
          <a:spcPct val="0"/>
        </a:spcBef>
        <a:spcAft>
          <a:spcPct val="0"/>
        </a:spcAft>
        <a:defRPr sz="4000">
          <a:solidFill>
            <a:srgbClr val="800000"/>
          </a:solidFill>
          <a:latin typeface="Impact" pitchFamily="34" charset="0"/>
        </a:defRPr>
      </a:lvl4pPr>
      <a:lvl5pPr algn="l" rtl="0" eaLnBrk="1" fontAlgn="base" hangingPunct="1">
        <a:spcBef>
          <a:spcPct val="0"/>
        </a:spcBef>
        <a:spcAft>
          <a:spcPct val="0"/>
        </a:spcAft>
        <a:defRPr sz="4000">
          <a:solidFill>
            <a:srgbClr val="800000"/>
          </a:solidFill>
          <a:latin typeface="Impact" pitchFamily="34" charset="0"/>
        </a:defRPr>
      </a:lvl5pPr>
      <a:lvl6pPr marL="457200" algn="l" rtl="0" eaLnBrk="1" fontAlgn="base" hangingPunct="1">
        <a:spcBef>
          <a:spcPct val="0"/>
        </a:spcBef>
        <a:spcAft>
          <a:spcPct val="0"/>
        </a:spcAft>
        <a:defRPr sz="4000">
          <a:solidFill>
            <a:srgbClr val="800000"/>
          </a:solidFill>
          <a:latin typeface="Impact" pitchFamily="34" charset="0"/>
        </a:defRPr>
      </a:lvl6pPr>
      <a:lvl7pPr marL="914400" algn="l" rtl="0" eaLnBrk="1" fontAlgn="base" hangingPunct="1">
        <a:spcBef>
          <a:spcPct val="0"/>
        </a:spcBef>
        <a:spcAft>
          <a:spcPct val="0"/>
        </a:spcAft>
        <a:defRPr sz="4000">
          <a:solidFill>
            <a:srgbClr val="800000"/>
          </a:solidFill>
          <a:latin typeface="Impact" pitchFamily="34" charset="0"/>
        </a:defRPr>
      </a:lvl7pPr>
      <a:lvl8pPr marL="1371600" algn="l" rtl="0" eaLnBrk="1" fontAlgn="base" hangingPunct="1">
        <a:spcBef>
          <a:spcPct val="0"/>
        </a:spcBef>
        <a:spcAft>
          <a:spcPct val="0"/>
        </a:spcAft>
        <a:defRPr sz="4000">
          <a:solidFill>
            <a:srgbClr val="800000"/>
          </a:solidFill>
          <a:latin typeface="Impact" pitchFamily="34" charset="0"/>
        </a:defRPr>
      </a:lvl8pPr>
      <a:lvl9pPr marL="1828800" algn="l" rtl="0" eaLnBrk="1" fontAlgn="base" hangingPunct="1">
        <a:spcBef>
          <a:spcPct val="0"/>
        </a:spcBef>
        <a:spcAft>
          <a:spcPct val="0"/>
        </a:spcAft>
        <a:defRPr sz="4000">
          <a:solidFill>
            <a:srgbClr val="800000"/>
          </a:solidFill>
          <a:latin typeface="Impact" pitchFamily="34" charset="0"/>
        </a:defRPr>
      </a:lvl9pPr>
    </p:titleStyle>
    <p:bodyStyle>
      <a:lvl1pPr marL="342900" indent="-342900" algn="l" rtl="0" eaLnBrk="1" fontAlgn="base" hangingPunct="1">
        <a:spcBef>
          <a:spcPct val="20000"/>
        </a:spcBef>
        <a:spcAft>
          <a:spcPct val="0"/>
        </a:spcAft>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Arial" charset="0"/>
        </a:defRPr>
      </a:lvl2pPr>
      <a:lvl3pPr marL="1143000" indent="-228600" algn="l" rtl="0" eaLnBrk="1" fontAlgn="base" hangingPunct="1">
        <a:spcBef>
          <a:spcPct val="20000"/>
        </a:spcBef>
        <a:spcAft>
          <a:spcPct val="0"/>
        </a:spcAft>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mailto:staggart@pbhc.org"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ctrTitle"/>
          </p:nvPr>
        </p:nvSpPr>
        <p:spPr/>
        <p:txBody>
          <a:bodyPr/>
          <a:lstStyle/>
          <a:p>
            <a:r>
              <a:rPr lang="en-US" sz="3200" dirty="0" smtClean="0">
                <a:solidFill>
                  <a:schemeClr val="bg1"/>
                </a:solidFill>
                <a:latin typeface="Calibri" panose="020F0502020204030204" pitchFamily="34" charset="0"/>
              </a:rPr>
              <a:t>Considerations  </a:t>
            </a:r>
            <a:r>
              <a:rPr lang="en-US" sz="3200" dirty="0">
                <a:solidFill>
                  <a:schemeClr val="bg1"/>
                </a:solidFill>
                <a:latin typeface="Calibri" panose="020F0502020204030204" pitchFamily="34" charset="0"/>
              </a:rPr>
              <a:t>w</a:t>
            </a:r>
            <a:r>
              <a:rPr lang="en-US" sz="3200" dirty="0" smtClean="0">
                <a:solidFill>
                  <a:schemeClr val="bg1"/>
                </a:solidFill>
                <a:latin typeface="Calibri" panose="020F0502020204030204" pitchFamily="34" charset="0"/>
              </a:rPr>
              <a:t>hen </a:t>
            </a:r>
            <a:r>
              <a:rPr lang="en-US" sz="3200" dirty="0">
                <a:solidFill>
                  <a:schemeClr val="bg1"/>
                </a:solidFill>
                <a:latin typeface="Calibri" panose="020F0502020204030204" pitchFamily="34" charset="0"/>
              </a:rPr>
              <a:t>r</a:t>
            </a:r>
            <a:r>
              <a:rPr lang="en-US" sz="3200" dirty="0" smtClean="0">
                <a:solidFill>
                  <a:schemeClr val="bg1"/>
                </a:solidFill>
                <a:latin typeface="Calibri" panose="020F0502020204030204" pitchFamily="34" charset="0"/>
              </a:rPr>
              <a:t>esponding to children</a:t>
            </a:r>
            <a:endParaRPr lang="en-US" sz="3200" dirty="0">
              <a:solidFill>
                <a:schemeClr val="bg1"/>
              </a:solidFill>
              <a:latin typeface="Calibri" panose="020F0502020204030204" pitchFamily="34" charset="0"/>
            </a:endParaRPr>
          </a:p>
        </p:txBody>
      </p:sp>
      <p:sp>
        <p:nvSpPr>
          <p:cNvPr id="25605" name="Rectangle 5"/>
          <p:cNvSpPr>
            <a:spLocks noGrp="1" noChangeArrowheads="1"/>
          </p:cNvSpPr>
          <p:nvPr>
            <p:ph type="subTitle" idx="1"/>
          </p:nvPr>
        </p:nvSpPr>
        <p:spPr>
          <a:xfrm>
            <a:off x="533400" y="5334000"/>
            <a:ext cx="6593633" cy="457200"/>
          </a:xfrm>
        </p:spPr>
        <p:txBody>
          <a:bodyPr/>
          <a:lstStyle/>
          <a:p>
            <a:r>
              <a:rPr lang="en-US" sz="2800" dirty="0" smtClean="0">
                <a:latin typeface="Calibri" panose="020F0502020204030204" pitchFamily="34" charset="0"/>
              </a:rPr>
              <a:t>Behaviors, Power Struggles </a:t>
            </a:r>
          </a:p>
          <a:p>
            <a:r>
              <a:rPr lang="en-US" sz="2800" dirty="0" smtClean="0">
                <a:latin typeface="Calibri" panose="020F0502020204030204" pitchFamily="34" charset="0"/>
              </a:rPr>
              <a:t>and so much more…</a:t>
            </a:r>
            <a:endParaRPr lang="en-US" sz="28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447800"/>
            <a:ext cx="8229600" cy="4525963"/>
          </a:xfrm>
        </p:spPr>
        <p:txBody>
          <a:bodyPr/>
          <a:lstStyle/>
          <a:p>
            <a:pPr eaLnBrk="1" hangingPunct="1"/>
            <a:r>
              <a:rPr lang="en-US" sz="3200" dirty="0">
                <a:solidFill>
                  <a:schemeClr val="tx1"/>
                </a:solidFill>
                <a:latin typeface="Calibri" panose="020F0502020204030204" pitchFamily="34" charset="0"/>
              </a:rPr>
              <a:t>E</a:t>
            </a:r>
            <a:r>
              <a:rPr lang="en-US" sz="3200" dirty="0" smtClean="0">
                <a:solidFill>
                  <a:schemeClr val="tx1"/>
                </a:solidFill>
                <a:latin typeface="Calibri" panose="020F0502020204030204" pitchFamily="34" charset="0"/>
              </a:rPr>
              <a:t>xposure to extreme stressor</a:t>
            </a:r>
          </a:p>
          <a:p>
            <a:pPr lvl="1" eaLnBrk="1" hangingPunct="1"/>
            <a:r>
              <a:rPr lang="en-US" sz="2600" dirty="0" smtClean="0">
                <a:latin typeface="Calibri" panose="020F0502020204030204" pitchFamily="34" charset="0"/>
              </a:rPr>
              <a:t>threatened death or serious injury directly </a:t>
            </a:r>
          </a:p>
          <a:p>
            <a:pPr lvl="1" eaLnBrk="1" hangingPunct="1"/>
            <a:r>
              <a:rPr lang="en-US" sz="2600" dirty="0" smtClean="0">
                <a:latin typeface="Calibri" panose="020F0502020204030204" pitchFamily="34" charset="0"/>
              </a:rPr>
              <a:t>witnessing event (involving death, injury or threat)</a:t>
            </a:r>
          </a:p>
          <a:p>
            <a:pPr lvl="1" eaLnBrk="1" hangingPunct="1"/>
            <a:r>
              <a:rPr lang="en-US" sz="2600" dirty="0" smtClean="0">
                <a:latin typeface="Calibri" panose="020F0502020204030204" pitchFamily="34" charset="0"/>
              </a:rPr>
              <a:t>learning about event experienced by a loved one</a:t>
            </a:r>
          </a:p>
          <a:p>
            <a:pPr eaLnBrk="1" hangingPunct="1"/>
            <a:r>
              <a:rPr lang="en-US" sz="3200" dirty="0">
                <a:solidFill>
                  <a:schemeClr val="tx1"/>
                </a:solidFill>
                <a:latin typeface="Calibri" panose="020F0502020204030204" pitchFamily="34" charset="0"/>
              </a:rPr>
              <a:t>R</a:t>
            </a:r>
            <a:r>
              <a:rPr lang="en-US" sz="3200" dirty="0" smtClean="0">
                <a:solidFill>
                  <a:schemeClr val="tx1"/>
                </a:solidFill>
                <a:latin typeface="Calibri" panose="020F0502020204030204" pitchFamily="34" charset="0"/>
              </a:rPr>
              <a:t>esponse to the event</a:t>
            </a:r>
          </a:p>
          <a:p>
            <a:pPr lvl="1" eaLnBrk="1" hangingPunct="1"/>
            <a:r>
              <a:rPr lang="en-US" sz="2600" dirty="0" smtClean="0">
                <a:latin typeface="Calibri" panose="020F0502020204030204" pitchFamily="34" charset="0"/>
              </a:rPr>
              <a:t>intense fear, helplessness or horror</a:t>
            </a:r>
          </a:p>
          <a:p>
            <a:pPr lvl="1" eaLnBrk="1" hangingPunct="1"/>
            <a:r>
              <a:rPr lang="en-US" sz="2600" dirty="0" smtClean="0">
                <a:latin typeface="Calibri" panose="020F0502020204030204" pitchFamily="34" charset="0"/>
              </a:rPr>
              <a:t>various ways it is re-experienced </a:t>
            </a:r>
          </a:p>
          <a:p>
            <a:pPr lvl="2"/>
            <a:r>
              <a:rPr lang="en-US" sz="2000" dirty="0" smtClean="0">
                <a:latin typeface="Calibri" panose="020F0502020204030204" pitchFamily="34" charset="0"/>
              </a:rPr>
              <a:t>e.g. nightmares, intrusive thoughts of the event, feeling detached from others, dissociation, sleep trouble, startle response, etc.</a:t>
            </a:r>
          </a:p>
          <a:p>
            <a:pPr lvl="1" eaLnBrk="1" hangingPunct="1"/>
            <a:endParaRPr lang="en-US" sz="2400" dirty="0" smtClean="0">
              <a:latin typeface="Calibri" panose="020F0502020204030204" pitchFamily="34" charset="0"/>
            </a:endParaRPr>
          </a:p>
        </p:txBody>
      </p:sp>
      <p:sp>
        <p:nvSpPr>
          <p:cNvPr id="4098" name="Rectangle 2"/>
          <p:cNvSpPr>
            <a:spLocks noGrp="1" noChangeArrowheads="1"/>
          </p:cNvSpPr>
          <p:nvPr>
            <p:ph type="title"/>
          </p:nvPr>
        </p:nvSpPr>
        <p:spPr/>
        <p:txBody>
          <a:bodyPr/>
          <a:lstStyle/>
          <a:p>
            <a:pPr algn="ctr" eaLnBrk="1" hangingPunct="1"/>
            <a:r>
              <a:rPr lang="en-US" dirty="0" smtClean="0">
                <a:solidFill>
                  <a:schemeClr val="tx1"/>
                </a:solidFill>
                <a:latin typeface="Calibri" panose="020F0502020204030204" pitchFamily="34" charset="0"/>
              </a:rPr>
              <a:t>Definition of Trauma</a:t>
            </a:r>
          </a:p>
        </p:txBody>
      </p:sp>
    </p:spTree>
    <p:extLst>
      <p:ext uri="{BB962C8B-B14F-4D97-AF65-F5344CB8AC3E}">
        <p14:creationId xmlns:p14="http://schemas.microsoft.com/office/powerpoint/2010/main" xmlns="" val="2083317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381000" y="1219200"/>
            <a:ext cx="8077200" cy="5410200"/>
          </a:xfrm>
        </p:spPr>
        <p:txBody>
          <a:bodyPr>
            <a:noAutofit/>
          </a:bodyPr>
          <a:lstStyle/>
          <a:p>
            <a:pPr eaLnBrk="1" hangingPunct="1">
              <a:lnSpc>
                <a:spcPct val="90000"/>
              </a:lnSpc>
            </a:pPr>
            <a:r>
              <a:rPr lang="en-US" sz="3200" dirty="0" smtClean="0">
                <a:solidFill>
                  <a:schemeClr val="tx1"/>
                </a:solidFill>
                <a:latin typeface="Calibri" panose="020F0502020204030204" pitchFamily="34" charset="0"/>
              </a:rPr>
              <a:t>sexual abuse	    	</a:t>
            </a:r>
          </a:p>
          <a:p>
            <a:pPr eaLnBrk="1" hangingPunct="1">
              <a:lnSpc>
                <a:spcPct val="90000"/>
              </a:lnSpc>
            </a:pPr>
            <a:r>
              <a:rPr lang="en-US" sz="3200" dirty="0" smtClean="0">
                <a:solidFill>
                  <a:schemeClr val="tx1"/>
                </a:solidFill>
                <a:latin typeface="Calibri" panose="020F0502020204030204" pitchFamily="34" charset="0"/>
              </a:rPr>
              <a:t>severe neglect	</a:t>
            </a:r>
          </a:p>
          <a:p>
            <a:pPr eaLnBrk="1" hangingPunct="1">
              <a:lnSpc>
                <a:spcPct val="90000"/>
              </a:lnSpc>
            </a:pPr>
            <a:r>
              <a:rPr lang="en-US" sz="3200" dirty="0" smtClean="0">
                <a:solidFill>
                  <a:schemeClr val="tx1"/>
                </a:solidFill>
                <a:latin typeface="Calibri" panose="020F0502020204030204" pitchFamily="34" charset="0"/>
              </a:rPr>
              <a:t>physical abuse    </a:t>
            </a:r>
          </a:p>
          <a:p>
            <a:pPr eaLnBrk="1" hangingPunct="1">
              <a:lnSpc>
                <a:spcPct val="90000"/>
              </a:lnSpc>
            </a:pPr>
            <a:r>
              <a:rPr lang="en-US" sz="3200" dirty="0" smtClean="0">
                <a:solidFill>
                  <a:schemeClr val="tx1"/>
                </a:solidFill>
                <a:latin typeface="Calibri" panose="020F0502020204030204" pitchFamily="34" charset="0"/>
              </a:rPr>
              <a:t>domestic violence</a:t>
            </a:r>
          </a:p>
          <a:p>
            <a:pPr eaLnBrk="1" hangingPunct="1">
              <a:lnSpc>
                <a:spcPct val="90000"/>
              </a:lnSpc>
            </a:pPr>
            <a:r>
              <a:rPr lang="en-US" sz="3200" dirty="0" smtClean="0">
                <a:solidFill>
                  <a:schemeClr val="tx1"/>
                </a:solidFill>
                <a:latin typeface="Calibri" panose="020F0502020204030204" pitchFamily="34" charset="0"/>
              </a:rPr>
              <a:t>witnessed violence and cruelty to others	</a:t>
            </a:r>
          </a:p>
          <a:p>
            <a:pPr eaLnBrk="1" hangingPunct="1">
              <a:lnSpc>
                <a:spcPct val="90000"/>
              </a:lnSpc>
            </a:pPr>
            <a:r>
              <a:rPr lang="en-US" sz="3200" dirty="0" smtClean="0">
                <a:solidFill>
                  <a:schemeClr val="tx1"/>
                </a:solidFill>
                <a:latin typeface="Calibri" panose="020F0502020204030204" pitchFamily="34" charset="0"/>
              </a:rPr>
              <a:t>deprivation caused by extreme poverty	</a:t>
            </a:r>
          </a:p>
          <a:p>
            <a:pPr eaLnBrk="1" hangingPunct="1">
              <a:lnSpc>
                <a:spcPct val="90000"/>
              </a:lnSpc>
            </a:pPr>
            <a:r>
              <a:rPr lang="en-US" sz="3200" dirty="0" smtClean="0">
                <a:solidFill>
                  <a:schemeClr val="tx1"/>
                </a:solidFill>
                <a:latin typeface="Calibri" panose="020F0502020204030204" pitchFamily="34" charset="0"/>
              </a:rPr>
              <a:t>serious emotional and psychological abuse</a:t>
            </a:r>
          </a:p>
          <a:p>
            <a:pPr eaLnBrk="1" hangingPunct="1">
              <a:lnSpc>
                <a:spcPct val="90000"/>
              </a:lnSpc>
            </a:pPr>
            <a:r>
              <a:rPr lang="en-US" sz="3200" dirty="0" smtClean="0">
                <a:solidFill>
                  <a:schemeClr val="tx1"/>
                </a:solidFill>
                <a:latin typeface="Calibri" panose="020F0502020204030204" pitchFamily="34" charset="0"/>
              </a:rPr>
              <a:t>gang and drug related violence	</a:t>
            </a:r>
          </a:p>
          <a:p>
            <a:pPr eaLnBrk="1" hangingPunct="1">
              <a:lnSpc>
                <a:spcPct val="90000"/>
              </a:lnSpc>
            </a:pPr>
            <a:r>
              <a:rPr lang="en-US" sz="3200" dirty="0" smtClean="0">
                <a:solidFill>
                  <a:schemeClr val="tx1"/>
                </a:solidFill>
                <a:latin typeface="Calibri" panose="020F0502020204030204" pitchFamily="34" charset="0"/>
              </a:rPr>
              <a:t>repeated abandonment or sudden loss	</a:t>
            </a:r>
          </a:p>
          <a:p>
            <a:pPr eaLnBrk="1" hangingPunct="1">
              <a:lnSpc>
                <a:spcPct val="90000"/>
              </a:lnSpc>
            </a:pPr>
            <a:r>
              <a:rPr lang="en-US" sz="3200" dirty="0" smtClean="0">
                <a:solidFill>
                  <a:schemeClr val="tx1"/>
                </a:solidFill>
                <a:latin typeface="Calibri" panose="020F0502020204030204" pitchFamily="34" charset="0"/>
              </a:rPr>
              <a:t>rape (sexual assault)	</a:t>
            </a:r>
          </a:p>
        </p:txBody>
      </p:sp>
      <p:sp>
        <p:nvSpPr>
          <p:cNvPr id="5122" name="Title 1"/>
          <p:cNvSpPr>
            <a:spLocks noGrp="1"/>
          </p:cNvSpPr>
          <p:nvPr>
            <p:ph type="title"/>
          </p:nvPr>
        </p:nvSpPr>
        <p:spPr/>
        <p:txBody>
          <a:bodyPr>
            <a:normAutofit/>
          </a:bodyPr>
          <a:lstStyle/>
          <a:p>
            <a:pPr algn="ctr"/>
            <a:r>
              <a:rPr lang="en-US" dirty="0" smtClean="0">
                <a:solidFill>
                  <a:schemeClr val="tx1"/>
                </a:solidFill>
                <a:latin typeface="Calibri" panose="020F0502020204030204" pitchFamily="34" charset="0"/>
              </a:rPr>
              <a:t>What kinds of events are traumatic?</a:t>
            </a:r>
          </a:p>
        </p:txBody>
      </p:sp>
    </p:spTree>
    <p:extLst>
      <p:ext uri="{BB962C8B-B14F-4D97-AF65-F5344CB8AC3E}">
        <p14:creationId xmlns:p14="http://schemas.microsoft.com/office/powerpoint/2010/main" xmlns="" val="159503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381000" y="152400"/>
            <a:ext cx="8229600" cy="838200"/>
          </a:xfrm>
        </p:spPr>
        <p:txBody>
          <a:bodyPr/>
          <a:lstStyle/>
          <a:p>
            <a:pPr algn="ctr"/>
            <a:r>
              <a:rPr lang="en-US" dirty="0" smtClean="0">
                <a:solidFill>
                  <a:schemeClr val="tx1"/>
                </a:solidFill>
                <a:latin typeface="Calibri" panose="020F0502020204030204" pitchFamily="34" charset="0"/>
              </a:rPr>
              <a:t>Child Trauma Indicators</a:t>
            </a:r>
            <a:endParaRPr lang="en-US" dirty="0">
              <a:solidFill>
                <a:schemeClr val="tx1"/>
              </a:solidFill>
              <a:latin typeface="Calibri" panose="020F0502020204030204" pitchFamily="34" charset="0"/>
            </a:endParaRPr>
          </a:p>
        </p:txBody>
      </p:sp>
      <p:sp>
        <p:nvSpPr>
          <p:cNvPr id="23555" name="Rectangle 3"/>
          <p:cNvSpPr>
            <a:spLocks noGrp="1" noChangeArrowheads="1"/>
          </p:cNvSpPr>
          <p:nvPr>
            <p:ph sz="half" idx="4294967295"/>
          </p:nvPr>
        </p:nvSpPr>
        <p:spPr>
          <a:xfrm>
            <a:off x="0" y="1219200"/>
            <a:ext cx="4343400" cy="5181600"/>
          </a:xfrm>
        </p:spPr>
        <p:txBody>
          <a:bodyPr/>
          <a:lstStyle/>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Children Cutting on </a:t>
            </a:r>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Themselves</a:t>
            </a:r>
            <a:endPar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endParaRP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Lack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of Food</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Parental Drug Use</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Domestic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Violence in the Home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Educational Neglect</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Medical Neglect</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Sexual Abuse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Non-Caretaker Reports</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makes threat of harm to self</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threatens others</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Sad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about friend who died</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Acting out in class</a:t>
            </a:r>
          </a:p>
          <a:p>
            <a:endParaRPr lang="en-US" dirty="0">
              <a:ln w="0"/>
              <a:solidFill>
                <a:schemeClr val="tx1"/>
              </a:solidFill>
              <a:effectLst>
                <a:outerShdw blurRad="38100" dist="19050" dir="2700000" algn="tl" rotWithShape="0">
                  <a:schemeClr val="dk1">
                    <a:alpha val="40000"/>
                  </a:schemeClr>
                </a:outerShdw>
              </a:effectLst>
            </a:endParaRPr>
          </a:p>
        </p:txBody>
      </p:sp>
      <p:sp>
        <p:nvSpPr>
          <p:cNvPr id="6" name="Content Placeholder 5"/>
          <p:cNvSpPr>
            <a:spLocks noGrp="1"/>
          </p:cNvSpPr>
          <p:nvPr>
            <p:ph sz="half" idx="4294967295"/>
          </p:nvPr>
        </p:nvSpPr>
        <p:spPr>
          <a:xfrm>
            <a:off x="4953000" y="1219200"/>
            <a:ext cx="4191000" cy="5181600"/>
          </a:xfrm>
        </p:spPr>
        <p:txBody>
          <a:bodyPr/>
          <a:lstStyle/>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Stories about lack of supervision</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Talking about suicide/homicide</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Acting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weird</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Missing lots of school</a:t>
            </a:r>
          </a:p>
          <a:p>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Physical abuse</a:t>
            </a:r>
            <a:endPar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endParaRP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drew a threatening picture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brought weapon to school</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assaulted another</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Observed suspicious bruising</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Child has stated he will kill himself if has to go home</a:t>
            </a:r>
          </a:p>
          <a:p>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Says </a:t>
            </a:r>
            <a:r>
              <a:rPr lang="en-US" sz="200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rPr>
              <a:t>his parent </a:t>
            </a:r>
            <a:r>
              <a:rPr lang="en-US" sz="200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won’t give him his meds </a:t>
            </a:r>
          </a:p>
          <a:p>
            <a:endParaRPr lang="en-US" dirty="0"/>
          </a:p>
        </p:txBody>
      </p:sp>
    </p:spTree>
    <p:extLst>
      <p:ext uri="{BB962C8B-B14F-4D97-AF65-F5344CB8AC3E}">
        <p14:creationId xmlns:p14="http://schemas.microsoft.com/office/powerpoint/2010/main" xmlns="" val="18122558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3"/>
          <p:cNvSpPr>
            <a:spLocks noGrp="1" noChangeArrowheads="1"/>
          </p:cNvSpPr>
          <p:nvPr>
            <p:ph type="title"/>
          </p:nvPr>
        </p:nvSpPr>
        <p:spPr>
          <a:xfrm>
            <a:off x="304800" y="152400"/>
            <a:ext cx="8229600" cy="990600"/>
          </a:xfrm>
        </p:spPr>
        <p:txBody>
          <a:bodyPr>
            <a:noAutofit/>
          </a:bodyPr>
          <a:lstStyle/>
          <a:p>
            <a:pPr algn="ctr" eaLnBrk="1" hangingPunct="1">
              <a:lnSpc>
                <a:spcPct val="90000"/>
              </a:lnSpc>
            </a:pPr>
            <a:r>
              <a:rPr lang="es-ES_tradnl" sz="3200" dirty="0" err="1" smtClean="0">
                <a:solidFill>
                  <a:schemeClr val="tx1"/>
                </a:solidFill>
                <a:latin typeface="Calibri" panose="020F0502020204030204" pitchFamily="34" charset="0"/>
              </a:rPr>
              <a:t>ACEs</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Influence</a:t>
            </a:r>
            <a:r>
              <a:rPr lang="es-ES_tradnl" sz="3200" dirty="0" smtClean="0">
                <a:solidFill>
                  <a:schemeClr val="tx1"/>
                </a:solidFill>
                <a:latin typeface="Calibri" panose="020F0502020204030204" pitchFamily="34" charset="0"/>
              </a:rPr>
              <a:t> Health and </a:t>
            </a:r>
            <a:r>
              <a:rPr lang="es-ES_tradnl" sz="3200" dirty="0" err="1" smtClean="0">
                <a:solidFill>
                  <a:schemeClr val="tx1"/>
                </a:solidFill>
                <a:latin typeface="Calibri" panose="020F0502020204030204" pitchFamily="34" charset="0"/>
              </a:rPr>
              <a:t>Well-Being</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Throughout</a:t>
            </a:r>
            <a:r>
              <a:rPr lang="es-ES_tradnl" sz="3200" dirty="0" smtClean="0">
                <a:solidFill>
                  <a:schemeClr val="tx1"/>
                </a:solidFill>
                <a:latin typeface="Calibri" panose="020F0502020204030204" pitchFamily="34" charset="0"/>
              </a:rPr>
              <a:t> </a:t>
            </a:r>
            <a:r>
              <a:rPr lang="es-ES_tradnl" sz="3200" dirty="0" err="1" smtClean="0">
                <a:solidFill>
                  <a:schemeClr val="tx1"/>
                </a:solidFill>
                <a:latin typeface="Calibri" panose="020F0502020204030204" pitchFamily="34" charset="0"/>
              </a:rPr>
              <a:t>the</a:t>
            </a:r>
            <a:r>
              <a:rPr lang="es-ES_tradnl" sz="3200" dirty="0" smtClean="0">
                <a:solidFill>
                  <a:schemeClr val="tx1"/>
                </a:solidFill>
                <a:latin typeface="Calibri" panose="020F0502020204030204" pitchFamily="34" charset="0"/>
              </a:rPr>
              <a:t> Lifespan</a:t>
            </a:r>
            <a:endParaRPr lang="en-US" sz="3200" dirty="0" smtClean="0">
              <a:solidFill>
                <a:schemeClr val="tx1"/>
              </a:solidFill>
              <a:latin typeface="Calibri" panose="020F0502020204030204" pitchFamily="34" charset="0"/>
            </a:endParaRPr>
          </a:p>
        </p:txBody>
      </p:sp>
      <p:pic>
        <p:nvPicPr>
          <p:cNvPr id="262157" name="Picture 13" descr="Six-level pyramid displays the mechanisms by which Adverse Childhood Experiences influence health and well-being throughout the lifespan – from conception to death.  Each of the six steps of the pyramid represents one mechanism as follows,&#10;The bottom or first step at the base of the pyramid represents Adverse Childhood Experiences.&#10;The second step represents Disrupted Neurodevelopment.&#10;The third step represents Social, Emotional, and Cognitive Impairment.&#10;The fourth step represents Adoption of Health-Risk Behaviors.&#10;The fifth step represents Disease, Disability and Social Problems, and&#10;The sixth step, or top of the pyramid, represents Early Death.&#10;&#10;There is an arrow to the left of the pyramid, pointing up. The bottom reads, “Conception,” and the top reads, “Death.”&#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47800" y="1600200"/>
            <a:ext cx="5943600" cy="47402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258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latin typeface="Calibri" panose="020F0502020204030204" pitchFamily="34" charset="0"/>
              </a:rPr>
              <a:t>Current Antecedents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r>
              <a:rPr lang="en-US" sz="2800" dirty="0" smtClean="0">
                <a:solidFill>
                  <a:schemeClr val="tx1"/>
                </a:solidFill>
                <a:latin typeface="Calibri" panose="020F0502020204030204" pitchFamily="34" charset="0"/>
              </a:rPr>
              <a:t>Environment</a:t>
            </a:r>
          </a:p>
          <a:p>
            <a:r>
              <a:rPr lang="en-US" sz="2800" dirty="0" smtClean="0">
                <a:solidFill>
                  <a:schemeClr val="tx1"/>
                </a:solidFill>
                <a:latin typeface="Calibri" panose="020F0502020204030204" pitchFamily="34" charset="0"/>
              </a:rPr>
              <a:t>Temperature</a:t>
            </a:r>
          </a:p>
          <a:p>
            <a:r>
              <a:rPr lang="en-US" sz="2800" dirty="0" smtClean="0">
                <a:solidFill>
                  <a:schemeClr val="tx1"/>
                </a:solidFill>
                <a:latin typeface="Calibri" panose="020F0502020204030204" pitchFamily="34" charset="0"/>
              </a:rPr>
              <a:t>Noise level, sounds, (distractions)</a:t>
            </a:r>
          </a:p>
          <a:p>
            <a:r>
              <a:rPr lang="en-US" sz="2800" dirty="0" smtClean="0">
                <a:solidFill>
                  <a:schemeClr val="tx1"/>
                </a:solidFill>
                <a:latin typeface="Calibri" panose="020F0502020204030204" pitchFamily="34" charset="0"/>
              </a:rPr>
              <a:t>Who’s in the immediate area</a:t>
            </a:r>
          </a:p>
          <a:p>
            <a:r>
              <a:rPr lang="en-US" sz="2800" dirty="0" smtClean="0">
                <a:solidFill>
                  <a:schemeClr val="tx1"/>
                </a:solidFill>
                <a:latin typeface="Calibri" panose="020F0502020204030204" pitchFamily="34" charset="0"/>
              </a:rPr>
              <a:t>Our interactions with those people</a:t>
            </a:r>
          </a:p>
          <a:p>
            <a:pPr lvl="1"/>
            <a:r>
              <a:rPr lang="en-US" dirty="0" smtClean="0">
                <a:latin typeface="Calibri" panose="020F0502020204030204" pitchFamily="34" charset="0"/>
              </a:rPr>
              <a:t>Requests by people</a:t>
            </a:r>
          </a:p>
          <a:p>
            <a:pPr lvl="1"/>
            <a:r>
              <a:rPr lang="en-US" dirty="0" smtClean="0">
                <a:solidFill>
                  <a:schemeClr val="tx1"/>
                </a:solidFill>
                <a:latin typeface="Calibri" panose="020F0502020204030204" pitchFamily="34" charset="0"/>
              </a:rPr>
              <a:t>Comments by people</a:t>
            </a:r>
          </a:p>
          <a:p>
            <a:pPr lvl="2"/>
            <a:r>
              <a:rPr lang="en-US" dirty="0" smtClean="0">
                <a:latin typeface="Calibri" panose="020F0502020204030204" pitchFamily="34" charset="0"/>
              </a:rPr>
              <a:t>Compliments</a:t>
            </a:r>
          </a:p>
          <a:p>
            <a:pPr lvl="2"/>
            <a:r>
              <a:rPr lang="en-US" dirty="0" smtClean="0">
                <a:latin typeface="Calibri" panose="020F0502020204030204" pitchFamily="34" charset="0"/>
              </a:rPr>
              <a:t>Perceived slights?</a:t>
            </a:r>
          </a:p>
          <a:p>
            <a:pPr lvl="2"/>
            <a:r>
              <a:rPr lang="en-US" dirty="0" smtClean="0">
                <a:latin typeface="Calibri" panose="020F0502020204030204" pitchFamily="34" charset="0"/>
              </a:rPr>
              <a:t>Perceived threats?</a:t>
            </a:r>
            <a:endParaRPr lang="en-US" dirty="0" smtClean="0">
              <a:solidFill>
                <a:schemeClr val="tx1"/>
              </a:solidFill>
              <a:latin typeface="Calibri" panose="020F0502020204030204" pitchFamily="34" charset="0"/>
            </a:endParaRPr>
          </a:p>
          <a:p>
            <a:endParaRPr lang="en-US"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50767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What is a Power Struggle?</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pPr marL="0" indent="0">
              <a:buNone/>
            </a:pPr>
            <a:r>
              <a:rPr lang="en-US" sz="2800" dirty="0" smtClean="0">
                <a:solidFill>
                  <a:schemeClr val="tx1"/>
                </a:solidFill>
                <a:latin typeface="Calibri" panose="020F0502020204030204" pitchFamily="34" charset="0"/>
              </a:rPr>
              <a:t>What is a power struggle?  ( one or more of the items below)</a:t>
            </a:r>
          </a:p>
          <a:p>
            <a:pPr>
              <a:buFont typeface="Arial" panose="020B0604020202020204" pitchFamily="34" charset="0"/>
              <a:buChar char="•"/>
            </a:pPr>
            <a:r>
              <a:rPr lang="en-US" dirty="0" smtClean="0">
                <a:solidFill>
                  <a:schemeClr val="tx1"/>
                </a:solidFill>
                <a:latin typeface="Calibri" panose="020F0502020204030204" pitchFamily="34" charset="0"/>
              </a:rPr>
              <a:t>Two persons, one is trying to control the other person, sometimes intentionally, sometimes not intentionally</a:t>
            </a:r>
          </a:p>
          <a:p>
            <a:pPr>
              <a:buFont typeface="Arial" panose="020B0604020202020204" pitchFamily="34" charset="0"/>
              <a:buChar char="•"/>
            </a:pPr>
            <a:r>
              <a:rPr lang="en-US" dirty="0" smtClean="0">
                <a:solidFill>
                  <a:schemeClr val="tx1"/>
                </a:solidFill>
                <a:latin typeface="Calibri" panose="020F0502020204030204" pitchFamily="34" charset="0"/>
              </a:rPr>
              <a:t>Two persons, one is trying to get the other person to do something or not do something</a:t>
            </a:r>
          </a:p>
          <a:p>
            <a:pPr>
              <a:buFont typeface="Arial" panose="020B0604020202020204" pitchFamily="34" charset="0"/>
              <a:buChar char="•"/>
            </a:pPr>
            <a:r>
              <a:rPr lang="en-US" dirty="0" smtClean="0">
                <a:solidFill>
                  <a:schemeClr val="tx1"/>
                </a:solidFill>
                <a:latin typeface="Calibri" panose="020F0502020204030204" pitchFamily="34" charset="0"/>
              </a:rPr>
              <a:t>Two persons, each is reinforced by control over the other person</a:t>
            </a:r>
          </a:p>
          <a:p>
            <a:pPr>
              <a:buFont typeface="Arial" panose="020B0604020202020204" pitchFamily="34" charset="0"/>
              <a:buChar char="•"/>
            </a:pPr>
            <a:r>
              <a:rPr lang="en-US" dirty="0" smtClean="0">
                <a:solidFill>
                  <a:schemeClr val="tx1"/>
                </a:solidFill>
                <a:latin typeface="Calibri" panose="020F0502020204030204" pitchFamily="34" charset="0"/>
              </a:rPr>
              <a:t>Two persons, one is in a position of greater power than the other and uses the power arbitrarily and without regard to the feelings or desires of the other person</a:t>
            </a:r>
            <a:endParaRPr lang="en-US"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817660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990600"/>
          </a:xfrm>
        </p:spPr>
        <p:txBody>
          <a:bodyPr/>
          <a:lstStyle/>
          <a:p>
            <a:pPr algn="ctr"/>
            <a:r>
              <a:rPr lang="en-US" dirty="0" smtClean="0">
                <a:solidFill>
                  <a:schemeClr val="tx1"/>
                </a:solidFill>
                <a:latin typeface="Calibri" panose="020F0502020204030204" pitchFamily="34" charset="0"/>
              </a:rPr>
              <a:t>Why do Staff and youth get into </a:t>
            </a:r>
            <a:br>
              <a:rPr lang="en-US" dirty="0" smtClean="0">
                <a:solidFill>
                  <a:schemeClr val="tx1"/>
                </a:solidFill>
                <a:latin typeface="Calibri" panose="020F0502020204030204" pitchFamily="34" charset="0"/>
              </a:rPr>
            </a:br>
            <a:r>
              <a:rPr lang="en-US" dirty="0" smtClean="0">
                <a:solidFill>
                  <a:schemeClr val="tx1"/>
                </a:solidFill>
                <a:latin typeface="Calibri" panose="020F0502020204030204" pitchFamily="34" charset="0"/>
              </a:rPr>
              <a:t>Power Struggles?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228600" y="1676400"/>
            <a:ext cx="8686800" cy="4267200"/>
          </a:xfrm>
        </p:spPr>
        <p:txBody>
          <a:bodyPr>
            <a:noAutofit/>
          </a:bodyPr>
          <a:lstStyle/>
          <a:p>
            <a:pPr>
              <a:buFont typeface="Arial" panose="020B0604020202020204" pitchFamily="34" charset="0"/>
              <a:buChar char="•"/>
            </a:pPr>
            <a:r>
              <a:rPr lang="en-US" sz="2800" dirty="0" smtClean="0">
                <a:solidFill>
                  <a:schemeClr val="tx1"/>
                </a:solidFill>
                <a:latin typeface="Calibri" panose="020F0502020204030204" pitchFamily="34" charset="0"/>
              </a:rPr>
              <a:t>Staff persons are trying to ensure that individuals follow through on their responsibilities.</a:t>
            </a:r>
          </a:p>
          <a:p>
            <a:pPr>
              <a:buFont typeface="Arial" panose="020B0604020202020204" pitchFamily="34" charset="0"/>
              <a:buChar char="•"/>
            </a:pPr>
            <a:r>
              <a:rPr lang="en-US" sz="2800" dirty="0" smtClean="0">
                <a:solidFill>
                  <a:schemeClr val="tx1"/>
                </a:solidFill>
                <a:latin typeface="Calibri" panose="020F0502020204030204" pitchFamily="34" charset="0"/>
              </a:rPr>
              <a:t>In order to fulfill their own responsibilities, staff sometimes feel that individuals must do what staff say.</a:t>
            </a:r>
          </a:p>
          <a:p>
            <a:pPr>
              <a:buFont typeface="Arial" panose="020B0604020202020204" pitchFamily="34" charset="0"/>
              <a:buChar char="•"/>
            </a:pPr>
            <a:r>
              <a:rPr lang="en-US" sz="2800" dirty="0" smtClean="0">
                <a:solidFill>
                  <a:schemeClr val="tx1"/>
                </a:solidFill>
                <a:latin typeface="Calibri" panose="020F0502020204030204" pitchFamily="34" charset="0"/>
              </a:rPr>
              <a:t>The more individuals feel controlled and powerless, the more they are likely to struggle to gain control.</a:t>
            </a:r>
          </a:p>
          <a:p>
            <a:pPr>
              <a:buFont typeface="Arial" panose="020B0604020202020204" pitchFamily="34" charset="0"/>
              <a:buChar char="•"/>
            </a:pPr>
            <a:r>
              <a:rPr lang="en-US" sz="2800" dirty="0" smtClean="0">
                <a:solidFill>
                  <a:schemeClr val="tx1"/>
                </a:solidFill>
                <a:latin typeface="Calibri" panose="020F0502020204030204" pitchFamily="34" charset="0"/>
              </a:rPr>
              <a:t>The more individuals do not do what staff tell them, the more staff attempt to control the individuals.</a:t>
            </a:r>
            <a:endParaRPr lang="en-US" sz="280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158881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1066800"/>
          </a:xfrm>
        </p:spPr>
        <p:txBody>
          <a:bodyPr/>
          <a:lstStyle/>
          <a:p>
            <a:pPr algn="ctr"/>
            <a:r>
              <a:rPr lang="en-US" sz="2800" dirty="0" smtClean="0">
                <a:solidFill>
                  <a:schemeClr val="tx1"/>
                </a:solidFill>
                <a:latin typeface="Calibri" panose="020F0502020204030204" pitchFamily="34" charset="0"/>
              </a:rPr>
              <a:t>Why do individuals sometimes resort to </a:t>
            </a:r>
            <a:br>
              <a:rPr lang="en-US" sz="2800" dirty="0" smtClean="0">
                <a:solidFill>
                  <a:schemeClr val="tx1"/>
                </a:solidFill>
                <a:latin typeface="Calibri" panose="020F0502020204030204" pitchFamily="34" charset="0"/>
              </a:rPr>
            </a:br>
            <a:r>
              <a:rPr lang="en-US" sz="2800" dirty="0" smtClean="0">
                <a:solidFill>
                  <a:schemeClr val="tx1"/>
                </a:solidFill>
                <a:latin typeface="Calibri" panose="020F0502020204030204" pitchFamily="34" charset="0"/>
              </a:rPr>
              <a:t>inappropriate behavior as a result of Power Struggles?</a:t>
            </a:r>
            <a:endParaRPr lang="en-US" sz="2800" dirty="0">
              <a:solidFill>
                <a:schemeClr val="tx1"/>
              </a:solidFill>
              <a:latin typeface="Calibri" panose="020F0502020204030204" pitchFamily="34" charset="0"/>
            </a:endParaRPr>
          </a:p>
        </p:txBody>
      </p:sp>
      <p:sp>
        <p:nvSpPr>
          <p:cNvPr id="3" name="Content Placeholder 2"/>
          <p:cNvSpPr>
            <a:spLocks noGrp="1"/>
          </p:cNvSpPr>
          <p:nvPr>
            <p:ph idx="1"/>
          </p:nvPr>
        </p:nvSpPr>
        <p:spPr>
          <a:xfrm>
            <a:off x="304800" y="1676400"/>
            <a:ext cx="8534400" cy="4343400"/>
          </a:xfrm>
        </p:spPr>
        <p:txBody>
          <a:bodyPr>
            <a:normAutofit fontScale="92500" lnSpcReduction="10000"/>
          </a:bodyPr>
          <a:lstStyle/>
          <a:p>
            <a:pPr marL="0" indent="0" algn="ctr">
              <a:buNone/>
            </a:pPr>
            <a:r>
              <a:rPr lang="en-US" sz="2800" b="1" dirty="0" smtClean="0">
                <a:solidFill>
                  <a:schemeClr val="tx1"/>
                </a:solidFill>
                <a:latin typeface="Calibri" panose="020F0502020204030204" pitchFamily="34" charset="0"/>
              </a:rPr>
              <a:t>Aggression*Property Destruction*Toileting accidents *Running away</a:t>
            </a:r>
          </a:p>
          <a:p>
            <a:endParaRPr lang="en-US" sz="2000" dirty="0" smtClean="0">
              <a:solidFill>
                <a:schemeClr val="tx1"/>
              </a:solidFill>
            </a:endParaRPr>
          </a:p>
          <a:p>
            <a:pPr>
              <a:buFont typeface="Arial" panose="020B0604020202020204" pitchFamily="34" charset="0"/>
              <a:buChar char="•"/>
            </a:pPr>
            <a:r>
              <a:rPr lang="en-US" sz="2800" dirty="0" smtClean="0">
                <a:solidFill>
                  <a:schemeClr val="tx1"/>
                </a:solidFill>
                <a:latin typeface="Calibri" panose="020F0502020204030204" pitchFamily="34" charset="0"/>
              </a:rPr>
              <a:t>They have been told what to do most of their lives</a:t>
            </a:r>
          </a:p>
          <a:p>
            <a:pPr>
              <a:buFont typeface="Arial" panose="020B0604020202020204" pitchFamily="34" charset="0"/>
              <a:buChar char="•"/>
            </a:pPr>
            <a:r>
              <a:rPr lang="en-US" sz="2800" dirty="0" smtClean="0">
                <a:solidFill>
                  <a:schemeClr val="tx1"/>
                </a:solidFill>
                <a:latin typeface="Calibri" panose="020F0502020204030204" pitchFamily="34" charset="0"/>
              </a:rPr>
              <a:t>They are in a situation with little control and they feel powerless; they have few choices in determining the course of their lives</a:t>
            </a:r>
          </a:p>
          <a:p>
            <a:pPr>
              <a:buFont typeface="Arial" panose="020B0604020202020204" pitchFamily="34" charset="0"/>
              <a:buChar char="•"/>
            </a:pPr>
            <a:r>
              <a:rPr lang="en-US" sz="2800" dirty="0" smtClean="0">
                <a:solidFill>
                  <a:schemeClr val="tx1"/>
                </a:solidFill>
                <a:latin typeface="Calibri" panose="020F0502020204030204" pitchFamily="34" charset="0"/>
              </a:rPr>
              <a:t>They do not have the skills to address their concerns in appropriate ways</a:t>
            </a:r>
          </a:p>
          <a:p>
            <a:pPr>
              <a:buFont typeface="Arial" panose="020B0604020202020204" pitchFamily="34" charset="0"/>
              <a:buChar char="•"/>
            </a:pPr>
            <a:r>
              <a:rPr lang="en-US" sz="2800" dirty="0" smtClean="0">
                <a:solidFill>
                  <a:schemeClr val="tx1"/>
                </a:solidFill>
                <a:latin typeface="Calibri" panose="020F0502020204030204" pitchFamily="34" charset="0"/>
              </a:rPr>
              <a:t>They have not had and do not have opportunities to address their concerns</a:t>
            </a:r>
            <a:endParaRPr lang="en-US" sz="280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442645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989045"/>
          </a:xfrm>
        </p:spPr>
        <p:txBody>
          <a:bodyPr/>
          <a:lstStyle/>
          <a:p>
            <a:pPr algn="ctr"/>
            <a:r>
              <a:rPr lang="en-US" dirty="0">
                <a:solidFill>
                  <a:schemeClr val="tx1"/>
                </a:solidFill>
                <a:latin typeface="Calibri" panose="020F0502020204030204" pitchFamily="34" charset="0"/>
              </a:rPr>
              <a:t>Establish a regular </a:t>
            </a:r>
            <a:r>
              <a:rPr lang="en-US" dirty="0" smtClean="0">
                <a:solidFill>
                  <a:schemeClr val="tx1"/>
                </a:solidFill>
                <a:latin typeface="Calibri" panose="020F0502020204030204" pitchFamily="34" charset="0"/>
              </a:rPr>
              <a:t>schedule/routine</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1371600"/>
            <a:ext cx="8382000" cy="4038600"/>
          </a:xfrm>
        </p:spPr>
        <p:txBody>
          <a:bodyPr>
            <a:normAutofit/>
          </a:bodyPr>
          <a:lstStyle/>
          <a:p>
            <a:pPr marL="571500" indent="-571500">
              <a:buFont typeface="Arial" panose="020B0604020202020204" pitchFamily="34" charset="0"/>
              <a:buChar char="•"/>
            </a:pPr>
            <a:r>
              <a:rPr lang="en-US" sz="3600" b="0" u="sng" dirty="0" smtClean="0">
                <a:solidFill>
                  <a:schemeClr val="tx1"/>
                </a:solidFill>
                <a:latin typeface="Calibri" panose="020F0502020204030204" pitchFamily="34" charset="0"/>
              </a:rPr>
              <a:t>Reduce</a:t>
            </a:r>
            <a:r>
              <a:rPr lang="en-US" sz="3600" b="0" dirty="0" smtClean="0">
                <a:solidFill>
                  <a:schemeClr val="tx1"/>
                </a:solidFill>
                <a:latin typeface="Calibri" panose="020F0502020204030204" pitchFamily="34" charset="0"/>
              </a:rPr>
              <a:t> the need for your having to tell others what to do. </a:t>
            </a:r>
          </a:p>
          <a:p>
            <a:pPr marL="571500" indent="-571500">
              <a:buFont typeface="Arial" panose="020B0604020202020204" pitchFamily="34" charset="0"/>
              <a:buChar char="•"/>
            </a:pPr>
            <a:endParaRPr lang="en-US" sz="3600" b="0" dirty="0" smtClean="0">
              <a:solidFill>
                <a:schemeClr val="tx1"/>
              </a:solidFill>
              <a:latin typeface="Calibri" panose="020F0502020204030204" pitchFamily="34" charset="0"/>
            </a:endParaRPr>
          </a:p>
          <a:p>
            <a:pPr marL="571500" indent="-571500">
              <a:buFont typeface="Arial" panose="020B0604020202020204" pitchFamily="34" charset="0"/>
              <a:buChar char="•"/>
            </a:pPr>
            <a:r>
              <a:rPr lang="en-US" sz="3600" b="0" dirty="0" smtClean="0">
                <a:solidFill>
                  <a:schemeClr val="tx1"/>
                </a:solidFill>
                <a:latin typeface="Calibri" panose="020F0502020204030204" pitchFamily="34" charset="0"/>
              </a:rPr>
              <a:t>Implement a consistent schedule over time so individuals learn what to expect and do without your having to tell them.</a:t>
            </a:r>
            <a:endParaRPr lang="en-US" sz="36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786895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Making Requests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228600" y="1066800"/>
            <a:ext cx="8915400" cy="5486400"/>
          </a:xfrm>
        </p:spPr>
        <p:txBody>
          <a:bodyPr>
            <a:noAutofit/>
          </a:bodyPr>
          <a:lstStyle/>
          <a:p>
            <a:r>
              <a:rPr lang="en-US" sz="2800" b="0" dirty="0" smtClean="0">
                <a:solidFill>
                  <a:schemeClr val="tx1"/>
                </a:solidFill>
                <a:latin typeface="Calibri" panose="020F0502020204030204" pitchFamily="34" charset="0"/>
              </a:rPr>
              <a:t>Always make requests in calm and respectful manner. Avoid demands; avoid a tone of authority.</a:t>
            </a:r>
          </a:p>
          <a:p>
            <a:r>
              <a:rPr lang="en-US" sz="2800" b="0" dirty="0" smtClean="0">
                <a:solidFill>
                  <a:schemeClr val="tx1"/>
                </a:solidFill>
                <a:latin typeface="Calibri" panose="020F0502020204030204" pitchFamily="34" charset="0"/>
              </a:rPr>
              <a:t>Provide lead time. When possible, connect the time of the action to the end of a clearly visible event. </a:t>
            </a:r>
          </a:p>
          <a:p>
            <a:r>
              <a:rPr lang="en-US" sz="2800" b="0" dirty="0">
                <a:solidFill>
                  <a:schemeClr val="tx1"/>
                </a:solidFill>
                <a:latin typeface="Calibri" panose="020F0502020204030204" pitchFamily="34" charset="0"/>
              </a:rPr>
              <a:t>Provide explanations for requests.</a:t>
            </a:r>
          </a:p>
          <a:p>
            <a:r>
              <a:rPr lang="en-US" sz="2800" b="0" dirty="0">
                <a:solidFill>
                  <a:schemeClr val="tx1"/>
                </a:solidFill>
                <a:latin typeface="Calibri" panose="020F0502020204030204" pitchFamily="34" charset="0"/>
              </a:rPr>
              <a:t>Where possible, provide choices in tasks and in </a:t>
            </a:r>
            <a:r>
              <a:rPr lang="en-US" sz="2800" b="0" dirty="0" err="1">
                <a:solidFill>
                  <a:schemeClr val="tx1"/>
                </a:solidFill>
                <a:latin typeface="Calibri" panose="020F0502020204030204" pitchFamily="34" charset="0"/>
              </a:rPr>
              <a:t>reinforcers</a:t>
            </a:r>
            <a:r>
              <a:rPr lang="en-US" sz="2800" b="0" dirty="0">
                <a:solidFill>
                  <a:schemeClr val="tx1"/>
                </a:solidFill>
                <a:latin typeface="Calibri" panose="020F0502020204030204" pitchFamily="34" charset="0"/>
              </a:rPr>
              <a:t>; provide choices as to when a responsibility will be carried out</a:t>
            </a:r>
          </a:p>
          <a:p>
            <a:r>
              <a:rPr lang="en-US" sz="2800" b="0" dirty="0" smtClean="0">
                <a:solidFill>
                  <a:schemeClr val="tx1"/>
                </a:solidFill>
                <a:latin typeface="Calibri" panose="020F0502020204030204" pitchFamily="34" charset="0"/>
              </a:rPr>
              <a:t>Avoid doing things at your own whim, for your own convenience, and at the spur of the moment</a:t>
            </a:r>
          </a:p>
          <a:p>
            <a:pPr>
              <a:buFont typeface="Arial" panose="020B0604020202020204" pitchFamily="34" charset="0"/>
              <a:buChar char="•"/>
            </a:pPr>
            <a:r>
              <a:rPr lang="en-US" sz="2800" b="0" dirty="0" smtClean="0">
                <a:solidFill>
                  <a:schemeClr val="tx1"/>
                </a:solidFill>
                <a:latin typeface="Calibri" panose="020F0502020204030204" pitchFamily="34" charset="0"/>
              </a:rPr>
              <a:t>Avoid the arbitrary use of power/control</a:t>
            </a:r>
          </a:p>
          <a:p>
            <a:pPr marL="742950" indent="-742950">
              <a:buFont typeface="+mj-lt"/>
              <a:buAutoNum type="arabicPeriod"/>
            </a:pPr>
            <a:endParaRPr lang="en-US" sz="28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3413537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77200" cy="2971800"/>
          </a:xfrm>
        </p:spPr>
        <p:txBody>
          <a:bodyPr/>
          <a:lstStyle/>
          <a:p>
            <a:r>
              <a:rPr lang="en-US" sz="3600" dirty="0">
                <a:latin typeface="Calibri" panose="020F0502020204030204" pitchFamily="34" charset="0"/>
              </a:rPr>
              <a:t>There is no greater insight into the future than recognizing...when we save our children, we save </a:t>
            </a:r>
            <a:r>
              <a:rPr lang="en-US" sz="3600" dirty="0" smtClean="0">
                <a:latin typeface="Calibri" panose="020F0502020204030204" pitchFamily="34" charset="0"/>
              </a:rPr>
              <a:t>ourselves </a:t>
            </a:r>
            <a:br>
              <a:rPr lang="en-US" sz="3600" dirty="0" smtClean="0">
                <a:latin typeface="Calibri" panose="020F0502020204030204" pitchFamily="34" charset="0"/>
              </a:rPr>
            </a:br>
            <a:r>
              <a:rPr lang="en-US" sz="3600" dirty="0" smtClean="0">
                <a:latin typeface="Bradley Hand ITC" panose="03070402050302030203" pitchFamily="66" charset="0"/>
              </a:rPr>
              <a:t>Margaret Mead</a:t>
            </a:r>
            <a:endParaRPr lang="en-US" u="sng" dirty="0">
              <a:latin typeface="Bradley Hand ITC" panose="03070402050302030203" pitchFamily="66" charset="0"/>
            </a:endParaRPr>
          </a:p>
        </p:txBody>
      </p:sp>
    </p:spTree>
    <p:extLst>
      <p:ext uri="{BB962C8B-B14F-4D97-AF65-F5344CB8AC3E}">
        <p14:creationId xmlns:p14="http://schemas.microsoft.com/office/powerpoint/2010/main" xmlns="" val="3836478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58200" cy="1143000"/>
          </a:xfrm>
        </p:spPr>
        <p:txBody>
          <a:bodyPr/>
          <a:lstStyle/>
          <a:p>
            <a:pPr algn="ctr"/>
            <a:r>
              <a:rPr lang="en-US" dirty="0">
                <a:solidFill>
                  <a:schemeClr val="tx1"/>
                </a:solidFill>
                <a:latin typeface="Calibri" panose="020F0502020204030204" pitchFamily="34" charset="0"/>
              </a:rPr>
              <a:t>Ensure that individuals </a:t>
            </a:r>
            <a:r>
              <a:rPr lang="en-US" dirty="0" smtClean="0">
                <a:solidFill>
                  <a:schemeClr val="tx1"/>
                </a:solidFill>
                <a:latin typeface="Calibri" panose="020F0502020204030204" pitchFamily="34" charset="0"/>
              </a:rPr>
              <a:t>have </a:t>
            </a:r>
            <a:r>
              <a:rPr lang="en-US" dirty="0">
                <a:solidFill>
                  <a:schemeClr val="tx1"/>
                </a:solidFill>
                <a:latin typeface="Calibri" panose="020F0502020204030204" pitchFamily="34" charset="0"/>
              </a:rPr>
              <a:t>the skills</a:t>
            </a:r>
          </a:p>
        </p:txBody>
      </p:sp>
      <p:sp>
        <p:nvSpPr>
          <p:cNvPr id="3" name="Content Placeholder 2"/>
          <p:cNvSpPr>
            <a:spLocks noGrp="1"/>
          </p:cNvSpPr>
          <p:nvPr>
            <p:ph idx="1"/>
          </p:nvPr>
        </p:nvSpPr>
        <p:spPr>
          <a:xfrm>
            <a:off x="838200" y="1447800"/>
            <a:ext cx="7520940" cy="3275049"/>
          </a:xfrm>
        </p:spPr>
        <p:txBody>
          <a:bodyPr>
            <a:normAutofit/>
          </a:bodyPr>
          <a:lstStyle/>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Ensure that individuals have the skills to do what you are asking them to do. </a:t>
            </a:r>
          </a:p>
          <a:p>
            <a:pPr marL="457200" indent="-457200">
              <a:buFont typeface="Arial" panose="020B0604020202020204" pitchFamily="34" charset="0"/>
              <a:buChar char="•"/>
            </a:pPr>
            <a:endParaRPr lang="en-US" sz="32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Even when individuals have the skills, do not make great sudden increases in demands.</a:t>
            </a:r>
            <a:endParaRPr lang="en-US" sz="32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1707206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838200"/>
          </a:xfrm>
        </p:spPr>
        <p:txBody>
          <a:bodyPr/>
          <a:lstStyle/>
          <a:p>
            <a:pPr algn="ctr"/>
            <a:r>
              <a:rPr lang="en-US" dirty="0" smtClean="0">
                <a:solidFill>
                  <a:schemeClr val="tx1"/>
                </a:solidFill>
                <a:latin typeface="Calibri" panose="020F0502020204030204" pitchFamily="34" charset="0"/>
              </a:rPr>
              <a:t>Set Realistic Expectations	</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822960" y="1600200"/>
            <a:ext cx="7254240" cy="3080277"/>
          </a:xfrm>
        </p:spPr>
        <p:txBody>
          <a:bodyPr>
            <a:normAutofit/>
          </a:bodyPr>
          <a:lstStyle/>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Let individuals know what will happen and what is expected of them. </a:t>
            </a:r>
          </a:p>
          <a:p>
            <a:pPr marL="457200" indent="-457200">
              <a:buFont typeface="Arial" panose="020B0604020202020204" pitchFamily="34" charset="0"/>
              <a:buChar char="•"/>
            </a:pPr>
            <a:endParaRPr lang="en-US" sz="32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Ensure that the individual can tell you what is expected.</a:t>
            </a:r>
            <a:endParaRPr lang="en-US" sz="32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507245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Review Rules	</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822960" y="1676400"/>
            <a:ext cx="7254240" cy="3810000"/>
          </a:xfrm>
        </p:spPr>
        <p:txBody>
          <a:bodyPr>
            <a:normAutofit/>
          </a:bodyPr>
          <a:lstStyle/>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Review rules on a regularly scheduled basis; do not wait until they are broken</a:t>
            </a:r>
          </a:p>
          <a:p>
            <a:pPr marL="457200" indent="-457200">
              <a:buFont typeface="Arial" panose="020B0604020202020204" pitchFamily="34" charset="0"/>
              <a:buChar char="•"/>
            </a:pPr>
            <a:endParaRPr lang="en-US" sz="32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Ask students to tell you the rules.</a:t>
            </a:r>
          </a:p>
          <a:p>
            <a:pPr marL="457200" indent="-457200">
              <a:buFont typeface="Arial" panose="020B0604020202020204" pitchFamily="34" charset="0"/>
              <a:buChar char="•"/>
            </a:pPr>
            <a:endParaRPr lang="en-US" sz="32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3200" b="0" dirty="0" smtClean="0">
                <a:solidFill>
                  <a:schemeClr val="tx1"/>
                </a:solidFill>
                <a:latin typeface="Calibri" panose="020F0502020204030204" pitchFamily="34" charset="0"/>
              </a:rPr>
              <a:t>Praise individuals who follow the rules</a:t>
            </a:r>
            <a:endParaRPr lang="en-US" sz="3200" b="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936775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Opportunities to be helpful</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822960" y="1143000"/>
            <a:ext cx="7520940" cy="5181600"/>
          </a:xfrm>
        </p:spPr>
        <p:txBody>
          <a:bodyPr>
            <a:noAutofit/>
          </a:bodyPr>
          <a:lstStyle/>
          <a:p>
            <a:pPr marL="457200" indent="-457200">
              <a:buFont typeface="Arial" panose="020B0604020202020204" pitchFamily="34" charset="0"/>
              <a:buChar char="•"/>
            </a:pPr>
            <a:r>
              <a:rPr lang="en-US" sz="2800" b="0" dirty="0" smtClean="0">
                <a:solidFill>
                  <a:schemeClr val="tx1"/>
                </a:solidFill>
                <a:latin typeface="Calibri" panose="020F0502020204030204" pitchFamily="34" charset="0"/>
              </a:rPr>
              <a:t>Provide regular opportunities for individuals to be helpful and to assume special responsibilities.</a:t>
            </a:r>
          </a:p>
          <a:p>
            <a:pPr marL="457200" indent="-457200">
              <a:buFont typeface="Arial" panose="020B0604020202020204" pitchFamily="34" charset="0"/>
              <a:buChar char="•"/>
            </a:pPr>
            <a:endParaRPr lang="en-US" sz="28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2800" b="0" dirty="0" smtClean="0">
                <a:solidFill>
                  <a:schemeClr val="tx1"/>
                </a:solidFill>
                <a:latin typeface="Calibri" panose="020F0502020204030204" pitchFamily="34" charset="0"/>
              </a:rPr>
              <a:t>Review the daily schedule to find ways for individuals to help staff and peers.</a:t>
            </a:r>
          </a:p>
          <a:p>
            <a:pPr marL="457200" indent="-457200">
              <a:buFont typeface="Arial" panose="020B0604020202020204" pitchFamily="34" charset="0"/>
              <a:buChar char="•"/>
            </a:pPr>
            <a:endParaRPr lang="en-US" sz="2800" b="0" dirty="0" smtClean="0">
              <a:solidFill>
                <a:schemeClr val="tx1"/>
              </a:solidFill>
              <a:latin typeface="Calibri" panose="020F0502020204030204" pitchFamily="34" charset="0"/>
            </a:endParaRPr>
          </a:p>
          <a:p>
            <a:pPr marL="457200" indent="-457200">
              <a:buFont typeface="Arial" panose="020B0604020202020204" pitchFamily="34" charset="0"/>
              <a:buChar char="•"/>
            </a:pPr>
            <a:r>
              <a:rPr lang="en-US" sz="2800" b="0" dirty="0" smtClean="0">
                <a:solidFill>
                  <a:schemeClr val="tx1"/>
                </a:solidFill>
                <a:latin typeface="Calibri" panose="020F0502020204030204" pitchFamily="34" charset="0"/>
              </a:rPr>
              <a:t>Being helpful and responsible assists individuals to experience appropriate control over their lives/their environments and to enhance their self esteem.</a:t>
            </a:r>
          </a:p>
        </p:txBody>
      </p:sp>
    </p:spTree>
    <p:extLst>
      <p:ext uri="{BB962C8B-B14F-4D97-AF65-F5344CB8AC3E}">
        <p14:creationId xmlns:p14="http://schemas.microsoft.com/office/powerpoint/2010/main" xmlns="" val="373397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Decreasing Power struggles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381000" y="1219200"/>
            <a:ext cx="8077200" cy="5410200"/>
          </a:xfrm>
        </p:spPr>
        <p:txBody>
          <a:bodyPr>
            <a:normAutofit fontScale="92500"/>
          </a:bodyPr>
          <a:lstStyle/>
          <a:p>
            <a:r>
              <a:rPr lang="en-US" sz="2600" b="1" dirty="0">
                <a:solidFill>
                  <a:schemeClr val="tx1"/>
                </a:solidFill>
                <a:latin typeface="Calibri" panose="020F0502020204030204" pitchFamily="34" charset="0"/>
              </a:rPr>
              <a:t>Recognize Power </a:t>
            </a:r>
            <a:r>
              <a:rPr lang="en-US" sz="2600" b="1" dirty="0" smtClean="0">
                <a:solidFill>
                  <a:schemeClr val="tx1"/>
                </a:solidFill>
                <a:latin typeface="Calibri" panose="020F0502020204030204" pitchFamily="34" charset="0"/>
              </a:rPr>
              <a:t>Struggles </a:t>
            </a:r>
            <a:r>
              <a:rPr lang="en-US" sz="2600" dirty="0" smtClean="0">
                <a:solidFill>
                  <a:schemeClr val="tx1"/>
                </a:solidFill>
                <a:latin typeface="Calibri" panose="020F0502020204030204" pitchFamily="34" charset="0"/>
              </a:rPr>
              <a:t> </a:t>
            </a:r>
            <a:r>
              <a:rPr lang="en-US" sz="2600" dirty="0">
                <a:solidFill>
                  <a:schemeClr val="tx1"/>
                </a:solidFill>
                <a:latin typeface="Calibri" panose="020F0502020204030204" pitchFamily="34" charset="0"/>
              </a:rPr>
              <a:t>Try to avoid these verbal exchanges and arguments.  State your position clearly and concisely.  Do more listening than talking</a:t>
            </a:r>
            <a:r>
              <a:rPr lang="en-US" sz="2600" dirty="0" smtClean="0">
                <a:solidFill>
                  <a:schemeClr val="tx1"/>
                </a:solidFill>
                <a:latin typeface="Calibri" panose="020F0502020204030204" pitchFamily="34" charset="0"/>
              </a:rPr>
              <a:t>.</a:t>
            </a:r>
          </a:p>
          <a:p>
            <a:r>
              <a:rPr lang="en-US" sz="2600" b="1" dirty="0" smtClean="0">
                <a:solidFill>
                  <a:schemeClr val="tx1"/>
                </a:solidFill>
                <a:latin typeface="Calibri" panose="020F0502020204030204" pitchFamily="34" charset="0"/>
              </a:rPr>
              <a:t>Establish regular schedule </a:t>
            </a:r>
            <a:r>
              <a:rPr lang="en-US" sz="2600" dirty="0" smtClean="0">
                <a:solidFill>
                  <a:schemeClr val="tx1"/>
                </a:solidFill>
                <a:latin typeface="Calibri" panose="020F0502020204030204" pitchFamily="34" charset="0"/>
              </a:rPr>
              <a:t> Post </a:t>
            </a:r>
            <a:r>
              <a:rPr lang="en-US" sz="2600" dirty="0">
                <a:solidFill>
                  <a:schemeClr val="tx1"/>
                </a:solidFill>
                <a:latin typeface="Calibri" panose="020F0502020204030204" pitchFamily="34" charset="0"/>
              </a:rPr>
              <a:t>the daily schedule so children know what is expected of </a:t>
            </a:r>
            <a:r>
              <a:rPr lang="en-US" sz="2600" dirty="0" smtClean="0">
                <a:solidFill>
                  <a:schemeClr val="tx1"/>
                </a:solidFill>
                <a:latin typeface="Calibri" panose="020F0502020204030204" pitchFamily="34" charset="0"/>
              </a:rPr>
              <a:t>them.</a:t>
            </a:r>
          </a:p>
          <a:p>
            <a:r>
              <a:rPr lang="en-US" sz="2600" b="1" dirty="0" smtClean="0">
                <a:solidFill>
                  <a:schemeClr val="tx1"/>
                </a:solidFill>
                <a:latin typeface="Calibri" panose="020F0502020204030204" pitchFamily="34" charset="0"/>
              </a:rPr>
              <a:t>Making requests</a:t>
            </a:r>
            <a:r>
              <a:rPr lang="en-US" sz="2600" dirty="0" smtClean="0">
                <a:solidFill>
                  <a:schemeClr val="tx1"/>
                </a:solidFill>
                <a:latin typeface="Calibri" panose="020F0502020204030204" pitchFamily="34" charset="0"/>
              </a:rPr>
              <a:t> Provide choices where possible.   Give 2 choices when decisions are needed. State them briefly and clearly.</a:t>
            </a:r>
          </a:p>
          <a:p>
            <a:r>
              <a:rPr lang="en-US" sz="2600" b="1" dirty="0">
                <a:solidFill>
                  <a:schemeClr val="tx1"/>
                </a:solidFill>
                <a:latin typeface="Calibri" panose="020F0502020204030204" pitchFamily="34" charset="0"/>
              </a:rPr>
              <a:t>Set clear realistic expectations</a:t>
            </a:r>
            <a:endParaRPr lang="en-US" sz="2600" dirty="0" smtClean="0">
              <a:solidFill>
                <a:schemeClr val="tx1"/>
              </a:solidFill>
              <a:latin typeface="Calibri" panose="020F0502020204030204" pitchFamily="34" charset="0"/>
            </a:endParaRPr>
          </a:p>
          <a:p>
            <a:r>
              <a:rPr lang="en-US" sz="2600" b="1" dirty="0" smtClean="0">
                <a:solidFill>
                  <a:schemeClr val="tx1"/>
                </a:solidFill>
                <a:latin typeface="Calibri" panose="020F0502020204030204" pitchFamily="34" charset="0"/>
              </a:rPr>
              <a:t>Ensure skill level </a:t>
            </a:r>
            <a:r>
              <a:rPr lang="en-US" sz="2600" dirty="0" smtClean="0">
                <a:solidFill>
                  <a:schemeClr val="tx1"/>
                </a:solidFill>
                <a:latin typeface="Calibri" panose="020F0502020204030204" pitchFamily="34" charset="0"/>
              </a:rPr>
              <a:t>matches your requests/expectations.</a:t>
            </a:r>
          </a:p>
          <a:p>
            <a:r>
              <a:rPr lang="en-US" sz="2600" b="1" dirty="0" smtClean="0">
                <a:solidFill>
                  <a:schemeClr val="tx1"/>
                </a:solidFill>
                <a:latin typeface="Calibri" panose="020F0502020204030204" pitchFamily="34" charset="0"/>
              </a:rPr>
              <a:t>Establish clear rules</a:t>
            </a:r>
            <a:r>
              <a:rPr lang="en-US" sz="2600" dirty="0" smtClean="0">
                <a:solidFill>
                  <a:schemeClr val="tx1"/>
                </a:solidFill>
                <a:latin typeface="Calibri" panose="020F0502020204030204" pitchFamily="34" charset="0"/>
              </a:rPr>
              <a:t> Be clear about what is non-negotiable.</a:t>
            </a:r>
          </a:p>
          <a:p>
            <a:r>
              <a:rPr lang="en-US" sz="2600" b="1" dirty="0" smtClean="0">
                <a:solidFill>
                  <a:schemeClr val="tx1"/>
                </a:solidFill>
                <a:latin typeface="Calibri" panose="020F0502020204030204" pitchFamily="34" charset="0"/>
              </a:rPr>
              <a:t>Opportunities to be Helpful   </a:t>
            </a:r>
            <a:r>
              <a:rPr lang="en-US" sz="2600" dirty="0" smtClean="0">
                <a:solidFill>
                  <a:schemeClr val="tx1"/>
                </a:solidFill>
                <a:latin typeface="Calibri" panose="020F0502020204030204" pitchFamily="34" charset="0"/>
              </a:rPr>
              <a:t>Praise, praise, praise children when they respond positively.</a:t>
            </a:r>
          </a:p>
          <a:p>
            <a:endParaRPr lang="en-US" dirty="0" smtClean="0">
              <a:solidFill>
                <a:schemeClr val="tx1"/>
              </a:solidFill>
              <a:latin typeface="Calibri" panose="020F0502020204030204" pitchFamily="34" charset="0"/>
            </a:endParaRPr>
          </a:p>
          <a:p>
            <a:endParaRPr lang="en-US"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438687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tx1"/>
                </a:solidFill>
                <a:latin typeface="Calibri" panose="020F0502020204030204" pitchFamily="34" charset="0"/>
              </a:rPr>
              <a:t>Some Positive </a:t>
            </a:r>
            <a:r>
              <a:rPr lang="en-US" dirty="0" smtClean="0">
                <a:solidFill>
                  <a:schemeClr val="tx1"/>
                </a:solidFill>
                <a:latin typeface="Calibri" panose="020F0502020204030204" pitchFamily="34" charset="0"/>
              </a:rPr>
              <a:t>Considerations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685800" y="1219200"/>
            <a:ext cx="7772400" cy="5181600"/>
          </a:xfrm>
        </p:spPr>
        <p:txBody>
          <a:bodyPr/>
          <a:lstStyle/>
          <a:p>
            <a:pPr marL="457200" lvl="1" indent="0">
              <a:buNone/>
            </a:pPr>
            <a:r>
              <a:rPr lang="en-US" sz="3600" dirty="0" smtClean="0">
                <a:latin typeface="Calibri" panose="020F0502020204030204" pitchFamily="34" charset="0"/>
              </a:rPr>
              <a:t>Youth with behavior challenges …..</a:t>
            </a:r>
          </a:p>
          <a:p>
            <a:pPr lvl="1">
              <a:buFont typeface="Arial" panose="020B0604020202020204" pitchFamily="34" charset="0"/>
              <a:buChar char="•"/>
            </a:pPr>
            <a:r>
              <a:rPr lang="en-US" dirty="0" smtClean="0">
                <a:latin typeface="Calibri" panose="020F0502020204030204" pitchFamily="34" charset="0"/>
              </a:rPr>
              <a:t>can have creative imaginations</a:t>
            </a:r>
          </a:p>
          <a:p>
            <a:pPr lvl="1">
              <a:buFont typeface="Arial" panose="020B0604020202020204" pitchFamily="34" charset="0"/>
              <a:buChar char="•"/>
            </a:pPr>
            <a:r>
              <a:rPr lang="en-US" dirty="0" smtClean="0">
                <a:latin typeface="Calibri" panose="020F0502020204030204" pitchFamily="34" charset="0"/>
              </a:rPr>
              <a:t>are frequently great problem-solvers</a:t>
            </a:r>
          </a:p>
          <a:p>
            <a:pPr lvl="1">
              <a:buFont typeface="Arial" panose="020B0604020202020204" pitchFamily="34" charset="0"/>
              <a:buChar char="•"/>
            </a:pPr>
            <a:r>
              <a:rPr lang="en-US" dirty="0" smtClean="0">
                <a:latin typeface="Calibri" panose="020F0502020204030204" pitchFamily="34" charset="0"/>
              </a:rPr>
              <a:t>can be very observant</a:t>
            </a:r>
          </a:p>
          <a:p>
            <a:pPr lvl="1">
              <a:buFont typeface="Arial" panose="020B0604020202020204" pitchFamily="34" charset="0"/>
              <a:buChar char="•"/>
            </a:pPr>
            <a:r>
              <a:rPr lang="en-US" dirty="0" smtClean="0">
                <a:latin typeface="Calibri" panose="020F0502020204030204" pitchFamily="34" charset="0"/>
              </a:rPr>
              <a:t>may be very flexible or spontaneous</a:t>
            </a:r>
          </a:p>
          <a:p>
            <a:pPr lvl="1">
              <a:buFont typeface="Arial" panose="020B0604020202020204" pitchFamily="34" charset="0"/>
              <a:buChar char="•"/>
            </a:pPr>
            <a:r>
              <a:rPr lang="en-US" dirty="0" smtClean="0">
                <a:latin typeface="Calibri" panose="020F0502020204030204" pitchFamily="34" charset="0"/>
              </a:rPr>
              <a:t>have a lot of enthusiasm, energy, drive </a:t>
            </a:r>
          </a:p>
          <a:p>
            <a:pPr lvl="1">
              <a:buFont typeface="Arial" panose="020B0604020202020204" pitchFamily="34" charset="0"/>
              <a:buChar char="•"/>
            </a:pPr>
            <a:r>
              <a:rPr lang="en-US" dirty="0" smtClean="0">
                <a:latin typeface="Calibri" panose="020F0502020204030204" pitchFamily="34" charset="0"/>
              </a:rPr>
              <a:t>interested in many different things</a:t>
            </a:r>
          </a:p>
          <a:p>
            <a:pPr lvl="1">
              <a:buFont typeface="Arial" panose="020B0604020202020204" pitchFamily="34" charset="0"/>
              <a:buChar char="•"/>
            </a:pPr>
            <a:r>
              <a:rPr lang="en-US" dirty="0" smtClean="0">
                <a:latin typeface="Calibri" panose="020F0502020204030204" pitchFamily="34" charset="0"/>
              </a:rPr>
              <a:t>exhibit lively personalities</a:t>
            </a:r>
          </a:p>
        </p:txBody>
      </p:sp>
    </p:spTree>
    <p:extLst>
      <p:ext uri="{BB962C8B-B14F-4D97-AF65-F5344CB8AC3E}">
        <p14:creationId xmlns:p14="http://schemas.microsoft.com/office/powerpoint/2010/main" xmlns="" val="2819363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Creating a Chain of Compliance</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endParaRPr lang="en-US" sz="3600" dirty="0" smtClean="0">
              <a:solidFill>
                <a:schemeClr val="tx1"/>
              </a:solidFill>
              <a:latin typeface="Calibri" panose="020F0502020204030204" pitchFamily="34" charset="0"/>
            </a:endParaRPr>
          </a:p>
          <a:p>
            <a:r>
              <a:rPr lang="en-US" sz="3600" dirty="0" smtClean="0">
                <a:solidFill>
                  <a:schemeClr val="tx1"/>
                </a:solidFill>
                <a:latin typeface="Calibri" panose="020F0502020204030204" pitchFamily="34" charset="0"/>
              </a:rPr>
              <a:t>Trusted Relationship</a:t>
            </a:r>
          </a:p>
          <a:p>
            <a:r>
              <a:rPr lang="en-US" sz="3600" dirty="0">
                <a:solidFill>
                  <a:schemeClr val="tx1"/>
                </a:solidFill>
                <a:latin typeface="Calibri" panose="020F0502020204030204" pitchFamily="34" charset="0"/>
              </a:rPr>
              <a:t>Be </a:t>
            </a:r>
            <a:r>
              <a:rPr lang="en-US" sz="3600" dirty="0" smtClean="0">
                <a:solidFill>
                  <a:schemeClr val="tx1"/>
                </a:solidFill>
                <a:latin typeface="Calibri" panose="020F0502020204030204" pitchFamily="34" charset="0"/>
              </a:rPr>
              <a:t>consistent</a:t>
            </a:r>
          </a:p>
          <a:p>
            <a:r>
              <a:rPr lang="en-US" sz="3600" dirty="0" smtClean="0">
                <a:solidFill>
                  <a:schemeClr val="tx1"/>
                </a:solidFill>
                <a:latin typeface="Calibri" panose="020F0502020204030204" pitchFamily="34" charset="0"/>
              </a:rPr>
              <a:t>Own your mistakes</a:t>
            </a:r>
            <a:endParaRPr lang="en-US" sz="3600" dirty="0">
              <a:solidFill>
                <a:schemeClr val="tx1"/>
              </a:solidFill>
              <a:latin typeface="Calibri" panose="020F0502020204030204" pitchFamily="34" charset="0"/>
            </a:endParaRPr>
          </a:p>
          <a:p>
            <a:r>
              <a:rPr lang="en-US" sz="3600" dirty="0" smtClean="0">
                <a:solidFill>
                  <a:schemeClr val="tx1"/>
                </a:solidFill>
                <a:latin typeface="Calibri" panose="020F0502020204030204" pitchFamily="34" charset="0"/>
              </a:rPr>
              <a:t>Start the day off well, every day!</a:t>
            </a:r>
          </a:p>
          <a:p>
            <a:r>
              <a:rPr lang="en-US" sz="3600" dirty="0" smtClean="0">
                <a:solidFill>
                  <a:schemeClr val="tx1"/>
                </a:solidFill>
                <a:latin typeface="Calibri" panose="020F0502020204030204" pitchFamily="34" charset="0"/>
              </a:rPr>
              <a:t>Periodic check-ins to ensure continued success </a:t>
            </a:r>
            <a:r>
              <a:rPr lang="en-US" sz="3600" smtClean="0">
                <a:solidFill>
                  <a:schemeClr val="tx1"/>
                </a:solidFill>
                <a:latin typeface="Calibri" panose="020F0502020204030204" pitchFamily="34" charset="0"/>
              </a:rPr>
              <a:t>throughout the day!</a:t>
            </a:r>
            <a:endParaRPr lang="en-US" sz="3600" dirty="0" smtClean="0">
              <a:solidFill>
                <a:schemeClr val="tx1"/>
              </a:solidFill>
              <a:latin typeface="Calibri" panose="020F0502020204030204" pitchFamily="34" charset="0"/>
            </a:endParaRPr>
          </a:p>
          <a:p>
            <a:endParaRPr lang="en-US" dirty="0" smtClean="0">
              <a:solidFill>
                <a:schemeClr val="tx1"/>
              </a:solidFill>
              <a:latin typeface="Calibri" panose="020F0502020204030204" pitchFamily="34" charset="0"/>
            </a:endParaRPr>
          </a:p>
          <a:p>
            <a:endParaRPr lang="en-US"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262675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838200"/>
          </a:xfrm>
        </p:spPr>
        <p:txBody>
          <a:bodyPr/>
          <a:lstStyle/>
          <a:p>
            <a:pPr algn="ctr"/>
            <a:r>
              <a:rPr lang="en-US" dirty="0">
                <a:solidFill>
                  <a:schemeClr val="tx1"/>
                </a:solidFill>
                <a:latin typeface="Calibri" panose="020F0502020204030204" pitchFamily="34" charset="0"/>
              </a:rPr>
              <a:t>Interventions for </a:t>
            </a:r>
            <a:r>
              <a:rPr lang="en-US" dirty="0" smtClean="0">
                <a:solidFill>
                  <a:schemeClr val="tx1"/>
                </a:solidFill>
                <a:latin typeface="Calibri" panose="020F0502020204030204" pitchFamily="34" charset="0"/>
              </a:rPr>
              <a:t>Chain </a:t>
            </a:r>
            <a:r>
              <a:rPr lang="en-US" dirty="0">
                <a:solidFill>
                  <a:schemeClr val="tx1"/>
                </a:solidFill>
                <a:latin typeface="Calibri" panose="020F0502020204030204" pitchFamily="34" charset="0"/>
              </a:rPr>
              <a:t>of </a:t>
            </a:r>
            <a:r>
              <a:rPr lang="en-US" dirty="0" smtClean="0">
                <a:solidFill>
                  <a:schemeClr val="tx1"/>
                </a:solidFill>
                <a:latin typeface="Calibri" panose="020F0502020204030204" pitchFamily="34" charset="0"/>
              </a:rPr>
              <a:t>Compliance</a:t>
            </a:r>
            <a:endParaRPr lang="en-US" dirty="0">
              <a:solidFill>
                <a:schemeClr val="tx1"/>
              </a:solidFill>
              <a:latin typeface="Calibri" panose="020F050202020403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4416490" y="2883932"/>
            <a:ext cx="4064000" cy="3048000"/>
          </a:xfrm>
        </p:spPr>
      </p:pic>
      <p:sp>
        <p:nvSpPr>
          <p:cNvPr id="5" name="Rectangle 4"/>
          <p:cNvSpPr/>
          <p:nvPr/>
        </p:nvSpPr>
        <p:spPr>
          <a:xfrm>
            <a:off x="533400" y="1295400"/>
            <a:ext cx="8153400" cy="1384995"/>
          </a:xfrm>
          <a:prstGeom prst="rect">
            <a:avLst/>
          </a:prstGeom>
        </p:spPr>
        <p:txBody>
          <a:bodyPr wrap="square">
            <a:spAutoFit/>
          </a:bodyPr>
          <a:lstStyle/>
          <a:p>
            <a:pPr marL="457200" indent="-457200">
              <a:buFont typeface="Arial" panose="020B0604020202020204" pitchFamily="34" charset="0"/>
              <a:buChar char="•"/>
            </a:pPr>
            <a:r>
              <a:rPr lang="en-US" sz="2800" dirty="0">
                <a:latin typeface="Calibri" panose="020F0502020204030204" pitchFamily="34" charset="0"/>
              </a:rPr>
              <a:t>G</a:t>
            </a:r>
            <a:r>
              <a:rPr lang="en-US" sz="2800" dirty="0" smtClean="0">
                <a:latin typeface="Calibri" panose="020F0502020204030204" pitchFamily="34" charset="0"/>
              </a:rPr>
              <a:t>ive </a:t>
            </a:r>
            <a:r>
              <a:rPr lang="en-US" sz="2800" dirty="0">
                <a:latin typeface="Calibri" panose="020F0502020204030204" pitchFamily="34" charset="0"/>
              </a:rPr>
              <a:t>praise when positive behavior is displayed, praise immediately </a:t>
            </a:r>
            <a:endParaRPr lang="en-US" sz="2800" dirty="0" smtClean="0">
              <a:latin typeface="Calibri" panose="020F0502020204030204" pitchFamily="34" charset="0"/>
            </a:endParaRPr>
          </a:p>
          <a:p>
            <a:pPr marL="457200" indent="-457200">
              <a:buFont typeface="Arial" panose="020B0604020202020204" pitchFamily="34" charset="0"/>
              <a:buChar char="•"/>
            </a:pPr>
            <a:r>
              <a:rPr lang="en-US" sz="2800" dirty="0" smtClean="0">
                <a:latin typeface="Calibri" panose="020F0502020204030204" pitchFamily="34" charset="0"/>
              </a:rPr>
              <a:t>How does one recall the good stuff that happens?</a:t>
            </a:r>
            <a:endParaRPr lang="en-US" sz="2800" dirty="0">
              <a:latin typeface="Calibri" panose="020F0502020204030204" pitchFamily="34" charset="0"/>
            </a:endParaRPr>
          </a:p>
        </p:txBody>
      </p:sp>
      <p:sp>
        <p:nvSpPr>
          <p:cNvPr id="6" name="Rectangle 5"/>
          <p:cNvSpPr/>
          <p:nvPr/>
        </p:nvSpPr>
        <p:spPr>
          <a:xfrm>
            <a:off x="381000" y="4038600"/>
            <a:ext cx="3429000" cy="400110"/>
          </a:xfrm>
          <a:prstGeom prst="rect">
            <a:avLst/>
          </a:prstGeom>
        </p:spPr>
        <p:txBody>
          <a:bodyPr wrap="square">
            <a:spAutoFit/>
          </a:bodyPr>
          <a:lstStyle/>
          <a:p>
            <a:r>
              <a:rPr lang="en-US" sz="2000" b="1" dirty="0" smtClean="0">
                <a:latin typeface="Calibri" panose="020F0502020204030204" pitchFamily="34" charset="0"/>
              </a:rPr>
              <a:t>Suzanne’s  Kudos  from others!</a:t>
            </a:r>
            <a:endParaRPr lang="en-US" sz="2000" b="1" dirty="0">
              <a:latin typeface="Calibri" panose="020F0502020204030204" pitchFamily="34" charset="0"/>
            </a:endParaRPr>
          </a:p>
        </p:txBody>
      </p:sp>
    </p:spTree>
    <p:extLst>
      <p:ext uri="{BB962C8B-B14F-4D97-AF65-F5344CB8AC3E}">
        <p14:creationId xmlns:p14="http://schemas.microsoft.com/office/powerpoint/2010/main" xmlns="" val="21705865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lstStyle/>
          <a:p>
            <a:r>
              <a:rPr lang="en-US" dirty="0" smtClean="0">
                <a:solidFill>
                  <a:schemeClr val="tx1"/>
                </a:solidFill>
                <a:latin typeface="Calibri" panose="020F0502020204030204" pitchFamily="34" charset="0"/>
              </a:rPr>
              <a:t>Interventions for a Chain of Compliance</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r>
              <a:rPr lang="en-US" sz="3200" dirty="0">
                <a:solidFill>
                  <a:schemeClr val="tx1"/>
                </a:solidFill>
                <a:latin typeface="Calibri" panose="020F0502020204030204" pitchFamily="34" charset="0"/>
              </a:rPr>
              <a:t>ignore negative/unintentional behaviors </a:t>
            </a:r>
          </a:p>
          <a:p>
            <a:r>
              <a:rPr lang="en-US" sz="3200" dirty="0">
                <a:solidFill>
                  <a:schemeClr val="tx1"/>
                </a:solidFill>
                <a:latin typeface="Calibri" panose="020F0502020204030204" pitchFamily="34" charset="0"/>
              </a:rPr>
              <a:t>place child near a student who displays model behavior</a:t>
            </a:r>
          </a:p>
          <a:p>
            <a:r>
              <a:rPr lang="en-US" sz="3200" dirty="0">
                <a:solidFill>
                  <a:schemeClr val="tx1"/>
                </a:solidFill>
                <a:latin typeface="Calibri" panose="020F0502020204030204" pitchFamily="34" charset="0"/>
              </a:rPr>
              <a:t>speak in a calm, low </a:t>
            </a:r>
            <a:r>
              <a:rPr lang="en-US" sz="3200" dirty="0" smtClean="0">
                <a:solidFill>
                  <a:schemeClr val="tx1"/>
                </a:solidFill>
                <a:latin typeface="Calibri" panose="020F0502020204030204" pitchFamily="34" charset="0"/>
              </a:rPr>
              <a:t>voice</a:t>
            </a:r>
            <a:endParaRPr lang="en-US" sz="3200" dirty="0">
              <a:solidFill>
                <a:schemeClr val="tx1"/>
              </a:solidFill>
              <a:latin typeface="Calibri" panose="020F0502020204030204" pitchFamily="34" charset="0"/>
            </a:endParaRPr>
          </a:p>
          <a:p>
            <a:r>
              <a:rPr lang="en-US" sz="3200" dirty="0">
                <a:solidFill>
                  <a:schemeClr val="tx1"/>
                </a:solidFill>
                <a:latin typeface="Calibri" panose="020F0502020204030204" pitchFamily="34" charset="0"/>
              </a:rPr>
              <a:t>Provide visual cues/ hand gestures- communicate privately to remind a child to get back on task</a:t>
            </a:r>
          </a:p>
          <a:p>
            <a:r>
              <a:rPr lang="en-US" sz="3200" dirty="0">
                <a:solidFill>
                  <a:schemeClr val="tx1"/>
                </a:solidFill>
                <a:latin typeface="Calibri" panose="020F0502020204030204" pitchFamily="34" charset="0"/>
              </a:rPr>
              <a:t>provide structure and predictable routines</a:t>
            </a:r>
          </a:p>
          <a:p>
            <a:endParaRPr lang="en-US" dirty="0"/>
          </a:p>
        </p:txBody>
      </p:sp>
    </p:spTree>
    <p:extLst>
      <p:ext uri="{BB962C8B-B14F-4D97-AF65-F5344CB8AC3E}">
        <p14:creationId xmlns:p14="http://schemas.microsoft.com/office/powerpoint/2010/main" xmlns="" val="28491819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Things that will help</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1447800" y="1219200"/>
            <a:ext cx="7010400" cy="3733800"/>
          </a:xfrm>
        </p:spPr>
        <p:txBody>
          <a:bodyPr/>
          <a:lstStyle/>
          <a:p>
            <a:r>
              <a:rPr lang="en-US" sz="2800" dirty="0" smtClean="0">
                <a:solidFill>
                  <a:schemeClr val="tx1"/>
                </a:solidFill>
                <a:latin typeface="Calibri" panose="020F0502020204030204" pitchFamily="34" charset="0"/>
              </a:rPr>
              <a:t>Relaxation</a:t>
            </a:r>
          </a:p>
          <a:p>
            <a:r>
              <a:rPr lang="en-US" sz="2800" dirty="0" smtClean="0">
                <a:solidFill>
                  <a:schemeClr val="tx1"/>
                </a:solidFill>
                <a:latin typeface="Calibri" panose="020F0502020204030204" pitchFamily="34" charset="0"/>
              </a:rPr>
              <a:t> </a:t>
            </a:r>
            <a:r>
              <a:rPr lang="en-US" sz="2800" dirty="0">
                <a:solidFill>
                  <a:schemeClr val="tx1"/>
                </a:solidFill>
                <a:latin typeface="Calibri" panose="020F0502020204030204" pitchFamily="34" charset="0"/>
              </a:rPr>
              <a:t>G</a:t>
            </a:r>
            <a:r>
              <a:rPr lang="en-US" sz="2800" dirty="0" smtClean="0">
                <a:solidFill>
                  <a:schemeClr val="tx1"/>
                </a:solidFill>
                <a:latin typeface="Calibri" panose="020F0502020204030204" pitchFamily="34" charset="0"/>
              </a:rPr>
              <a:t>oal setting</a:t>
            </a:r>
          </a:p>
          <a:p>
            <a:r>
              <a:rPr lang="en-US" sz="2800" dirty="0" smtClean="0">
                <a:solidFill>
                  <a:schemeClr val="tx1"/>
                </a:solidFill>
                <a:latin typeface="Calibri" panose="020F0502020204030204" pitchFamily="34" charset="0"/>
              </a:rPr>
              <a:t> Problem solving</a:t>
            </a:r>
          </a:p>
          <a:p>
            <a:r>
              <a:rPr lang="en-US" sz="2800" dirty="0" smtClean="0">
                <a:solidFill>
                  <a:schemeClr val="tx1"/>
                </a:solidFill>
                <a:latin typeface="Calibri" panose="020F0502020204030204" pitchFamily="34" charset="0"/>
              </a:rPr>
              <a:t> Trigger identification</a:t>
            </a:r>
          </a:p>
          <a:p>
            <a:r>
              <a:rPr lang="en-US" sz="2800" dirty="0" smtClean="0">
                <a:solidFill>
                  <a:schemeClr val="tx1"/>
                </a:solidFill>
                <a:latin typeface="Calibri" panose="020F0502020204030204" pitchFamily="34" charset="0"/>
              </a:rPr>
              <a:t> Recognition of consequences</a:t>
            </a:r>
          </a:p>
          <a:p>
            <a:r>
              <a:rPr lang="en-US" sz="2800" dirty="0" smtClean="0">
                <a:solidFill>
                  <a:schemeClr val="tx1"/>
                </a:solidFill>
                <a:latin typeface="Calibri" panose="020F0502020204030204" pitchFamily="34" charset="0"/>
              </a:rPr>
              <a:t>Remember your role in developing students’ </a:t>
            </a:r>
            <a:r>
              <a:rPr lang="en-US" sz="3200" b="1" dirty="0" smtClean="0">
                <a:solidFill>
                  <a:schemeClr val="tx1"/>
                </a:solidFill>
                <a:latin typeface="Calibri" panose="020F0502020204030204" pitchFamily="34" charset="0"/>
              </a:rPr>
              <a:t>self esteem</a:t>
            </a:r>
            <a:endParaRPr lang="en-US" sz="2800" b="1" dirty="0" smtClean="0">
              <a:solidFill>
                <a:schemeClr val="tx1"/>
              </a:solidFill>
              <a:latin typeface="Calibri" panose="020F0502020204030204" pitchFamily="34" charset="0"/>
            </a:endParaRPr>
          </a:p>
        </p:txBody>
      </p:sp>
    </p:spTree>
    <p:extLst>
      <p:ext uri="{BB962C8B-B14F-4D97-AF65-F5344CB8AC3E}">
        <p14:creationId xmlns:p14="http://schemas.microsoft.com/office/powerpoint/2010/main" xmlns="" val="2935042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914400"/>
          </a:xfrm>
        </p:spPr>
        <p:txBody>
          <a:bodyPr/>
          <a:lstStyle/>
          <a:p>
            <a:pPr algn="ctr"/>
            <a:r>
              <a:rPr lang="en-US" dirty="0" smtClean="0">
                <a:solidFill>
                  <a:schemeClr val="tx1"/>
                </a:solidFill>
                <a:latin typeface="Calibri" panose="020F0502020204030204" pitchFamily="34" charset="0"/>
              </a:rPr>
              <a:t>Basic Assumptions and Approaches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endParaRPr lang="en-US" dirty="0" smtClean="0">
              <a:latin typeface="Calibri" panose="020F0502020204030204" pitchFamily="34" charset="0"/>
            </a:endParaRPr>
          </a:p>
          <a:p>
            <a:r>
              <a:rPr lang="en-US" sz="3200" dirty="0" smtClean="0">
                <a:solidFill>
                  <a:schemeClr val="tx1"/>
                </a:solidFill>
                <a:latin typeface="Calibri" panose="020F0502020204030204" pitchFamily="34" charset="0"/>
              </a:rPr>
              <a:t>All people learn</a:t>
            </a:r>
          </a:p>
          <a:p>
            <a:pPr lvl="1"/>
            <a:r>
              <a:rPr lang="en-US" dirty="0" smtClean="0">
                <a:latin typeface="Calibri" panose="020F0502020204030204" pitchFamily="34" charset="0"/>
              </a:rPr>
              <a:t>Behavior is a function of past learning</a:t>
            </a:r>
          </a:p>
          <a:p>
            <a:pPr lvl="1"/>
            <a:r>
              <a:rPr lang="en-US" dirty="0" smtClean="0">
                <a:latin typeface="Calibri" panose="020F0502020204030204" pitchFamily="34" charset="0"/>
              </a:rPr>
              <a:t>Behavior is also a function of current environmental conditions</a:t>
            </a:r>
          </a:p>
          <a:p>
            <a:pPr lvl="1"/>
            <a:endParaRPr lang="en-US" dirty="0" smtClean="0">
              <a:latin typeface="Calibri" panose="020F0502020204030204" pitchFamily="34" charset="0"/>
            </a:endParaRPr>
          </a:p>
          <a:p>
            <a:r>
              <a:rPr lang="en-US" sz="3200" dirty="0" smtClean="0">
                <a:solidFill>
                  <a:schemeClr val="tx1"/>
                </a:solidFill>
                <a:latin typeface="Calibri" panose="020F0502020204030204" pitchFamily="34" charset="0"/>
              </a:rPr>
              <a:t>By structuring an environment, we can change behaviors</a:t>
            </a:r>
          </a:p>
          <a:p>
            <a:pPr marL="457200" lvl="1" indent="0">
              <a:buNone/>
            </a:pPr>
            <a:endParaRPr lang="en-US" dirty="0">
              <a:latin typeface="Calibri" panose="020F0502020204030204" pitchFamily="34" charset="0"/>
            </a:endParaRPr>
          </a:p>
          <a:p>
            <a:pPr marL="0" indent="0">
              <a:buNone/>
            </a:pPr>
            <a:endParaRPr lang="en-US" dirty="0">
              <a:latin typeface="Calibri" panose="020F0502020204030204" pitchFamily="34" charset="0"/>
            </a:endParaRPr>
          </a:p>
        </p:txBody>
      </p:sp>
    </p:spTree>
    <p:extLst>
      <p:ext uri="{BB962C8B-B14F-4D97-AF65-F5344CB8AC3E}">
        <p14:creationId xmlns:p14="http://schemas.microsoft.com/office/powerpoint/2010/main" xmlns="" val="2926303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Positive Self Esteem comes from…</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381000" y="1066800"/>
            <a:ext cx="8763000" cy="5791200"/>
          </a:xfrm>
        </p:spPr>
        <p:txBody>
          <a:bodyPr/>
          <a:lstStyle/>
          <a:p>
            <a:r>
              <a:rPr lang="en-US" dirty="0" smtClean="0">
                <a:solidFill>
                  <a:schemeClr val="tx1"/>
                </a:solidFill>
                <a:latin typeface="Calibri" panose="020F0502020204030204" pitchFamily="34" charset="0"/>
              </a:rPr>
              <a:t>Attention, Acceptance, respect, love</a:t>
            </a:r>
          </a:p>
          <a:p>
            <a:r>
              <a:rPr lang="en-US" dirty="0" smtClean="0">
                <a:solidFill>
                  <a:schemeClr val="tx1"/>
                </a:solidFill>
                <a:latin typeface="Calibri" panose="020F0502020204030204" pitchFamily="34" charset="0"/>
              </a:rPr>
              <a:t>Honesty</a:t>
            </a:r>
          </a:p>
          <a:p>
            <a:r>
              <a:rPr lang="en-US" dirty="0" smtClean="0">
                <a:solidFill>
                  <a:schemeClr val="tx1"/>
                </a:solidFill>
                <a:latin typeface="Calibri" panose="020F0502020204030204" pitchFamily="34" charset="0"/>
              </a:rPr>
              <a:t>Affection and appropriate touch; having needs taken seriously</a:t>
            </a:r>
          </a:p>
          <a:p>
            <a:r>
              <a:rPr lang="en-US" dirty="0" smtClean="0">
                <a:solidFill>
                  <a:schemeClr val="tx1"/>
                </a:solidFill>
                <a:latin typeface="Calibri" panose="020F0502020204030204" pitchFamily="34" charset="0"/>
              </a:rPr>
              <a:t>High and reasonable expectations: believing in your kids</a:t>
            </a:r>
          </a:p>
          <a:p>
            <a:r>
              <a:rPr lang="en-US" dirty="0" smtClean="0">
                <a:solidFill>
                  <a:schemeClr val="tx1"/>
                </a:solidFill>
                <a:latin typeface="Calibri" panose="020F0502020204030204" pitchFamily="34" charset="0"/>
              </a:rPr>
              <a:t>Being really listened to and being understood</a:t>
            </a:r>
          </a:p>
          <a:p>
            <a:r>
              <a:rPr lang="en-US" dirty="0" smtClean="0">
                <a:solidFill>
                  <a:schemeClr val="tx1"/>
                </a:solidFill>
                <a:latin typeface="Calibri" panose="020F0502020204030204" pitchFamily="34" charset="0"/>
              </a:rPr>
              <a:t>Being safe</a:t>
            </a:r>
          </a:p>
          <a:p>
            <a:r>
              <a:rPr lang="en-US" dirty="0" smtClean="0">
                <a:solidFill>
                  <a:schemeClr val="tx1"/>
                </a:solidFill>
                <a:latin typeface="Calibri" panose="020F0502020204030204" pitchFamily="34" charset="0"/>
              </a:rPr>
              <a:t>Having a sense of personal power</a:t>
            </a:r>
          </a:p>
          <a:p>
            <a:r>
              <a:rPr lang="en-US" dirty="0" smtClean="0">
                <a:solidFill>
                  <a:schemeClr val="tx1"/>
                </a:solidFill>
                <a:latin typeface="Calibri" panose="020F0502020204030204" pitchFamily="34" charset="0"/>
              </a:rPr>
              <a:t>Having a sense of connection with higher power (spirituality)</a:t>
            </a:r>
          </a:p>
          <a:p>
            <a:r>
              <a:rPr lang="en-US" dirty="0" smtClean="0">
                <a:solidFill>
                  <a:schemeClr val="tx1"/>
                </a:solidFill>
                <a:latin typeface="Calibri" panose="020F0502020204030204" pitchFamily="34" charset="0"/>
              </a:rPr>
              <a:t>Having a feeling of connectedness to others</a:t>
            </a:r>
          </a:p>
          <a:p>
            <a:r>
              <a:rPr lang="en-US" dirty="0" smtClean="0">
                <a:solidFill>
                  <a:schemeClr val="tx1"/>
                </a:solidFill>
                <a:latin typeface="Calibri" panose="020F0502020204030204" pitchFamily="34" charset="0"/>
              </a:rPr>
              <a:t>Being responsible</a:t>
            </a:r>
          </a:p>
          <a:p>
            <a:r>
              <a:rPr lang="en-US" dirty="0" smtClean="0">
                <a:solidFill>
                  <a:schemeClr val="tx1"/>
                </a:solidFill>
                <a:latin typeface="Calibri" panose="020F0502020204030204" pitchFamily="34" charset="0"/>
              </a:rPr>
              <a:t>Having meaning in your life, a sense of purpose</a:t>
            </a:r>
          </a:p>
          <a:p>
            <a:r>
              <a:rPr lang="en-US" dirty="0" smtClean="0">
                <a:solidFill>
                  <a:schemeClr val="tx1"/>
                </a:solidFill>
                <a:latin typeface="Calibri" panose="020F0502020204030204" pitchFamily="34" charset="0"/>
              </a:rPr>
              <a:t>Being healthy and fit</a:t>
            </a:r>
          </a:p>
          <a:p>
            <a:r>
              <a:rPr lang="en-US" dirty="0" smtClean="0">
                <a:solidFill>
                  <a:schemeClr val="tx1"/>
                </a:solidFill>
                <a:latin typeface="Calibri" panose="020F0502020204030204" pitchFamily="34" charset="0"/>
              </a:rPr>
              <a:t>Understanding and using forgiveness and gratitude</a:t>
            </a:r>
          </a:p>
        </p:txBody>
      </p:sp>
    </p:spTree>
    <p:extLst>
      <p:ext uri="{BB962C8B-B14F-4D97-AF65-F5344CB8AC3E}">
        <p14:creationId xmlns:p14="http://schemas.microsoft.com/office/powerpoint/2010/main" xmlns="" val="3471367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solidFill>
                  <a:schemeClr val="tx1"/>
                </a:solidFill>
                <a:latin typeface="Calibri" panose="020F0502020204030204" pitchFamily="34" charset="0"/>
              </a:rPr>
              <a:t>What you can do…</a:t>
            </a:r>
            <a:endParaRPr lang="en-US" b="1"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27719970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algn="ctr"/>
            <a:r>
              <a:rPr lang="en-US" dirty="0" smtClean="0">
                <a:solidFill>
                  <a:schemeClr val="tx1"/>
                </a:solidFill>
                <a:latin typeface="Calibri" panose="020F0502020204030204" pitchFamily="34" charset="0"/>
              </a:rPr>
              <a:t>How to help? </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914400"/>
            <a:ext cx="8458200" cy="5791200"/>
          </a:xfrm>
        </p:spPr>
        <p:txBody>
          <a:bodyPr>
            <a:noAutofit/>
          </a:bodyPr>
          <a:lstStyle/>
          <a:p>
            <a:r>
              <a:rPr lang="en-US" b="1" dirty="0" smtClean="0">
                <a:solidFill>
                  <a:schemeClr val="tx1"/>
                </a:solidFill>
                <a:latin typeface="Calibri" panose="020F0502020204030204" pitchFamily="34" charset="0"/>
              </a:rPr>
              <a:t>The </a:t>
            </a:r>
            <a:r>
              <a:rPr lang="en-US" b="1" dirty="0">
                <a:solidFill>
                  <a:schemeClr val="tx1"/>
                </a:solidFill>
                <a:latin typeface="Calibri" panose="020F0502020204030204" pitchFamily="34" charset="0"/>
              </a:rPr>
              <a:t>goal </a:t>
            </a:r>
            <a:r>
              <a:rPr lang="en-US" b="1" dirty="0" smtClean="0">
                <a:solidFill>
                  <a:schemeClr val="tx1"/>
                </a:solidFill>
                <a:latin typeface="Calibri" panose="020F0502020204030204" pitchFamily="34" charset="0"/>
              </a:rPr>
              <a:t>should be to </a:t>
            </a:r>
            <a:r>
              <a:rPr lang="en-US" b="1" dirty="0">
                <a:solidFill>
                  <a:schemeClr val="tx1"/>
                </a:solidFill>
                <a:latin typeface="Calibri" panose="020F0502020204030204" pitchFamily="34" charset="0"/>
              </a:rPr>
              <a:t>help a child </a:t>
            </a:r>
            <a:r>
              <a:rPr lang="en-US" b="1" dirty="0" smtClean="0">
                <a:solidFill>
                  <a:schemeClr val="tx1"/>
                </a:solidFill>
                <a:latin typeface="Calibri" panose="020F0502020204030204" pitchFamily="34" charset="0"/>
              </a:rPr>
              <a:t>learn to manage their behavior.</a:t>
            </a:r>
          </a:p>
          <a:p>
            <a:r>
              <a:rPr lang="en-US" b="1" dirty="0">
                <a:solidFill>
                  <a:schemeClr val="tx1"/>
                </a:solidFill>
                <a:latin typeface="Calibri" panose="020F0502020204030204" pitchFamily="34" charset="0"/>
              </a:rPr>
              <a:t>Think things through with the child</a:t>
            </a:r>
            <a:r>
              <a:rPr lang="en-US" b="1" dirty="0" smtClean="0">
                <a:solidFill>
                  <a:schemeClr val="tx1"/>
                </a:solidFill>
                <a:latin typeface="Calibri" panose="020F0502020204030204" pitchFamily="34" charset="0"/>
              </a:rPr>
              <a:t>.</a:t>
            </a:r>
          </a:p>
          <a:p>
            <a:r>
              <a:rPr lang="en-US" b="1" dirty="0">
                <a:solidFill>
                  <a:schemeClr val="tx1"/>
                </a:solidFill>
                <a:latin typeface="Calibri" panose="020F0502020204030204" pitchFamily="34" charset="0"/>
              </a:rPr>
              <a:t>Express positive—but </a:t>
            </a:r>
            <a:r>
              <a:rPr lang="en-US" b="1" dirty="0" smtClean="0">
                <a:solidFill>
                  <a:schemeClr val="tx1"/>
                </a:solidFill>
                <a:latin typeface="Calibri" panose="020F0502020204030204" pitchFamily="34" charset="0"/>
              </a:rPr>
              <a:t>realistic—expectations</a:t>
            </a:r>
          </a:p>
          <a:p>
            <a:r>
              <a:rPr lang="en-US" b="1" dirty="0">
                <a:solidFill>
                  <a:schemeClr val="tx1"/>
                </a:solidFill>
                <a:latin typeface="Calibri" panose="020F0502020204030204" pitchFamily="34" charset="0"/>
              </a:rPr>
              <a:t>Encourage the child to tolerate her </a:t>
            </a:r>
            <a:r>
              <a:rPr lang="en-US" b="1" dirty="0" smtClean="0">
                <a:solidFill>
                  <a:schemeClr val="tx1"/>
                </a:solidFill>
                <a:latin typeface="Calibri" panose="020F0502020204030204" pitchFamily="34" charset="0"/>
              </a:rPr>
              <a:t>anxiety, worry, slow class.</a:t>
            </a:r>
          </a:p>
          <a:p>
            <a:r>
              <a:rPr lang="en-US" b="1" dirty="0">
                <a:solidFill>
                  <a:schemeClr val="tx1"/>
                </a:solidFill>
                <a:latin typeface="Calibri" panose="020F0502020204030204" pitchFamily="34" charset="0"/>
              </a:rPr>
              <a:t>Keep the anticipatory period short.  Too much lead time can be overwhelming</a:t>
            </a:r>
            <a:r>
              <a:rPr lang="en-US" b="1" dirty="0" smtClean="0">
                <a:solidFill>
                  <a:schemeClr val="tx1"/>
                </a:solidFill>
                <a:latin typeface="Calibri" panose="020F0502020204030204" pitchFamily="34" charset="0"/>
              </a:rPr>
              <a:t>.</a:t>
            </a:r>
          </a:p>
          <a:p>
            <a:r>
              <a:rPr lang="en-US" b="1" dirty="0">
                <a:solidFill>
                  <a:schemeClr val="tx1"/>
                </a:solidFill>
                <a:latin typeface="Calibri" panose="020F0502020204030204" pitchFamily="34" charset="0"/>
              </a:rPr>
              <a:t>Respect their feelings, but be careful of what behaviors are reinforced</a:t>
            </a:r>
            <a:r>
              <a:rPr lang="en-US" b="1" dirty="0" smtClean="0">
                <a:solidFill>
                  <a:schemeClr val="tx1"/>
                </a:solidFill>
                <a:latin typeface="Calibri" panose="020F0502020204030204" pitchFamily="34" charset="0"/>
              </a:rPr>
              <a:t>.</a:t>
            </a:r>
          </a:p>
          <a:p>
            <a:r>
              <a:rPr lang="en-US" b="1" dirty="0">
                <a:solidFill>
                  <a:schemeClr val="tx1"/>
                </a:solidFill>
                <a:latin typeface="Calibri" panose="020F0502020204030204" pitchFamily="34" charset="0"/>
              </a:rPr>
              <a:t>Model healthy ways of handling </a:t>
            </a:r>
            <a:r>
              <a:rPr lang="en-US" b="1" dirty="0" smtClean="0">
                <a:solidFill>
                  <a:schemeClr val="tx1"/>
                </a:solidFill>
                <a:latin typeface="Calibri" panose="020F0502020204030204" pitchFamily="34" charset="0"/>
              </a:rPr>
              <a:t>situations.</a:t>
            </a:r>
          </a:p>
          <a:p>
            <a:r>
              <a:rPr lang="en-US" b="1" dirty="0" smtClean="0">
                <a:solidFill>
                  <a:schemeClr val="tx1"/>
                </a:solidFill>
                <a:latin typeface="Calibri" panose="020F0502020204030204" pitchFamily="34" charset="0"/>
              </a:rPr>
              <a:t>Don't avoid something - </a:t>
            </a:r>
            <a:r>
              <a:rPr lang="en-US" b="1" dirty="0">
                <a:solidFill>
                  <a:schemeClr val="tx1"/>
                </a:solidFill>
                <a:latin typeface="Calibri" panose="020F0502020204030204" pitchFamily="34" charset="0"/>
              </a:rPr>
              <a:t>just because </a:t>
            </a:r>
            <a:r>
              <a:rPr lang="en-US" b="1" dirty="0" smtClean="0">
                <a:solidFill>
                  <a:schemeClr val="tx1"/>
                </a:solidFill>
                <a:latin typeface="Calibri" panose="020F0502020204030204" pitchFamily="34" charset="0"/>
              </a:rPr>
              <a:t>it makes </a:t>
            </a:r>
            <a:r>
              <a:rPr lang="en-US" b="1" dirty="0">
                <a:solidFill>
                  <a:schemeClr val="tx1"/>
                </a:solidFill>
                <a:latin typeface="Calibri" panose="020F0502020204030204" pitchFamily="34" charset="0"/>
              </a:rPr>
              <a:t>a child </a:t>
            </a:r>
            <a:r>
              <a:rPr lang="en-US" b="1" dirty="0" smtClean="0">
                <a:solidFill>
                  <a:schemeClr val="tx1"/>
                </a:solidFill>
                <a:latin typeface="Calibri" panose="020F0502020204030204" pitchFamily="34" charset="0"/>
              </a:rPr>
              <a:t>anxious.</a:t>
            </a:r>
          </a:p>
          <a:p>
            <a:r>
              <a:rPr lang="en-US" b="1" dirty="0" smtClean="0">
                <a:solidFill>
                  <a:schemeClr val="tx1"/>
                </a:solidFill>
                <a:latin typeface="Calibri" panose="020F0502020204030204" pitchFamily="34" charset="0"/>
              </a:rPr>
              <a:t>Don't ask leading questions.</a:t>
            </a:r>
          </a:p>
          <a:p>
            <a:r>
              <a:rPr lang="en-US" b="1" dirty="0" smtClean="0">
                <a:solidFill>
                  <a:schemeClr val="tx1"/>
                </a:solidFill>
                <a:latin typeface="Calibri" panose="020F0502020204030204" pitchFamily="34" charset="0"/>
              </a:rPr>
              <a:t>Careful not to reinforce the child's fears.</a:t>
            </a:r>
          </a:p>
        </p:txBody>
      </p:sp>
    </p:spTree>
    <p:extLst>
      <p:ext uri="{BB962C8B-B14F-4D97-AF65-F5344CB8AC3E}">
        <p14:creationId xmlns:p14="http://schemas.microsoft.com/office/powerpoint/2010/main" xmlns="" val="1212909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How to help with sadness/depression?</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a:xfrm>
            <a:off x="1066800" y="1219200"/>
            <a:ext cx="7924800" cy="4906963"/>
          </a:xfrm>
        </p:spPr>
        <p:txBody>
          <a:bodyPr>
            <a:noAutofit/>
          </a:bodyPr>
          <a:lstStyle/>
          <a:p>
            <a:r>
              <a:rPr lang="en-US" sz="2800" dirty="0" smtClean="0">
                <a:solidFill>
                  <a:schemeClr val="tx1"/>
                </a:solidFill>
                <a:latin typeface="Calibri" panose="020F0502020204030204" pitchFamily="34" charset="0"/>
              </a:rPr>
              <a:t>Recognize </a:t>
            </a:r>
            <a:r>
              <a:rPr lang="en-US" sz="2800" dirty="0">
                <a:solidFill>
                  <a:schemeClr val="tx1"/>
                </a:solidFill>
                <a:latin typeface="Calibri" panose="020F0502020204030204" pitchFamily="34" charset="0"/>
              </a:rPr>
              <a:t>that clinical depression is a disease. </a:t>
            </a:r>
            <a:endParaRPr lang="en-US" sz="2800" dirty="0" smtClean="0">
              <a:solidFill>
                <a:schemeClr val="tx1"/>
              </a:solidFill>
              <a:latin typeface="Calibri" panose="020F0502020204030204" pitchFamily="34" charset="0"/>
            </a:endParaRPr>
          </a:p>
          <a:p>
            <a:r>
              <a:rPr lang="en-US" sz="2800" dirty="0" smtClean="0">
                <a:solidFill>
                  <a:schemeClr val="tx1"/>
                </a:solidFill>
                <a:latin typeface="Calibri" panose="020F0502020204030204" pitchFamily="34" charset="0"/>
              </a:rPr>
              <a:t>Don’t </a:t>
            </a:r>
            <a:r>
              <a:rPr lang="en-US" sz="2800" dirty="0">
                <a:solidFill>
                  <a:schemeClr val="tx1"/>
                </a:solidFill>
                <a:latin typeface="Calibri" panose="020F0502020204030204" pitchFamily="34" charset="0"/>
              </a:rPr>
              <a:t>freak out. </a:t>
            </a:r>
            <a:endParaRPr lang="en-US" sz="2800" dirty="0" smtClean="0">
              <a:solidFill>
                <a:schemeClr val="tx1"/>
              </a:solidFill>
              <a:latin typeface="Calibri" panose="020F0502020204030204" pitchFamily="34" charset="0"/>
            </a:endParaRPr>
          </a:p>
          <a:p>
            <a:r>
              <a:rPr lang="en-US" sz="2800" dirty="0" smtClean="0">
                <a:solidFill>
                  <a:schemeClr val="tx1"/>
                </a:solidFill>
                <a:latin typeface="Calibri" panose="020F0502020204030204" pitchFamily="34" charset="0"/>
              </a:rPr>
              <a:t>Do </a:t>
            </a:r>
            <a:r>
              <a:rPr lang="en-US" sz="2800" dirty="0">
                <a:solidFill>
                  <a:schemeClr val="tx1"/>
                </a:solidFill>
                <a:latin typeface="Calibri" panose="020F0502020204030204" pitchFamily="34" charset="0"/>
              </a:rPr>
              <a:t>your homework. </a:t>
            </a:r>
            <a:endParaRPr lang="en-US" sz="2800" dirty="0" smtClean="0">
              <a:solidFill>
                <a:schemeClr val="tx1"/>
              </a:solidFill>
              <a:latin typeface="Calibri" panose="020F0502020204030204" pitchFamily="34" charset="0"/>
            </a:endParaRPr>
          </a:p>
          <a:p>
            <a:r>
              <a:rPr lang="en-US" sz="2800" dirty="0" smtClean="0">
                <a:solidFill>
                  <a:schemeClr val="tx1"/>
                </a:solidFill>
                <a:latin typeface="Calibri" panose="020F0502020204030204" pitchFamily="34" charset="0"/>
              </a:rPr>
              <a:t>Let the </a:t>
            </a:r>
            <a:r>
              <a:rPr lang="en-US" sz="2800" dirty="0">
                <a:solidFill>
                  <a:schemeClr val="tx1"/>
                </a:solidFill>
                <a:latin typeface="Calibri" panose="020F0502020204030204" pitchFamily="34" charset="0"/>
              </a:rPr>
              <a:t>child know that it’s okay to be </a:t>
            </a:r>
            <a:r>
              <a:rPr lang="en-US" sz="2800" dirty="0" smtClean="0">
                <a:solidFill>
                  <a:schemeClr val="tx1"/>
                </a:solidFill>
                <a:latin typeface="Calibri" panose="020F0502020204030204" pitchFamily="34" charset="0"/>
              </a:rPr>
              <a:t>depressed.</a:t>
            </a:r>
          </a:p>
          <a:p>
            <a:r>
              <a:rPr lang="en-US" sz="2800" dirty="0" smtClean="0">
                <a:solidFill>
                  <a:schemeClr val="tx1"/>
                </a:solidFill>
                <a:latin typeface="Calibri" panose="020F0502020204030204" pitchFamily="34" charset="0"/>
              </a:rPr>
              <a:t>Talk </a:t>
            </a:r>
            <a:r>
              <a:rPr lang="en-US" sz="2800" dirty="0">
                <a:solidFill>
                  <a:schemeClr val="tx1"/>
                </a:solidFill>
                <a:latin typeface="Calibri" panose="020F0502020204030204" pitchFamily="34" charset="0"/>
              </a:rPr>
              <a:t>to </a:t>
            </a:r>
            <a:r>
              <a:rPr lang="en-US" sz="2800" dirty="0" smtClean="0">
                <a:solidFill>
                  <a:schemeClr val="tx1"/>
                </a:solidFill>
                <a:latin typeface="Calibri" panose="020F0502020204030204" pitchFamily="34" charset="0"/>
              </a:rPr>
              <a:t>the </a:t>
            </a:r>
            <a:r>
              <a:rPr lang="en-US" sz="2800" dirty="0">
                <a:solidFill>
                  <a:schemeClr val="tx1"/>
                </a:solidFill>
                <a:latin typeface="Calibri" panose="020F0502020204030204" pitchFamily="34" charset="0"/>
              </a:rPr>
              <a:t>child frequently. </a:t>
            </a:r>
          </a:p>
          <a:p>
            <a:r>
              <a:rPr lang="en-US" sz="2800" dirty="0" smtClean="0">
                <a:solidFill>
                  <a:schemeClr val="tx1"/>
                </a:solidFill>
                <a:latin typeface="Calibri" panose="020F0502020204030204" pitchFamily="34" charset="0"/>
              </a:rPr>
              <a:t>Be their advocate. </a:t>
            </a:r>
          </a:p>
          <a:p>
            <a:r>
              <a:rPr lang="en-US" sz="2800" dirty="0" smtClean="0">
                <a:solidFill>
                  <a:schemeClr val="tx1"/>
                </a:solidFill>
                <a:latin typeface="Calibri" panose="020F0502020204030204" pitchFamily="34" charset="0"/>
              </a:rPr>
              <a:t>Don’t </a:t>
            </a:r>
            <a:r>
              <a:rPr lang="en-US" sz="2800" dirty="0">
                <a:solidFill>
                  <a:schemeClr val="tx1"/>
                </a:solidFill>
                <a:latin typeface="Calibri" panose="020F0502020204030204" pitchFamily="34" charset="0"/>
              </a:rPr>
              <a:t>be afraid of the “S” word. </a:t>
            </a:r>
          </a:p>
          <a:p>
            <a:r>
              <a:rPr lang="en-US" sz="2800" dirty="0" smtClean="0">
                <a:solidFill>
                  <a:schemeClr val="tx1"/>
                </a:solidFill>
                <a:latin typeface="Calibri" panose="020F0502020204030204" pitchFamily="34" charset="0"/>
              </a:rPr>
              <a:t>Encourage the child </a:t>
            </a:r>
            <a:r>
              <a:rPr lang="en-US" sz="2800" dirty="0">
                <a:solidFill>
                  <a:schemeClr val="tx1"/>
                </a:solidFill>
                <a:latin typeface="Calibri" panose="020F0502020204030204" pitchFamily="34" charset="0"/>
              </a:rPr>
              <a:t>to </a:t>
            </a:r>
            <a:r>
              <a:rPr lang="en-US" sz="2800" dirty="0" smtClean="0">
                <a:solidFill>
                  <a:schemeClr val="tx1"/>
                </a:solidFill>
                <a:latin typeface="Calibri" panose="020F0502020204030204" pitchFamily="34" charset="0"/>
              </a:rPr>
              <a:t>socialize.</a:t>
            </a:r>
          </a:p>
          <a:p>
            <a:r>
              <a:rPr lang="en-US" sz="2800" dirty="0" smtClean="0">
                <a:solidFill>
                  <a:schemeClr val="tx1"/>
                </a:solidFill>
                <a:latin typeface="Calibri" panose="020F0502020204030204" pitchFamily="34" charset="0"/>
              </a:rPr>
              <a:t>Be </a:t>
            </a:r>
            <a:r>
              <a:rPr lang="en-US" sz="2800" dirty="0">
                <a:solidFill>
                  <a:schemeClr val="tx1"/>
                </a:solidFill>
                <a:latin typeface="Calibri" panose="020F0502020204030204" pitchFamily="34" charset="0"/>
              </a:rPr>
              <a:t>patient. </a:t>
            </a:r>
          </a:p>
        </p:txBody>
      </p:sp>
    </p:spTree>
    <p:extLst>
      <p:ext uri="{BB962C8B-B14F-4D97-AF65-F5344CB8AC3E}">
        <p14:creationId xmlns:p14="http://schemas.microsoft.com/office/powerpoint/2010/main" xmlns="" val="12916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solidFill>
                  <a:schemeClr val="tx1"/>
                </a:solidFill>
                <a:latin typeface="Calibri" panose="020F0502020204030204" pitchFamily="34" charset="0"/>
              </a:rPr>
              <a:t>What you can do…</a:t>
            </a:r>
            <a:endParaRPr lang="en-US" dirty="0">
              <a:solidFill>
                <a:schemeClr val="tx1"/>
              </a:solidFill>
              <a:latin typeface="Calibri" panose="020F0502020204030204" pitchFamily="34" charset="0"/>
            </a:endParaRPr>
          </a:p>
        </p:txBody>
      </p:sp>
      <p:sp>
        <p:nvSpPr>
          <p:cNvPr id="4" name="Content Placeholder 3"/>
          <p:cNvSpPr>
            <a:spLocks noGrp="1"/>
          </p:cNvSpPr>
          <p:nvPr>
            <p:ph idx="1"/>
          </p:nvPr>
        </p:nvSpPr>
        <p:spPr>
          <a:xfrm>
            <a:off x="1676400" y="1219200"/>
            <a:ext cx="6781800" cy="5105400"/>
          </a:xfrm>
          <a:noFill/>
        </p:spPr>
        <p:txBody>
          <a:bodyPr/>
          <a:lstStyle/>
          <a:p>
            <a:pPr>
              <a:buFont typeface="Arial" panose="020B0604020202020204" pitchFamily="34" charset="0"/>
              <a:buChar char="•"/>
            </a:pPr>
            <a:r>
              <a:rPr lang="en-US" sz="2800" dirty="0" smtClean="0">
                <a:solidFill>
                  <a:schemeClr val="tx1"/>
                </a:solidFill>
                <a:latin typeface="Calibri" panose="020F0502020204030204" pitchFamily="34" charset="0"/>
              </a:rPr>
              <a:t>Listen, watch, be observant</a:t>
            </a:r>
          </a:p>
          <a:p>
            <a:pPr>
              <a:buFont typeface="Arial" panose="020B0604020202020204" pitchFamily="34" charset="0"/>
              <a:buChar char="•"/>
            </a:pPr>
            <a:r>
              <a:rPr lang="en-US" sz="2800" dirty="0" smtClean="0">
                <a:solidFill>
                  <a:schemeClr val="tx1"/>
                </a:solidFill>
                <a:latin typeface="Calibri" panose="020F0502020204030204" pitchFamily="34" charset="0"/>
              </a:rPr>
              <a:t>Keep calm</a:t>
            </a:r>
          </a:p>
          <a:p>
            <a:pPr>
              <a:buFont typeface="Arial" panose="020B0604020202020204" pitchFamily="34" charset="0"/>
              <a:buChar char="•"/>
            </a:pPr>
            <a:r>
              <a:rPr lang="en-US" sz="2800" dirty="0" smtClean="0">
                <a:solidFill>
                  <a:schemeClr val="tx1"/>
                </a:solidFill>
                <a:latin typeface="Calibri" panose="020F0502020204030204" pitchFamily="34" charset="0"/>
              </a:rPr>
              <a:t>Believe the child</a:t>
            </a:r>
          </a:p>
          <a:p>
            <a:pPr>
              <a:buFont typeface="Arial" panose="020B0604020202020204" pitchFamily="34" charset="0"/>
              <a:buChar char="•"/>
            </a:pPr>
            <a:r>
              <a:rPr lang="en-US" sz="2800" b="1" dirty="0" smtClean="0">
                <a:solidFill>
                  <a:schemeClr val="tx1"/>
                </a:solidFill>
                <a:latin typeface="Calibri" panose="020F0502020204030204" pitchFamily="34" charset="0"/>
              </a:rPr>
              <a:t>No Judgment</a:t>
            </a:r>
          </a:p>
          <a:p>
            <a:pPr>
              <a:buFont typeface="Arial" panose="020B0604020202020204" pitchFamily="34" charset="0"/>
              <a:buChar char="•"/>
            </a:pPr>
            <a:r>
              <a:rPr lang="en-US" sz="2800" dirty="0">
                <a:solidFill>
                  <a:schemeClr val="tx1"/>
                </a:solidFill>
                <a:latin typeface="Calibri" panose="020F0502020204030204" pitchFamily="34" charset="0"/>
              </a:rPr>
              <a:t>Report </a:t>
            </a:r>
            <a:r>
              <a:rPr lang="en-US" sz="2800" dirty="0" smtClean="0">
                <a:solidFill>
                  <a:schemeClr val="tx1"/>
                </a:solidFill>
                <a:latin typeface="Calibri" panose="020F0502020204030204" pitchFamily="34" charset="0"/>
              </a:rPr>
              <a:t>concerns to </a:t>
            </a:r>
            <a:r>
              <a:rPr lang="en-US" sz="2800" dirty="0">
                <a:solidFill>
                  <a:schemeClr val="tx1"/>
                </a:solidFill>
                <a:latin typeface="Calibri" panose="020F0502020204030204" pitchFamily="34" charset="0"/>
              </a:rPr>
              <a:t>the appropriate person;  supervisor, counselor, parent</a:t>
            </a:r>
          </a:p>
          <a:p>
            <a:pPr>
              <a:buFont typeface="Arial" panose="020B0604020202020204" pitchFamily="34" charset="0"/>
              <a:buChar char="•"/>
            </a:pPr>
            <a:r>
              <a:rPr lang="en-US" sz="2800" dirty="0">
                <a:solidFill>
                  <a:schemeClr val="tx1"/>
                </a:solidFill>
                <a:latin typeface="Calibri" panose="020F0502020204030204" pitchFamily="34" charset="0"/>
              </a:rPr>
              <a:t>Assure basic safety  through </a:t>
            </a:r>
            <a:r>
              <a:rPr lang="en-US" sz="2800" dirty="0" smtClean="0">
                <a:solidFill>
                  <a:schemeClr val="tx1"/>
                </a:solidFill>
                <a:latin typeface="Calibri" panose="020F0502020204030204" pitchFamily="34" charset="0"/>
              </a:rPr>
              <a:t>supervision</a:t>
            </a:r>
          </a:p>
          <a:p>
            <a:pPr>
              <a:buFont typeface="Arial" panose="020B0604020202020204" pitchFamily="34" charset="0"/>
              <a:buChar char="•"/>
            </a:pPr>
            <a:r>
              <a:rPr lang="en-US" sz="2800" dirty="0">
                <a:solidFill>
                  <a:schemeClr val="tx1"/>
                </a:solidFill>
                <a:latin typeface="Calibri" panose="020F0502020204030204" pitchFamily="34" charset="0"/>
              </a:rPr>
              <a:t>Continue to be the most awesome staff that you are!</a:t>
            </a:r>
          </a:p>
          <a:p>
            <a:pPr>
              <a:buFont typeface="Arial" panose="020B0604020202020204" pitchFamily="34" charset="0"/>
              <a:buChar char="•"/>
            </a:pPr>
            <a:endParaRPr lang="en-US" sz="2800" dirty="0">
              <a:solidFill>
                <a:schemeClr val="tx1"/>
              </a:solidFill>
              <a:latin typeface="Calibri" panose="020F0502020204030204" pitchFamily="34" charset="0"/>
            </a:endParaRPr>
          </a:p>
          <a:p>
            <a:pPr>
              <a:buFont typeface="Arial" panose="020B0604020202020204" pitchFamily="34" charset="0"/>
              <a:buChar char="•"/>
            </a:pPr>
            <a:endParaRPr lang="en-US" sz="2600" b="1" dirty="0" smtClean="0">
              <a:solidFill>
                <a:schemeClr val="tx1"/>
              </a:solidFill>
              <a:latin typeface="Calibri" panose="020F0502020204030204" pitchFamily="34" charset="0"/>
            </a:endParaRPr>
          </a:p>
          <a:p>
            <a:endParaRPr lang="en-US" dirty="0">
              <a:solidFill>
                <a:schemeClr val="tx1"/>
              </a:solidFill>
              <a:latin typeface="Calibri" panose="020F0502020204030204" pitchFamily="34" charset="0"/>
            </a:endParaRPr>
          </a:p>
          <a:p>
            <a:endParaRPr lang="en-US" dirty="0" smtClean="0">
              <a:solidFill>
                <a:schemeClr val="tx1"/>
              </a:solidFill>
              <a:latin typeface="Calibri" panose="020F0502020204030204" pitchFamily="34" charset="0"/>
            </a:endParaRPr>
          </a:p>
        </p:txBody>
      </p:sp>
    </p:spTree>
    <p:extLst>
      <p:ext uri="{BB962C8B-B14F-4D97-AF65-F5344CB8AC3E}">
        <p14:creationId xmlns:p14="http://schemas.microsoft.com/office/powerpoint/2010/main" xmlns="" val="19396878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endParaRPr lang="en-US" sz="1600" b="1" dirty="0" smtClean="0">
              <a:solidFill>
                <a:schemeClr val="tx1"/>
              </a:solidFill>
              <a:latin typeface="Calibri" panose="020F0502020204030204" pitchFamily="34" charset="0"/>
            </a:endParaRPr>
          </a:p>
          <a:p>
            <a:pPr marL="0" indent="0" algn="ctr">
              <a:buNone/>
            </a:pPr>
            <a:r>
              <a:rPr lang="en-US" sz="2800" dirty="0" smtClean="0">
                <a:solidFill>
                  <a:schemeClr val="tx1"/>
                </a:solidFill>
                <a:latin typeface="Calibri" panose="020F0502020204030204" pitchFamily="34" charset="0"/>
              </a:rPr>
              <a:t>We value your time and attention and partnership!  </a:t>
            </a:r>
            <a:r>
              <a:rPr lang="en-US" sz="2800" dirty="0" smtClean="0">
                <a:solidFill>
                  <a:schemeClr val="tx1"/>
                </a:solidFill>
                <a:latin typeface="Calibri" panose="020F0502020204030204" pitchFamily="34" charset="0"/>
                <a:sym typeface="Wingdings" panose="05000000000000000000" pitchFamily="2" charset="2"/>
              </a:rPr>
              <a:t></a:t>
            </a:r>
            <a:endParaRPr lang="en-US" sz="2800" dirty="0" smtClean="0">
              <a:solidFill>
                <a:schemeClr val="tx1"/>
              </a:solidFill>
              <a:latin typeface="Calibri" panose="020F0502020204030204" pitchFamily="34" charset="0"/>
            </a:endParaRPr>
          </a:p>
          <a:p>
            <a:pPr algn="ctr"/>
            <a:endParaRPr lang="en-US" sz="1600" b="1" dirty="0">
              <a:solidFill>
                <a:schemeClr val="tx1"/>
              </a:solidFill>
              <a:latin typeface="Calibri" panose="020F0502020204030204" pitchFamily="34" charset="0"/>
            </a:endParaRPr>
          </a:p>
          <a:p>
            <a:pPr marL="0" indent="0" algn="ctr">
              <a:buNone/>
            </a:pPr>
            <a:r>
              <a:rPr lang="en-US" sz="2000" dirty="0" smtClean="0">
                <a:solidFill>
                  <a:schemeClr val="tx1"/>
                </a:solidFill>
                <a:latin typeface="Calibri" panose="020F0502020204030204" pitchFamily="34" charset="0"/>
              </a:rPr>
              <a:t>Suzanne </a:t>
            </a:r>
            <a:r>
              <a:rPr lang="en-US" sz="2000" dirty="0">
                <a:solidFill>
                  <a:schemeClr val="tx1"/>
                </a:solidFill>
                <a:latin typeface="Calibri" panose="020F0502020204030204" pitchFamily="34" charset="0"/>
              </a:rPr>
              <a:t>Taggart, </a:t>
            </a:r>
            <a:r>
              <a:rPr lang="en-US" sz="2000" dirty="0" smtClean="0">
                <a:solidFill>
                  <a:schemeClr val="tx1"/>
                </a:solidFill>
                <a:latin typeface="Calibri" panose="020F0502020204030204" pitchFamily="34" charset="0"/>
              </a:rPr>
              <a:t>MSW, LCSW</a:t>
            </a:r>
            <a:endParaRPr lang="en-US" sz="2000" dirty="0">
              <a:solidFill>
                <a:schemeClr val="tx1"/>
              </a:solidFill>
              <a:latin typeface="Calibri" panose="020F0502020204030204" pitchFamily="34" charset="0"/>
            </a:endParaRPr>
          </a:p>
          <a:p>
            <a:pPr marL="0" indent="0" algn="ctr">
              <a:buNone/>
            </a:pPr>
            <a:r>
              <a:rPr lang="en-US" sz="2000" dirty="0">
                <a:solidFill>
                  <a:schemeClr val="tx1"/>
                </a:solidFill>
                <a:latin typeface="Calibri" panose="020F0502020204030204" pitchFamily="34" charset="0"/>
              </a:rPr>
              <a:t>Director, Community Based Services – Central Region</a:t>
            </a:r>
          </a:p>
          <a:p>
            <a:pPr marL="0" indent="0" algn="ctr">
              <a:buNone/>
            </a:pPr>
            <a:r>
              <a:rPr lang="en-US" sz="2000" dirty="0" smtClean="0">
                <a:solidFill>
                  <a:schemeClr val="tx1"/>
                </a:solidFill>
                <a:latin typeface="Calibri" panose="020F0502020204030204" pitchFamily="34" charset="0"/>
                <a:hlinkClick r:id="rId3"/>
              </a:rPr>
              <a:t>staggart@pbhc.org</a:t>
            </a:r>
            <a:endParaRPr lang="en-US" sz="2000" dirty="0" smtClean="0">
              <a:solidFill>
                <a:schemeClr val="tx1"/>
              </a:solidFill>
              <a:latin typeface="Calibri" panose="020F0502020204030204" pitchFamily="34" charset="0"/>
            </a:endParaRPr>
          </a:p>
          <a:p>
            <a:pPr algn="ctr"/>
            <a:endParaRPr lang="en-US" sz="2000" dirty="0" smtClean="0">
              <a:solidFill>
                <a:schemeClr val="tx1"/>
              </a:solidFill>
              <a:latin typeface="Calibri" panose="020F0502020204030204" pitchFamily="34" charset="0"/>
            </a:endParaRPr>
          </a:p>
          <a:p>
            <a:pPr marL="0" indent="0" algn="ctr">
              <a:buNone/>
            </a:pPr>
            <a:endParaRPr lang="en-US" sz="2000" dirty="0">
              <a:solidFill>
                <a:schemeClr val="tx1"/>
              </a:solidFill>
              <a:latin typeface="Calibri" panose="020F0502020204030204" pitchFamily="34" charset="0"/>
            </a:endParaRPr>
          </a:p>
          <a:p>
            <a:pPr marL="0" indent="0" algn="ctr">
              <a:buNone/>
            </a:pPr>
            <a:r>
              <a:rPr lang="en-US" b="1" dirty="0" smtClean="0">
                <a:solidFill>
                  <a:schemeClr val="tx1"/>
                </a:solidFill>
                <a:latin typeface="Calibri" panose="020F0502020204030204" pitchFamily="34" charset="0"/>
              </a:rPr>
              <a:t>Funded through our </a:t>
            </a:r>
            <a:endParaRPr lang="en-US" b="1" dirty="0">
              <a:solidFill>
                <a:schemeClr val="tx1"/>
              </a:solidFill>
              <a:latin typeface="Calibri" panose="020F0502020204030204" pitchFamily="34" charset="0"/>
            </a:endParaRPr>
          </a:p>
          <a:p>
            <a:pPr marL="0" indent="0" algn="ctr">
              <a:buNone/>
            </a:pPr>
            <a:r>
              <a:rPr lang="en-US" b="1" dirty="0">
                <a:solidFill>
                  <a:schemeClr val="tx1"/>
                </a:solidFill>
                <a:latin typeface="Calibri" panose="020F0502020204030204" pitchFamily="34" charset="0"/>
              </a:rPr>
              <a:t>Missouri Foundation for Health </a:t>
            </a:r>
            <a:r>
              <a:rPr lang="en-US" b="1" dirty="0" smtClean="0">
                <a:solidFill>
                  <a:schemeClr val="tx1"/>
                </a:solidFill>
                <a:latin typeface="Calibri" panose="020F0502020204030204" pitchFamily="34" charset="0"/>
              </a:rPr>
              <a:t>Grant</a:t>
            </a:r>
            <a:endParaRPr lang="en-US" b="1"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1695615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Basic Assumptions and Approaches</a:t>
            </a:r>
            <a:endParaRPr lang="en-US" dirty="0">
              <a:solidFill>
                <a:schemeClr val="tx1"/>
              </a:solidFill>
              <a:latin typeface="Calibri" panose="020F0502020204030204" pitchFamily="34" charset="0"/>
            </a:endParaRPr>
          </a:p>
        </p:txBody>
      </p:sp>
      <p:sp>
        <p:nvSpPr>
          <p:cNvPr id="3" name="Content Placeholder 2"/>
          <p:cNvSpPr>
            <a:spLocks noGrp="1"/>
          </p:cNvSpPr>
          <p:nvPr>
            <p:ph idx="1"/>
          </p:nvPr>
        </p:nvSpPr>
        <p:spPr/>
        <p:txBody>
          <a:bodyPr/>
          <a:lstStyle/>
          <a:p>
            <a:r>
              <a:rPr lang="en-US" sz="3200" dirty="0" smtClean="0">
                <a:solidFill>
                  <a:schemeClr val="tx1"/>
                </a:solidFill>
                <a:latin typeface="Calibri" panose="020F0502020204030204" pitchFamily="34" charset="0"/>
              </a:rPr>
              <a:t>Teaching</a:t>
            </a:r>
          </a:p>
          <a:p>
            <a:pPr lvl="1"/>
            <a:r>
              <a:rPr lang="en-US" sz="2000" dirty="0" smtClean="0">
                <a:latin typeface="Calibri" panose="020F0502020204030204" pitchFamily="34" charset="0"/>
              </a:rPr>
              <a:t>Experience is the only teacher there is</a:t>
            </a:r>
          </a:p>
          <a:p>
            <a:pPr lvl="1"/>
            <a:r>
              <a:rPr lang="en-US" sz="2000" dirty="0" smtClean="0">
                <a:latin typeface="Calibri" panose="020F0502020204030204" pitchFamily="34" charset="0"/>
              </a:rPr>
              <a:t>What do we learn from experience?</a:t>
            </a:r>
          </a:p>
          <a:p>
            <a:pPr lvl="1"/>
            <a:r>
              <a:rPr lang="en-US" sz="2000" dirty="0" smtClean="0">
                <a:latin typeface="Calibri" panose="020F0502020204030204" pitchFamily="34" charset="0"/>
              </a:rPr>
              <a:t>How do we learn what we learn?</a:t>
            </a:r>
          </a:p>
          <a:p>
            <a:pPr lvl="1"/>
            <a:r>
              <a:rPr lang="en-US" sz="2000" dirty="0" smtClean="0">
                <a:latin typeface="Calibri" panose="020F0502020204030204" pitchFamily="34" charset="0"/>
              </a:rPr>
              <a:t>What kind of history do we want people to have?</a:t>
            </a:r>
          </a:p>
          <a:p>
            <a:pPr lvl="1"/>
            <a:r>
              <a:rPr lang="en-US" sz="2000" dirty="0" smtClean="0">
                <a:latin typeface="Calibri" panose="020F0502020204030204" pitchFamily="34" charset="0"/>
              </a:rPr>
              <a:t>How do we give someone a new history?</a:t>
            </a:r>
          </a:p>
          <a:p>
            <a:pPr lvl="1"/>
            <a:r>
              <a:rPr lang="en-US" sz="2000" dirty="0" smtClean="0">
                <a:latin typeface="Calibri" panose="020F0502020204030204" pitchFamily="34" charset="0"/>
              </a:rPr>
              <a:t>How do we design experience?</a:t>
            </a:r>
          </a:p>
          <a:p>
            <a:r>
              <a:rPr lang="en-US" sz="3200" dirty="0" smtClean="0">
                <a:solidFill>
                  <a:schemeClr val="tx1"/>
                </a:solidFill>
                <a:latin typeface="Calibri" panose="020F0502020204030204" pitchFamily="34" charset="0"/>
              </a:rPr>
              <a:t>Important Questions</a:t>
            </a:r>
          </a:p>
          <a:p>
            <a:pPr lvl="1"/>
            <a:r>
              <a:rPr lang="en-US" sz="2000" dirty="0" smtClean="0">
                <a:latin typeface="Calibri" panose="020F0502020204030204" pitchFamily="34" charset="0"/>
              </a:rPr>
              <a:t>What do we want to accomplish with behavior change?</a:t>
            </a:r>
          </a:p>
          <a:p>
            <a:pPr lvl="1"/>
            <a:r>
              <a:rPr lang="en-US" sz="2000" dirty="0" smtClean="0">
                <a:latin typeface="Calibri" panose="020F0502020204030204" pitchFamily="34" charset="0"/>
              </a:rPr>
              <a:t>If we want to give someone a new history….how do we give someone a new history?</a:t>
            </a:r>
          </a:p>
          <a:p>
            <a:pPr lvl="1"/>
            <a:r>
              <a:rPr lang="en-US" sz="2000" dirty="0" smtClean="0">
                <a:latin typeface="Calibri" panose="020F0502020204030204" pitchFamily="34" charset="0"/>
              </a:rPr>
              <a:t>If we all learn the same way… what is the way in which we learn?</a:t>
            </a:r>
          </a:p>
        </p:txBody>
      </p:sp>
    </p:spTree>
    <p:extLst>
      <p:ext uri="{BB962C8B-B14F-4D97-AF65-F5344CB8AC3E}">
        <p14:creationId xmlns:p14="http://schemas.microsoft.com/office/powerpoint/2010/main" xmlns="" val="712594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latin typeface="Calibri" panose="020F0502020204030204" pitchFamily="34" charset="0"/>
              </a:rPr>
              <a:t>ABC overview</a:t>
            </a:r>
            <a:endParaRPr lang="en-US" dirty="0">
              <a:solidFill>
                <a:schemeClr val="tx1"/>
              </a:solidFill>
              <a:latin typeface="Calibri" panose="020F05020202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174344921"/>
              </p:ext>
            </p:extLst>
          </p:nvPr>
        </p:nvGraphicFramePr>
        <p:xfrm>
          <a:off x="381000" y="1371600"/>
          <a:ext cx="8077200" cy="5278120"/>
        </p:xfrm>
        <a:graphic>
          <a:graphicData uri="http://schemas.openxmlformats.org/drawingml/2006/table">
            <a:tbl>
              <a:tblPr firstRow="1" bandRow="1">
                <a:tableStyleId>{00A15C55-8517-42AA-B614-E9B94910E393}</a:tableStyleId>
              </a:tblPr>
              <a:tblGrid>
                <a:gridCol w="2692400"/>
                <a:gridCol w="2692400"/>
                <a:gridCol w="2692400"/>
              </a:tblGrid>
              <a:tr h="370840">
                <a:tc>
                  <a:txBody>
                    <a:bodyPr/>
                    <a:lstStyle/>
                    <a:p>
                      <a:r>
                        <a:rPr lang="en-US" b="0" dirty="0" smtClean="0">
                          <a:latin typeface="Calibri" panose="020F0502020204030204" pitchFamily="34" charset="0"/>
                        </a:rPr>
                        <a:t>Antecedents</a:t>
                      </a:r>
                      <a:endParaRPr lang="en-US" b="0" dirty="0">
                        <a:latin typeface="Calibri" panose="020F0502020204030204" pitchFamily="34" charset="0"/>
                      </a:endParaRPr>
                    </a:p>
                  </a:txBody>
                  <a:tcPr/>
                </a:tc>
                <a:tc>
                  <a:txBody>
                    <a:bodyPr/>
                    <a:lstStyle/>
                    <a:p>
                      <a:r>
                        <a:rPr lang="en-US" b="0" dirty="0" smtClean="0">
                          <a:latin typeface="Calibri" panose="020F0502020204030204" pitchFamily="34" charset="0"/>
                        </a:rPr>
                        <a:t>Behaviors</a:t>
                      </a:r>
                      <a:endParaRPr lang="en-US" b="0" dirty="0">
                        <a:latin typeface="Calibri" panose="020F0502020204030204" pitchFamily="34" charset="0"/>
                      </a:endParaRPr>
                    </a:p>
                  </a:txBody>
                  <a:tcPr/>
                </a:tc>
                <a:tc>
                  <a:txBody>
                    <a:bodyPr/>
                    <a:lstStyle/>
                    <a:p>
                      <a:r>
                        <a:rPr lang="en-US" b="0" dirty="0" smtClean="0">
                          <a:latin typeface="Calibri" panose="020F0502020204030204" pitchFamily="34" charset="0"/>
                        </a:rPr>
                        <a:t>Consequences</a:t>
                      </a:r>
                      <a:endParaRPr lang="en-US" b="0" dirty="0">
                        <a:latin typeface="Calibri" panose="020F0502020204030204" pitchFamily="34" charset="0"/>
                      </a:endParaRPr>
                    </a:p>
                  </a:txBody>
                  <a:tcPr/>
                </a:tc>
              </a:tr>
              <a:tr h="370840">
                <a:tc>
                  <a:txBody>
                    <a:bodyPr/>
                    <a:lstStyle/>
                    <a:p>
                      <a:pPr algn="ctr"/>
                      <a:r>
                        <a:rPr lang="en-US" b="0" dirty="0" smtClean="0">
                          <a:latin typeface="Calibri" panose="020F0502020204030204" pitchFamily="34" charset="0"/>
                        </a:rPr>
                        <a:t>Conditions</a:t>
                      </a:r>
                      <a:r>
                        <a:rPr lang="en-US" b="0" baseline="0" dirty="0" smtClean="0">
                          <a:latin typeface="Calibri" panose="020F0502020204030204" pitchFamily="34" charset="0"/>
                        </a:rPr>
                        <a:t> under which Behaviors occur</a:t>
                      </a:r>
                      <a:endParaRPr lang="en-US" b="0" dirty="0">
                        <a:latin typeface="Calibri" panose="020F0502020204030204" pitchFamily="34" charset="0"/>
                      </a:endParaRPr>
                    </a:p>
                  </a:txBody>
                  <a:tcPr/>
                </a:tc>
                <a:tc>
                  <a:txBody>
                    <a:bodyPr/>
                    <a:lstStyle/>
                    <a:p>
                      <a:pPr algn="ctr"/>
                      <a:r>
                        <a:rPr lang="en-US" b="0" dirty="0" smtClean="0">
                          <a:latin typeface="Calibri" panose="020F0502020204030204" pitchFamily="34" charset="0"/>
                        </a:rPr>
                        <a:t>Observable and Measurable</a:t>
                      </a:r>
                      <a:endParaRPr lang="en-US" b="0" dirty="0">
                        <a:latin typeface="Calibri" panose="020F0502020204030204" pitchFamily="34" charset="0"/>
                      </a:endParaRPr>
                    </a:p>
                  </a:txBody>
                  <a:tcPr/>
                </a:tc>
                <a:tc>
                  <a:txBody>
                    <a:bodyPr/>
                    <a:lstStyle/>
                    <a:p>
                      <a:pPr algn="ctr"/>
                      <a:r>
                        <a:rPr lang="en-US" b="0" dirty="0" smtClean="0">
                          <a:latin typeface="Calibri" panose="020F0502020204030204" pitchFamily="34" charset="0"/>
                        </a:rPr>
                        <a:t>Events that follow</a:t>
                      </a:r>
                      <a:r>
                        <a:rPr lang="en-US" b="0" baseline="0" dirty="0" smtClean="0">
                          <a:latin typeface="Calibri" panose="020F0502020204030204" pitchFamily="34" charset="0"/>
                        </a:rPr>
                        <a:t> </a:t>
                      </a:r>
                    </a:p>
                    <a:p>
                      <a:pPr algn="ctr"/>
                      <a:r>
                        <a:rPr lang="en-US" b="0" baseline="0" dirty="0" smtClean="0">
                          <a:latin typeface="Calibri" panose="020F0502020204030204" pitchFamily="34" charset="0"/>
                        </a:rPr>
                        <a:t>the Behaviors</a:t>
                      </a:r>
                    </a:p>
                  </a:txBody>
                  <a:tcPr/>
                </a:tc>
              </a:tr>
              <a:tr h="2951480">
                <a:tc>
                  <a:txBody>
                    <a:bodyPr/>
                    <a:lstStyle/>
                    <a:p>
                      <a:r>
                        <a:rPr lang="en-US" sz="1600" b="0" dirty="0" smtClean="0">
                          <a:latin typeface="Calibri" panose="020F0502020204030204" pitchFamily="34" charset="0"/>
                        </a:rPr>
                        <a:t>Past</a:t>
                      </a:r>
                      <a:r>
                        <a:rPr lang="en-US" sz="1600" b="0" baseline="0" dirty="0" smtClean="0">
                          <a:latin typeface="Calibri" panose="020F0502020204030204" pitchFamily="34" charset="0"/>
                        </a:rPr>
                        <a:t> conditions</a:t>
                      </a:r>
                    </a:p>
                    <a:p>
                      <a:r>
                        <a:rPr lang="en-US" sz="1600" b="0" baseline="0" dirty="0" smtClean="0">
                          <a:latin typeface="Calibri" panose="020F0502020204030204" pitchFamily="34" charset="0"/>
                        </a:rPr>
                        <a:t>Present conditions</a:t>
                      </a:r>
                    </a:p>
                    <a:p>
                      <a:r>
                        <a:rPr lang="en-US" sz="1600" b="0" baseline="0" dirty="0" smtClean="0">
                          <a:latin typeface="Calibri" panose="020F0502020204030204" pitchFamily="34" charset="0"/>
                        </a:rPr>
                        <a:t>Precipitating conditions</a:t>
                      </a:r>
                    </a:p>
                    <a:p>
                      <a:endParaRPr lang="en-US" sz="1600" b="0" baseline="0" dirty="0" smtClean="0">
                        <a:latin typeface="Calibri" panose="020F0502020204030204" pitchFamily="34" charset="0"/>
                      </a:endParaRPr>
                    </a:p>
                    <a:p>
                      <a:r>
                        <a:rPr lang="en-US" sz="1600" b="0" baseline="0" dirty="0" smtClean="0">
                          <a:latin typeface="Calibri" panose="020F0502020204030204" pitchFamily="34" charset="0"/>
                        </a:rPr>
                        <a:t>Physical environment</a:t>
                      </a:r>
                    </a:p>
                    <a:p>
                      <a:r>
                        <a:rPr lang="en-US" sz="1600" b="0" baseline="0" dirty="0" smtClean="0">
                          <a:latin typeface="Calibri" panose="020F0502020204030204" pitchFamily="34" charset="0"/>
                        </a:rPr>
                        <a:t>Size of room</a:t>
                      </a:r>
                    </a:p>
                    <a:p>
                      <a:r>
                        <a:rPr lang="en-US" sz="1600" b="0" baseline="0" dirty="0" smtClean="0">
                          <a:latin typeface="Calibri" panose="020F0502020204030204" pitchFamily="34" charset="0"/>
                        </a:rPr>
                        <a:t>Number of people</a:t>
                      </a:r>
                    </a:p>
                    <a:p>
                      <a:r>
                        <a:rPr lang="en-US" sz="1600" b="0" baseline="0" dirty="0" smtClean="0">
                          <a:latin typeface="Calibri" panose="020F0502020204030204" pitchFamily="34" charset="0"/>
                        </a:rPr>
                        <a:t>Noise level</a:t>
                      </a:r>
                    </a:p>
                    <a:p>
                      <a:endParaRPr lang="en-US" sz="1600" b="0" baseline="0" dirty="0" smtClean="0">
                        <a:latin typeface="Calibri" panose="020F0502020204030204" pitchFamily="34" charset="0"/>
                      </a:endParaRPr>
                    </a:p>
                    <a:p>
                      <a:r>
                        <a:rPr lang="en-US" sz="1600" b="0" baseline="0" dirty="0" smtClean="0">
                          <a:latin typeface="Calibri" panose="020F0502020204030204" pitchFamily="34" charset="0"/>
                        </a:rPr>
                        <a:t>Things People Say or Do</a:t>
                      </a:r>
                    </a:p>
                    <a:p>
                      <a:endParaRPr lang="en-US" sz="1600" b="0" baseline="0" dirty="0" smtClean="0">
                        <a:latin typeface="Calibri" panose="020F0502020204030204" pitchFamily="34" charset="0"/>
                      </a:endParaRPr>
                    </a:p>
                    <a:p>
                      <a:r>
                        <a:rPr lang="en-US" sz="1600" b="0" baseline="0" dirty="0" smtClean="0">
                          <a:latin typeface="Calibri" panose="020F0502020204030204" pitchFamily="34" charset="0"/>
                        </a:rPr>
                        <a:t>Time of week</a:t>
                      </a:r>
                    </a:p>
                    <a:p>
                      <a:r>
                        <a:rPr lang="en-US" sz="1600" b="0" baseline="0" dirty="0" smtClean="0">
                          <a:latin typeface="Calibri" panose="020F0502020204030204" pitchFamily="34" charset="0"/>
                        </a:rPr>
                        <a:t>Day of Week</a:t>
                      </a:r>
                    </a:p>
                    <a:p>
                      <a:r>
                        <a:rPr lang="en-US" sz="1600" b="0" baseline="0" dirty="0" smtClean="0">
                          <a:latin typeface="Calibri" panose="020F0502020204030204" pitchFamily="34" charset="0"/>
                        </a:rPr>
                        <a:t>Time of month</a:t>
                      </a:r>
                    </a:p>
                    <a:p>
                      <a:r>
                        <a:rPr lang="en-US" sz="1600" b="0" baseline="0" dirty="0" smtClean="0">
                          <a:latin typeface="Calibri" panose="020F0502020204030204" pitchFamily="34" charset="0"/>
                        </a:rPr>
                        <a:t>Season of year</a:t>
                      </a:r>
                    </a:p>
                    <a:p>
                      <a:r>
                        <a:rPr lang="en-US" sz="1600" b="0" baseline="0" dirty="0" smtClean="0">
                          <a:latin typeface="Calibri" panose="020F0502020204030204" pitchFamily="34" charset="0"/>
                        </a:rPr>
                        <a:t>Medical/physical concerns</a:t>
                      </a:r>
                    </a:p>
                    <a:p>
                      <a:endParaRPr lang="en-US" b="0" dirty="0">
                        <a:latin typeface="Calibri" panose="020F0502020204030204" pitchFamily="34" charset="0"/>
                      </a:endParaRPr>
                    </a:p>
                  </a:txBody>
                  <a:tcPr/>
                </a:tc>
                <a:tc>
                  <a:txBody>
                    <a:bodyPr/>
                    <a:lstStyle/>
                    <a:p>
                      <a:endParaRPr lang="en-US" b="0" dirty="0">
                        <a:latin typeface="Calibri" panose="020F0502020204030204" pitchFamily="34" charset="0"/>
                      </a:endParaRPr>
                    </a:p>
                  </a:txBody>
                  <a:tcPr/>
                </a:tc>
                <a:tc>
                  <a:txBody>
                    <a:bodyPr/>
                    <a:lstStyle/>
                    <a:p>
                      <a:endParaRPr lang="en-US" b="0" dirty="0" smtClean="0">
                        <a:latin typeface="Calibri" panose="020F0502020204030204" pitchFamily="34" charset="0"/>
                      </a:endParaRPr>
                    </a:p>
                    <a:p>
                      <a:r>
                        <a:rPr lang="en-US" sz="1600" b="0" dirty="0" err="1" smtClean="0">
                          <a:latin typeface="Calibri" panose="020F0502020204030204" pitchFamily="34" charset="0"/>
                        </a:rPr>
                        <a:t>Reinforcer</a:t>
                      </a:r>
                      <a:r>
                        <a:rPr lang="en-US" sz="1600" b="0" dirty="0" smtClean="0">
                          <a:latin typeface="Calibri" panose="020F0502020204030204" pitchFamily="34" charset="0"/>
                        </a:rPr>
                        <a:t>:  Strengthens</a:t>
                      </a:r>
                      <a:r>
                        <a:rPr lang="en-US" sz="1600" b="0" baseline="0" dirty="0" smtClean="0">
                          <a:latin typeface="Calibri" panose="020F0502020204030204" pitchFamily="34" charset="0"/>
                        </a:rPr>
                        <a:t> or maintains the behaviors that precede it</a:t>
                      </a:r>
                    </a:p>
                    <a:p>
                      <a:endParaRPr lang="en-US" sz="1600" b="0" baseline="0" dirty="0" smtClean="0">
                        <a:latin typeface="Calibri" panose="020F0502020204030204" pitchFamily="34" charset="0"/>
                      </a:endParaRPr>
                    </a:p>
                    <a:p>
                      <a:endParaRPr lang="en-US" sz="1600" b="0" baseline="0" dirty="0" smtClean="0">
                        <a:latin typeface="Calibri" panose="020F0502020204030204" pitchFamily="34" charset="0"/>
                      </a:endParaRPr>
                    </a:p>
                    <a:p>
                      <a:r>
                        <a:rPr lang="en-US" sz="1600" b="0" baseline="0" dirty="0" smtClean="0">
                          <a:latin typeface="Calibri" panose="020F0502020204030204" pitchFamily="34" charset="0"/>
                        </a:rPr>
                        <a:t>Event that weakens the behaviors (that precede it)</a:t>
                      </a:r>
                    </a:p>
                    <a:p>
                      <a:endParaRPr lang="en-US" sz="1600" b="0" baseline="0" dirty="0" smtClean="0">
                        <a:latin typeface="Calibri" panose="020F0502020204030204" pitchFamily="34" charset="0"/>
                      </a:endParaRPr>
                    </a:p>
                    <a:p>
                      <a:endParaRPr lang="en-US" sz="1600" b="0" baseline="0" dirty="0" smtClean="0">
                        <a:latin typeface="Calibri" panose="020F0502020204030204" pitchFamily="34" charset="0"/>
                      </a:endParaRPr>
                    </a:p>
                    <a:p>
                      <a:endParaRPr lang="en-US" sz="1600" b="0" baseline="0" dirty="0" smtClean="0">
                        <a:latin typeface="Calibri" panose="020F0502020204030204" pitchFamily="34" charset="0"/>
                      </a:endParaRPr>
                    </a:p>
                    <a:p>
                      <a:r>
                        <a:rPr lang="en-US" sz="1600" b="0" baseline="0" dirty="0" smtClean="0">
                          <a:latin typeface="Calibri" panose="020F0502020204030204" pitchFamily="34" charset="0"/>
                        </a:rPr>
                        <a:t>Immediate consequences are more powerful than delayed consequences</a:t>
                      </a:r>
                      <a:endParaRPr lang="en-US" sz="1600" b="0" dirty="0">
                        <a:latin typeface="Calibri" panose="020F0502020204030204" pitchFamily="34" charset="0"/>
                      </a:endParaRPr>
                    </a:p>
                  </a:txBody>
                  <a:tcPr/>
                </a:tc>
              </a:tr>
            </a:tbl>
          </a:graphicData>
        </a:graphic>
      </p:graphicFrame>
    </p:spTree>
    <p:extLst>
      <p:ext uri="{BB962C8B-B14F-4D97-AF65-F5344CB8AC3E}">
        <p14:creationId xmlns:p14="http://schemas.microsoft.com/office/powerpoint/2010/main" xmlns="" val="3534652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10600" cy="685800"/>
          </a:xfrm>
        </p:spPr>
        <p:txBody>
          <a:bodyPr/>
          <a:lstStyle/>
          <a:p>
            <a:pPr algn="ctr"/>
            <a:r>
              <a:rPr lang="en-US" sz="3600" dirty="0" smtClean="0">
                <a:solidFill>
                  <a:schemeClr val="tx1"/>
                </a:solidFill>
                <a:latin typeface="Calibri" panose="020F0502020204030204" pitchFamily="34" charset="0"/>
              </a:rPr>
              <a:t>Antecedents*Behaviors*Consequences</a:t>
            </a:r>
            <a:endParaRPr lang="en-US" sz="3600" dirty="0">
              <a:solidFill>
                <a:schemeClr val="tx1"/>
              </a:solidFill>
              <a:latin typeface="Calibri" panose="020F0502020204030204" pitchFamily="34" charset="0"/>
            </a:endParaRPr>
          </a:p>
        </p:txBody>
      </p:sp>
      <p:sp>
        <p:nvSpPr>
          <p:cNvPr id="3" name="Content Placeholder 2"/>
          <p:cNvSpPr>
            <a:spLocks noGrp="1"/>
          </p:cNvSpPr>
          <p:nvPr>
            <p:ph idx="1"/>
          </p:nvPr>
        </p:nvSpPr>
        <p:spPr>
          <a:xfrm>
            <a:off x="533400" y="1371600"/>
            <a:ext cx="8077200" cy="5029200"/>
          </a:xfrm>
        </p:spPr>
        <p:txBody>
          <a:bodyPr/>
          <a:lstStyle/>
          <a:p>
            <a:pPr marL="0" indent="0" algn="ctr">
              <a:buNone/>
            </a:pPr>
            <a:r>
              <a:rPr lang="en-US" sz="3200" dirty="0" smtClean="0">
                <a:solidFill>
                  <a:schemeClr val="tx1"/>
                </a:solidFill>
                <a:latin typeface="Calibri" panose="020F0502020204030204" pitchFamily="34" charset="0"/>
              </a:rPr>
              <a:t>Antecedents </a:t>
            </a:r>
          </a:p>
          <a:p>
            <a:pPr marL="0" indent="0" algn="ctr">
              <a:buNone/>
            </a:pPr>
            <a:endParaRPr lang="en-US" dirty="0">
              <a:solidFill>
                <a:schemeClr val="tx1"/>
              </a:solidFill>
              <a:latin typeface="Calibri" panose="020F0502020204030204" pitchFamily="34" charset="0"/>
            </a:endParaRPr>
          </a:p>
          <a:p>
            <a:pPr marL="0" indent="0">
              <a:buNone/>
            </a:pPr>
            <a:r>
              <a:rPr lang="en-US" sz="2800" dirty="0" smtClean="0">
                <a:solidFill>
                  <a:schemeClr val="tx1"/>
                </a:solidFill>
                <a:latin typeface="Calibri" panose="020F0502020204030204" pitchFamily="34" charset="0"/>
              </a:rPr>
              <a:t>Events which occur prior to behavior; the conditions under which behavior occurs</a:t>
            </a:r>
            <a:endParaRPr lang="en-US" sz="1600" dirty="0" smtClean="0">
              <a:solidFill>
                <a:schemeClr val="tx1"/>
              </a:solidFill>
              <a:latin typeface="Calibri" panose="020F0502020204030204" pitchFamily="34" charset="0"/>
            </a:endParaRPr>
          </a:p>
          <a:p>
            <a:r>
              <a:rPr lang="en-US" sz="1600" dirty="0" smtClean="0">
                <a:solidFill>
                  <a:schemeClr val="tx1"/>
                </a:solidFill>
                <a:latin typeface="Calibri" panose="020F0502020204030204" pitchFamily="34" charset="0"/>
              </a:rPr>
              <a:t>Long-term antecedents or historical antecedents</a:t>
            </a:r>
            <a:endParaRPr lang="en-US" sz="1600" dirty="0">
              <a:solidFill>
                <a:schemeClr val="tx1"/>
              </a:solidFill>
              <a:latin typeface="Calibri" panose="020F0502020204030204" pitchFamily="34" charset="0"/>
            </a:endParaRPr>
          </a:p>
          <a:p>
            <a:r>
              <a:rPr lang="en-US" sz="1600" dirty="0" smtClean="0">
                <a:solidFill>
                  <a:schemeClr val="tx1"/>
                </a:solidFill>
                <a:latin typeface="Calibri" panose="020F0502020204030204" pitchFamily="34" charset="0"/>
              </a:rPr>
              <a:t>Current antecedents</a:t>
            </a:r>
          </a:p>
          <a:p>
            <a:r>
              <a:rPr lang="en-US" sz="1600" dirty="0" smtClean="0">
                <a:solidFill>
                  <a:schemeClr val="tx1"/>
                </a:solidFill>
                <a:latin typeface="Calibri" panose="020F0502020204030204" pitchFamily="34" charset="0"/>
              </a:rPr>
              <a:t>Immediate antecedents</a:t>
            </a:r>
            <a:endParaRPr lang="en-US" sz="1600" dirty="0">
              <a:solidFill>
                <a:schemeClr val="tx1"/>
              </a:solidFill>
              <a:latin typeface="Calibri" panose="020F0502020204030204" pitchFamily="34" charset="0"/>
            </a:endParaRPr>
          </a:p>
          <a:p>
            <a:pPr marL="0" indent="0">
              <a:buNone/>
            </a:pPr>
            <a:r>
              <a:rPr lang="en-US" sz="2800" dirty="0" smtClean="0">
                <a:solidFill>
                  <a:schemeClr val="tx1"/>
                </a:solidFill>
                <a:latin typeface="Calibri" panose="020F0502020204030204" pitchFamily="34" charset="0"/>
              </a:rPr>
              <a:t>The conditions under which behavior occurs determine our view of behavior</a:t>
            </a:r>
          </a:p>
          <a:p>
            <a:r>
              <a:rPr lang="en-US" sz="1600" dirty="0" smtClean="0">
                <a:solidFill>
                  <a:schemeClr val="tx1"/>
                </a:solidFill>
                <a:latin typeface="Calibri" panose="020F0502020204030204" pitchFamily="34" charset="0"/>
              </a:rPr>
              <a:t>“Acceptable” Behavior</a:t>
            </a:r>
          </a:p>
          <a:p>
            <a:r>
              <a:rPr lang="en-US" sz="1600" dirty="0" smtClean="0">
                <a:solidFill>
                  <a:schemeClr val="tx1"/>
                </a:solidFill>
                <a:latin typeface="Calibri" panose="020F0502020204030204" pitchFamily="34" charset="0"/>
              </a:rPr>
              <a:t>“Unacceptable” Behavior</a:t>
            </a:r>
            <a:endParaRPr lang="en-US" sz="1600" dirty="0">
              <a:solidFill>
                <a:schemeClr val="tx1"/>
              </a:solidFill>
              <a:latin typeface="Calibri" panose="020F0502020204030204" pitchFamily="34" charset="0"/>
            </a:endParaRPr>
          </a:p>
          <a:p>
            <a:pPr marL="0" indent="0">
              <a:buNone/>
            </a:pPr>
            <a:r>
              <a:rPr lang="en-US" sz="2800" dirty="0" smtClean="0">
                <a:solidFill>
                  <a:schemeClr val="tx1"/>
                </a:solidFill>
                <a:latin typeface="Calibri" panose="020F0502020204030204" pitchFamily="34" charset="0"/>
              </a:rPr>
              <a:t>Antecedent control of behavior</a:t>
            </a:r>
            <a:endParaRPr lang="en-US" sz="280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36675139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chemeClr val="tx1"/>
                </a:solidFill>
                <a:latin typeface="Calibri" panose="020F0502020204030204" pitchFamily="34" charset="0"/>
              </a:rPr>
              <a:t>Long term Antecedents: </a:t>
            </a:r>
            <a:r>
              <a:rPr lang="en-US" b="1" dirty="0">
                <a:solidFill>
                  <a:schemeClr val="tx1"/>
                </a:solidFill>
                <a:latin typeface="Calibri" panose="020F0502020204030204" pitchFamily="34" charset="0"/>
              </a:rPr>
              <a:t>Child Trauma</a:t>
            </a:r>
          </a:p>
        </p:txBody>
      </p:sp>
      <p:sp>
        <p:nvSpPr>
          <p:cNvPr id="3" name="Content Placeholder 2"/>
          <p:cNvSpPr>
            <a:spLocks noGrp="1"/>
          </p:cNvSpPr>
          <p:nvPr>
            <p:ph idx="1"/>
          </p:nvPr>
        </p:nvSpPr>
        <p:spPr>
          <a:xfrm>
            <a:off x="381000" y="1066800"/>
            <a:ext cx="8077200" cy="5334000"/>
          </a:xfrm>
        </p:spPr>
        <p:txBody>
          <a:bodyPr/>
          <a:lstStyle/>
          <a:p>
            <a:pPr marL="0" indent="0">
              <a:buNone/>
            </a:pPr>
            <a:r>
              <a:rPr lang="en-US" sz="3200" dirty="0">
                <a:solidFill>
                  <a:schemeClr val="tx1"/>
                </a:solidFill>
                <a:latin typeface="Calibri" panose="020F0502020204030204" pitchFamily="34" charset="0"/>
              </a:rPr>
              <a:t>Children are very sensitive.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struggle to make sense of trauma.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also respond differently to traumas.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often have emotional </a:t>
            </a:r>
            <a:r>
              <a:rPr lang="en-US" sz="3200" dirty="0" smtClean="0">
                <a:solidFill>
                  <a:schemeClr val="tx1"/>
                </a:solidFill>
                <a:latin typeface="Calibri" panose="020F0502020204030204" pitchFamily="34" charset="0"/>
              </a:rPr>
              <a:t>reactions. </a:t>
            </a: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may hurt deeply. </a:t>
            </a: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They </a:t>
            </a:r>
            <a:r>
              <a:rPr lang="en-US" sz="3200" dirty="0">
                <a:solidFill>
                  <a:schemeClr val="tx1"/>
                </a:solidFill>
                <a:latin typeface="Calibri" panose="020F0502020204030204" pitchFamily="34" charset="0"/>
              </a:rPr>
              <a:t>may find it hard to recover from frightening experiences. </a:t>
            </a:r>
            <a:r>
              <a:rPr lang="en-US" sz="3200" dirty="0" smtClean="0">
                <a:solidFill>
                  <a:schemeClr val="tx1"/>
                </a:solidFill>
                <a:latin typeface="Calibri" panose="020F0502020204030204" pitchFamily="34" charset="0"/>
              </a:rPr>
              <a:t> </a:t>
            </a:r>
          </a:p>
          <a:p>
            <a:pPr marL="0" indent="0">
              <a:buNone/>
            </a:pPr>
            <a:r>
              <a:rPr lang="en-US" sz="3200" dirty="0" smtClean="0">
                <a:solidFill>
                  <a:schemeClr val="tx1"/>
                </a:solidFill>
                <a:latin typeface="Calibri" panose="020F0502020204030204" pitchFamily="34" charset="0"/>
              </a:rPr>
              <a:t>They may act out and threaten others. </a:t>
            </a:r>
          </a:p>
          <a:p>
            <a:pPr marL="0" indent="0">
              <a:buNone/>
            </a:pPr>
            <a:r>
              <a:rPr lang="en-US" sz="3200" dirty="0" smtClean="0">
                <a:solidFill>
                  <a:schemeClr val="tx1"/>
                </a:solidFill>
                <a:latin typeface="Calibri" panose="020F0502020204030204" pitchFamily="34" charset="0"/>
              </a:rPr>
              <a:t>They may hurt themselves.</a:t>
            </a:r>
          </a:p>
          <a:p>
            <a:pPr marL="0" indent="0">
              <a:buNone/>
            </a:pPr>
            <a:r>
              <a:rPr lang="en-US" sz="3200" dirty="0" smtClean="0">
                <a:solidFill>
                  <a:schemeClr val="tx1"/>
                </a:solidFill>
                <a:latin typeface="Calibri" panose="020F0502020204030204" pitchFamily="34" charset="0"/>
              </a:rPr>
              <a:t> </a:t>
            </a:r>
            <a:endParaRPr lang="en-US" sz="3200" dirty="0">
              <a:solidFill>
                <a:schemeClr val="tx1"/>
              </a:solidFill>
              <a:latin typeface="Calibri" panose="020F0502020204030204" pitchFamily="34" charset="0"/>
            </a:endParaRPr>
          </a:p>
          <a:p>
            <a:endParaRPr lang="en-US" sz="3200" dirty="0">
              <a:solidFill>
                <a:schemeClr val="tx1"/>
              </a:solidFill>
              <a:latin typeface="Calibri" panose="020F0502020204030204" pitchFamily="34" charset="0"/>
            </a:endParaRPr>
          </a:p>
        </p:txBody>
      </p:sp>
    </p:spTree>
    <p:extLst>
      <p:ext uri="{BB962C8B-B14F-4D97-AF65-F5344CB8AC3E}">
        <p14:creationId xmlns:p14="http://schemas.microsoft.com/office/powerpoint/2010/main" xmlns="" val="41577615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mtClean="0">
                <a:solidFill>
                  <a:schemeClr val="tx1"/>
                </a:solidFill>
                <a:latin typeface="Calibri" panose="020F0502020204030204" pitchFamily="34" charset="0"/>
              </a:rPr>
              <a:t>The Effect </a:t>
            </a:r>
            <a:r>
              <a:rPr lang="en-US" dirty="0" smtClean="0">
                <a:solidFill>
                  <a:schemeClr val="tx1"/>
                </a:solidFill>
                <a:latin typeface="Calibri" panose="020F0502020204030204" pitchFamily="34" charset="0"/>
              </a:rPr>
              <a:t>of Negative Words</a:t>
            </a:r>
            <a:endParaRPr lang="en-US" dirty="0">
              <a:solidFill>
                <a:schemeClr val="tx1"/>
              </a:solidFill>
              <a:latin typeface="Calibri" panose="020F050202020403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190750" y="2414587"/>
            <a:ext cx="4457700" cy="2790825"/>
          </a:xfrm>
        </p:spPr>
      </p:pic>
    </p:spTree>
    <p:extLst>
      <p:ext uri="{BB962C8B-B14F-4D97-AF65-F5344CB8AC3E}">
        <p14:creationId xmlns:p14="http://schemas.microsoft.com/office/powerpoint/2010/main" xmlns="" val="2629490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Calibri" panose="020F0502020204030204" pitchFamily="34" charset="0"/>
              </a:rPr>
              <a:t>Child Trauma</a:t>
            </a:r>
            <a:endParaRPr lang="en-US" b="1" dirty="0">
              <a:solidFill>
                <a:schemeClr val="tx1"/>
              </a:solidFill>
              <a:latin typeface="Calibri" panose="020F0502020204030204" pitchFamily="34" charset="0"/>
            </a:endParaRPr>
          </a:p>
        </p:txBody>
      </p:sp>
      <p:sp>
        <p:nvSpPr>
          <p:cNvPr id="3" name="Content Placeholder 2"/>
          <p:cNvSpPr>
            <a:spLocks noGrp="1"/>
          </p:cNvSpPr>
          <p:nvPr>
            <p:ph idx="1"/>
          </p:nvPr>
        </p:nvSpPr>
        <p:spPr>
          <a:xfrm>
            <a:off x="335973" y="1219201"/>
            <a:ext cx="8077200" cy="4343400"/>
          </a:xfrm>
        </p:spPr>
        <p:txBody>
          <a:bodyPr/>
          <a:lstStyle/>
          <a:p>
            <a:pPr marL="0" indent="0">
              <a:buNone/>
            </a:pPr>
            <a:r>
              <a:rPr lang="en-US" sz="3200" dirty="0" smtClean="0">
                <a:solidFill>
                  <a:schemeClr val="tx1"/>
                </a:solidFill>
                <a:latin typeface="Calibri" panose="020F0502020204030204" pitchFamily="34" charset="0"/>
              </a:rPr>
              <a:t>Educators, </a:t>
            </a:r>
            <a:r>
              <a:rPr lang="en-US" sz="3200" dirty="0">
                <a:solidFill>
                  <a:schemeClr val="tx1"/>
                </a:solidFill>
                <a:latin typeface="Calibri" panose="020F0502020204030204" pitchFamily="34" charset="0"/>
              </a:rPr>
              <a:t>counselors, principals and staff are often the first </a:t>
            </a:r>
            <a:r>
              <a:rPr lang="en-US" sz="3200" dirty="0" smtClean="0">
                <a:solidFill>
                  <a:schemeClr val="tx1"/>
                </a:solidFill>
                <a:latin typeface="Calibri" panose="020F0502020204030204" pitchFamily="34" charset="0"/>
              </a:rPr>
              <a:t> adults to </a:t>
            </a:r>
            <a:r>
              <a:rPr lang="en-US" sz="3200" dirty="0">
                <a:solidFill>
                  <a:schemeClr val="tx1"/>
                </a:solidFill>
                <a:latin typeface="Calibri" panose="020F0502020204030204" pitchFamily="34" charset="0"/>
              </a:rPr>
              <a:t>learn of a child’s trauma.  </a:t>
            </a:r>
            <a:endParaRPr lang="en-US" sz="3200" dirty="0" smtClean="0">
              <a:solidFill>
                <a:schemeClr val="tx1"/>
              </a:solidFill>
              <a:latin typeface="Calibri" panose="020F0502020204030204" pitchFamily="34" charset="0"/>
            </a:endParaRPr>
          </a:p>
          <a:p>
            <a:pPr marL="0" indent="0">
              <a:buNone/>
            </a:pPr>
            <a:endParaRPr lang="en-US" sz="3200" dirty="0" smtClean="0">
              <a:solidFill>
                <a:schemeClr val="tx1"/>
              </a:solidFill>
              <a:latin typeface="Calibri" panose="020F0502020204030204" pitchFamily="34" charset="0"/>
            </a:endParaRPr>
          </a:p>
          <a:p>
            <a:pPr marL="0" indent="0">
              <a:buNone/>
            </a:pPr>
            <a:r>
              <a:rPr lang="en-US" sz="3200" dirty="0" smtClean="0">
                <a:solidFill>
                  <a:schemeClr val="tx1"/>
                </a:solidFill>
                <a:latin typeface="Calibri" panose="020F0502020204030204" pitchFamily="34" charset="0"/>
              </a:rPr>
              <a:t>Trauma experiences are complex and  difficult to sort out, one trauma may compound and result in new trauma or issues.   </a:t>
            </a:r>
          </a:p>
        </p:txBody>
      </p:sp>
    </p:spTree>
    <p:extLst>
      <p:ext uri="{BB962C8B-B14F-4D97-AF65-F5344CB8AC3E}">
        <p14:creationId xmlns:p14="http://schemas.microsoft.com/office/powerpoint/2010/main" xmlns="" val="3045927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hall_pass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Design">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06E9B0F-DB2C-430E-AF1F-C1E34A0C45F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Hall passes design slides</Template>
  <TotalTime>834</TotalTime>
  <Words>5991</Words>
  <Application>Microsoft Office PowerPoint</Application>
  <PresentationFormat>On-screen Show (4:3)</PresentationFormat>
  <Paragraphs>537</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hall_passes</vt:lpstr>
      <vt:lpstr>Considerations  when responding to children</vt:lpstr>
      <vt:lpstr>There is no greater insight into the future than recognizing...when we save our children, we save ourselves  Margaret Mead</vt:lpstr>
      <vt:lpstr>Basic Assumptions and Approaches</vt:lpstr>
      <vt:lpstr>Basic Assumptions and Approaches</vt:lpstr>
      <vt:lpstr>ABC overview</vt:lpstr>
      <vt:lpstr>Antecedents*Behaviors*Consequences</vt:lpstr>
      <vt:lpstr>Long term Antecedents: Child Trauma</vt:lpstr>
      <vt:lpstr>The Effect of Negative Words</vt:lpstr>
      <vt:lpstr>Child Trauma</vt:lpstr>
      <vt:lpstr>Definition of Trauma</vt:lpstr>
      <vt:lpstr>What kinds of events are traumatic?</vt:lpstr>
      <vt:lpstr>Child Trauma Indicators</vt:lpstr>
      <vt:lpstr>ACEs Influence Health and Well-Being Throughout the Lifespan</vt:lpstr>
      <vt:lpstr>Current Antecedents</vt:lpstr>
      <vt:lpstr>What is a Power Struggle?</vt:lpstr>
      <vt:lpstr>Why do Staff and youth get into  Power Struggles?</vt:lpstr>
      <vt:lpstr>Why do individuals sometimes resort to  inappropriate behavior as a result of Power Struggles?</vt:lpstr>
      <vt:lpstr>Establish a regular schedule/routine</vt:lpstr>
      <vt:lpstr>Making Requests</vt:lpstr>
      <vt:lpstr>Ensure that individuals have the skills</vt:lpstr>
      <vt:lpstr>Set Realistic Expectations </vt:lpstr>
      <vt:lpstr>Review Rules </vt:lpstr>
      <vt:lpstr>Opportunities to be helpful</vt:lpstr>
      <vt:lpstr>Decreasing Power struggles</vt:lpstr>
      <vt:lpstr>Some Positive Considerations</vt:lpstr>
      <vt:lpstr>Creating a Chain of Compliance</vt:lpstr>
      <vt:lpstr>Interventions for Chain of Compliance</vt:lpstr>
      <vt:lpstr>Interventions for a Chain of Compliance</vt:lpstr>
      <vt:lpstr>Things that will help</vt:lpstr>
      <vt:lpstr>Positive Self Esteem comes from…</vt:lpstr>
      <vt:lpstr>What you can do…</vt:lpstr>
      <vt:lpstr>How to help? </vt:lpstr>
      <vt:lpstr>How to help with sadness/depression?</vt:lpstr>
      <vt:lpstr>What you can do…</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Difficult Situations</dc:title>
  <dc:creator>jrhyr4@mail.missouri.edu</dc:creator>
  <cp:lastModifiedBy>wicuser</cp:lastModifiedBy>
  <cp:revision>90</cp:revision>
  <cp:lastPrinted>2016-03-09T17:34:19Z</cp:lastPrinted>
  <dcterms:created xsi:type="dcterms:W3CDTF">2014-01-11T13:45:50Z</dcterms:created>
  <dcterms:modified xsi:type="dcterms:W3CDTF">2016-06-21T15:03:54Z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TC103367949990</vt:lpwstr>
  </property>
</Properties>
</file>