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notesMasterIdLst>
    <p:notesMasterId r:id="rId45"/>
  </p:notesMasterIdLst>
  <p:sldIdLst>
    <p:sldId id="257" r:id="rId2"/>
    <p:sldId id="310" r:id="rId3"/>
    <p:sldId id="311" r:id="rId4"/>
    <p:sldId id="312" r:id="rId5"/>
    <p:sldId id="260" r:id="rId6"/>
    <p:sldId id="295" r:id="rId7"/>
    <p:sldId id="296" r:id="rId8"/>
    <p:sldId id="279" r:id="rId9"/>
    <p:sldId id="280" r:id="rId10"/>
    <p:sldId id="281" r:id="rId11"/>
    <p:sldId id="282" r:id="rId12"/>
    <p:sldId id="314" r:id="rId13"/>
    <p:sldId id="284" r:id="rId14"/>
    <p:sldId id="264" r:id="rId15"/>
    <p:sldId id="265" r:id="rId16"/>
    <p:sldId id="302" r:id="rId17"/>
    <p:sldId id="298"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90" r:id="rId32"/>
    <p:sldId id="291" r:id="rId33"/>
    <p:sldId id="292" r:id="rId34"/>
    <p:sldId id="294" r:id="rId35"/>
    <p:sldId id="293" r:id="rId36"/>
    <p:sldId id="289" r:id="rId37"/>
    <p:sldId id="299" r:id="rId38"/>
    <p:sldId id="300" r:id="rId39"/>
    <p:sldId id="285" r:id="rId40"/>
    <p:sldId id="286" r:id="rId41"/>
    <p:sldId id="287" r:id="rId42"/>
    <p:sldId id="288" r:id="rId43"/>
    <p:sldId id="309" r:id="rId44"/>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BF264D9-6799-4052-8450-19033E39A381}">
          <p14:sldIdLst>
            <p14:sldId id="257"/>
            <p14:sldId id="310"/>
            <p14:sldId id="311"/>
            <p14:sldId id="312"/>
            <p14:sldId id="260"/>
            <p14:sldId id="295"/>
            <p14:sldId id="296"/>
            <p14:sldId id="279"/>
            <p14:sldId id="280"/>
            <p14:sldId id="281"/>
            <p14:sldId id="282"/>
            <p14:sldId id="314"/>
            <p14:sldId id="284"/>
          </p14:sldIdLst>
        </p14:section>
        <p14:section name="Untitled Section" id="{F9DDBEEE-246E-429E-85EF-C5C51C52B3E4}">
          <p14:sldIdLst>
            <p14:sldId id="264"/>
            <p14:sldId id="265"/>
            <p14:sldId id="302"/>
            <p14:sldId id="298"/>
            <p14:sldId id="266"/>
            <p14:sldId id="267"/>
            <p14:sldId id="268"/>
            <p14:sldId id="269"/>
            <p14:sldId id="270"/>
            <p14:sldId id="271"/>
            <p14:sldId id="272"/>
            <p14:sldId id="273"/>
            <p14:sldId id="274"/>
            <p14:sldId id="275"/>
            <p14:sldId id="276"/>
            <p14:sldId id="277"/>
            <p14:sldId id="278"/>
            <p14:sldId id="290"/>
            <p14:sldId id="291"/>
            <p14:sldId id="292"/>
            <p14:sldId id="294"/>
            <p14:sldId id="293"/>
            <p14:sldId id="289"/>
            <p14:sldId id="299"/>
            <p14:sldId id="300"/>
            <p14:sldId id="285"/>
            <p14:sldId id="286"/>
            <p14:sldId id="287"/>
            <p14:sldId id="288"/>
            <p14:sldId id="309"/>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845" autoAdjust="0"/>
    <p:restoredTop sz="94737" autoAdjust="0"/>
  </p:normalViewPr>
  <p:slideViewPr>
    <p:cSldViewPr>
      <p:cViewPr varScale="1">
        <p:scale>
          <a:sx n="70" d="100"/>
          <a:sy n="70" d="100"/>
        </p:scale>
        <p:origin x="-1416" y="-90"/>
      </p:cViewPr>
      <p:guideLst>
        <p:guide orient="horz" pos="2160"/>
        <p:guide pos="2880"/>
      </p:guideLst>
    </p:cSldViewPr>
  </p:slideViewPr>
  <p:outlineViewPr>
    <p:cViewPr>
      <p:scale>
        <a:sx n="33" d="100"/>
        <a:sy n="33" d="100"/>
      </p:scale>
      <p:origin x="150" y="7956"/>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83D84DA6-63AC-418F-8994-6041F99006BA}" type="datetimeFigureOut">
              <a:rPr lang="en-US" smtClean="0"/>
              <a:pPr/>
              <a:t>6/22/2016</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CDCB0693-524E-420B-B095-B0490805B8E2}" type="slidenum">
              <a:rPr lang="en-US" smtClean="0"/>
              <a:pPr/>
              <a:t>‹#›</a:t>
            </a:fld>
            <a:endParaRPr lang="en-US"/>
          </a:p>
        </p:txBody>
      </p:sp>
    </p:spTree>
    <p:extLst>
      <p:ext uri="{BB962C8B-B14F-4D97-AF65-F5344CB8AC3E}">
        <p14:creationId xmlns:p14="http://schemas.microsoft.com/office/powerpoint/2010/main" val="22898628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C4725D6-0FB4-44AC-BD1B-90935FDF1B40}" type="slidenum">
              <a:rPr lang="en-US" smtClean="0"/>
              <a:pPr/>
              <a:t>2</a:t>
            </a:fld>
            <a:endParaRPr lang="en-US"/>
          </a:p>
        </p:txBody>
      </p:sp>
    </p:spTree>
    <p:extLst>
      <p:ext uri="{BB962C8B-B14F-4D97-AF65-F5344CB8AC3E}">
        <p14:creationId xmlns:p14="http://schemas.microsoft.com/office/powerpoint/2010/main" val="16880241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714" name="Rectangle 2"/>
          <p:cNvSpPr>
            <a:spLocks noGrp="1" noRot="1" noChangeAspect="1" noChangeArrowheads="1" noTextEdit="1"/>
          </p:cNvSpPr>
          <p:nvPr>
            <p:ph type="sldImg"/>
          </p:nvPr>
        </p:nvSpPr>
        <p:spPr>
          <a:ln/>
        </p:spPr>
      </p:sp>
      <p:sp>
        <p:nvSpPr>
          <p:cNvPr id="37171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738" name="Rectangle 2"/>
          <p:cNvSpPr>
            <a:spLocks noGrp="1" noRot="1" noChangeAspect="1" noChangeArrowheads="1" noTextEdit="1"/>
          </p:cNvSpPr>
          <p:nvPr>
            <p:ph type="sldImg"/>
          </p:nvPr>
        </p:nvSpPr>
        <p:spPr>
          <a:ln/>
        </p:spPr>
      </p:sp>
      <p:sp>
        <p:nvSpPr>
          <p:cNvPr id="3727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Times New Roman" pitchFamily="18" charset="0"/>
              </a:rPr>
              <a:t>Maya Angelou  reacted to her trauma by becoming mute for 5 years following it.  Everyone reacts differently.</a:t>
            </a:r>
          </a:p>
          <a:p>
            <a:endParaRPr lang="en-US" smtClean="0">
              <a:latin typeface="Times New Roman" pitchFamily="18" charset="0"/>
            </a:endParaRPr>
          </a:p>
          <a:p>
            <a:r>
              <a:rPr lang="en-US" smtClean="0">
                <a:latin typeface="Times New Roman" pitchFamily="18" charset="0"/>
              </a:rPr>
              <a:t>If you grow up in a supportive family, in which you can go talk to your mom when you’re upset, and it’s safe to express a range of feelings, and in which your mom suggests ways to cope with distress such as “go kick a ball around in the yard till you cool off”  or “why don’t you go read a book for a little while or listen to music to take you’re mind off things for a bit” – in that family you will likely receive support and protection if you are harmed by an outsider.</a:t>
            </a:r>
          </a:p>
          <a:p>
            <a:endParaRPr lang="en-US" smtClean="0">
              <a:latin typeface="Times New Roman" pitchFamily="18" charset="0"/>
            </a:endParaRPr>
          </a:p>
          <a:p>
            <a:r>
              <a:rPr lang="en-US" smtClean="0">
                <a:latin typeface="Times New Roman" pitchFamily="18" charset="0"/>
              </a:rPr>
              <a:t>But if you grow up in a family in which the parent (whom you are supposed to be able to trust) abuses you or doesn’t protect you from an abuser, it’s doubly destructive -- the abuse itself is a violation and the abuser who is also a caretaker is destructive of one’s basic sense of  trust/safety.</a:t>
            </a:r>
          </a:p>
          <a:p>
            <a:endParaRPr lang="en-US" smtClean="0">
              <a:latin typeface="Times New Roman" pitchFamily="18" charset="0"/>
            </a:endParaRPr>
          </a:p>
        </p:txBody>
      </p:sp>
      <p:sp>
        <p:nvSpPr>
          <p:cNvPr id="297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3200">
                <a:solidFill>
                  <a:schemeClr val="tx1"/>
                </a:solidFill>
                <a:latin typeface="Times New Roman" pitchFamily="18" charset="0"/>
              </a:defRPr>
            </a:lvl1pPr>
            <a:lvl2pPr marL="742950" indent="-285750" defTabSz="931863" eaLnBrk="0" hangingPunct="0">
              <a:defRPr sz="3200">
                <a:solidFill>
                  <a:schemeClr val="tx1"/>
                </a:solidFill>
                <a:latin typeface="Times New Roman" pitchFamily="18" charset="0"/>
              </a:defRPr>
            </a:lvl2pPr>
            <a:lvl3pPr marL="1143000" indent="-228600" defTabSz="931863" eaLnBrk="0" hangingPunct="0">
              <a:defRPr sz="3200">
                <a:solidFill>
                  <a:schemeClr val="tx1"/>
                </a:solidFill>
                <a:latin typeface="Times New Roman" pitchFamily="18" charset="0"/>
              </a:defRPr>
            </a:lvl3pPr>
            <a:lvl4pPr marL="1600200" indent="-228600" defTabSz="931863" eaLnBrk="0" hangingPunct="0">
              <a:defRPr sz="3200">
                <a:solidFill>
                  <a:schemeClr val="tx1"/>
                </a:solidFill>
                <a:latin typeface="Times New Roman" pitchFamily="18" charset="0"/>
              </a:defRPr>
            </a:lvl4pPr>
            <a:lvl5pPr marL="2057400" indent="-228600" defTabSz="931863" eaLnBrk="0" hangingPunct="0">
              <a:defRPr sz="3200">
                <a:solidFill>
                  <a:schemeClr val="tx1"/>
                </a:solidFill>
                <a:latin typeface="Times New Roman" pitchFamily="18" charset="0"/>
              </a:defRPr>
            </a:lvl5pPr>
            <a:lvl6pPr marL="2514600" indent="-228600" defTabSz="931863" eaLnBrk="0" fontAlgn="base" hangingPunct="0">
              <a:spcBef>
                <a:spcPct val="0"/>
              </a:spcBef>
              <a:spcAft>
                <a:spcPct val="0"/>
              </a:spcAft>
              <a:defRPr sz="3200">
                <a:solidFill>
                  <a:schemeClr val="tx1"/>
                </a:solidFill>
                <a:latin typeface="Times New Roman" pitchFamily="18" charset="0"/>
              </a:defRPr>
            </a:lvl6pPr>
            <a:lvl7pPr marL="2971800" indent="-228600" defTabSz="931863" eaLnBrk="0" fontAlgn="base" hangingPunct="0">
              <a:spcBef>
                <a:spcPct val="0"/>
              </a:spcBef>
              <a:spcAft>
                <a:spcPct val="0"/>
              </a:spcAft>
              <a:defRPr sz="3200">
                <a:solidFill>
                  <a:schemeClr val="tx1"/>
                </a:solidFill>
                <a:latin typeface="Times New Roman" pitchFamily="18" charset="0"/>
              </a:defRPr>
            </a:lvl7pPr>
            <a:lvl8pPr marL="3429000" indent="-228600" defTabSz="931863" eaLnBrk="0" fontAlgn="base" hangingPunct="0">
              <a:spcBef>
                <a:spcPct val="0"/>
              </a:spcBef>
              <a:spcAft>
                <a:spcPct val="0"/>
              </a:spcAft>
              <a:defRPr sz="3200">
                <a:solidFill>
                  <a:schemeClr val="tx1"/>
                </a:solidFill>
                <a:latin typeface="Times New Roman" pitchFamily="18" charset="0"/>
              </a:defRPr>
            </a:lvl8pPr>
            <a:lvl9pPr marL="3886200" indent="-228600" defTabSz="931863" eaLnBrk="0" fontAlgn="base" hangingPunct="0">
              <a:spcBef>
                <a:spcPct val="0"/>
              </a:spcBef>
              <a:spcAft>
                <a:spcPct val="0"/>
              </a:spcAft>
              <a:defRPr sz="3200">
                <a:solidFill>
                  <a:schemeClr val="tx1"/>
                </a:solidFill>
                <a:latin typeface="Times New Roman" pitchFamily="18" charset="0"/>
              </a:defRPr>
            </a:lvl9pPr>
          </a:lstStyle>
          <a:p>
            <a:fld id="{DA195915-B85C-4920-8304-F6F00465F6B2}" type="slidenum">
              <a:rPr lang="en-US" sz="1200" smtClean="0"/>
              <a:pPr/>
              <a:t>17</a:t>
            </a:fld>
            <a:endParaRPr lang="en-US" sz="120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ln/>
        </p:spPr>
      </p:sp>
      <p:sp>
        <p:nvSpPr>
          <p:cNvPr id="266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Times New Roman" pitchFamily="18" charset="0"/>
              </a:rPr>
              <a:t>What do we want a child to believe about themselves when they come into the world?  That they are loveable, that they are good, that they can achieve whatever they set their minds to.  What do we want them to believe about their families?  That they will love them, protect them, keep them safe.  And what do we want them to believe about their world?  That the world is a safe place, that the world is their oyster…possibilities are endless and open to them.</a:t>
            </a:r>
          </a:p>
          <a:p>
            <a:endParaRPr lang="en-US" smtClean="0">
              <a:latin typeface="Times New Roman" pitchFamily="18" charset="0"/>
            </a:endParaRPr>
          </a:p>
          <a:p>
            <a:r>
              <a:rPr lang="en-US" smtClean="0">
                <a:latin typeface="Times New Roman" pitchFamily="18" charset="0"/>
              </a:rPr>
              <a:t>Now all children have naïve assumptions, don’t they?  We might have believed that our mom was the smartest and our dad was the strongest.  And over time we come to realize that this isn’t true.  But when abuse happens all those assumptions are shattered in a harsh and cruel way.  Your world no longer makes sense.  I am no longer a loveable child, rather a am a bad girl/boy who caused this to happen.  My family doesn’t protect me, rather they are the ones who abused me.  The world is not a safe place, they didn’t believe me when I told them about the abuse.  The  trauma disconnects you from yourself, from others and from the world.  Real recovery is when we can help survivors repair those relationships and feel connected again.</a:t>
            </a:r>
          </a:p>
          <a:p>
            <a:endParaRPr lang="en-US" smtClean="0">
              <a:latin typeface="Times New Roman" pitchFamily="18" charset="0"/>
            </a:endParaRPr>
          </a:p>
          <a:p>
            <a:endParaRPr lang="en-US" smtClean="0">
              <a:latin typeface="Times New Roman" pitchFamily="18" charset="0"/>
            </a:endParaRPr>
          </a:p>
        </p:txBody>
      </p:sp>
      <p:sp>
        <p:nvSpPr>
          <p:cNvPr id="266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3200">
                <a:solidFill>
                  <a:schemeClr val="tx1"/>
                </a:solidFill>
                <a:latin typeface="Times New Roman" pitchFamily="18" charset="0"/>
              </a:defRPr>
            </a:lvl1pPr>
            <a:lvl2pPr marL="742950" indent="-285750" defTabSz="931863" eaLnBrk="0" hangingPunct="0">
              <a:defRPr sz="3200">
                <a:solidFill>
                  <a:schemeClr val="tx1"/>
                </a:solidFill>
                <a:latin typeface="Times New Roman" pitchFamily="18" charset="0"/>
              </a:defRPr>
            </a:lvl2pPr>
            <a:lvl3pPr marL="1143000" indent="-228600" defTabSz="931863" eaLnBrk="0" hangingPunct="0">
              <a:defRPr sz="3200">
                <a:solidFill>
                  <a:schemeClr val="tx1"/>
                </a:solidFill>
                <a:latin typeface="Times New Roman" pitchFamily="18" charset="0"/>
              </a:defRPr>
            </a:lvl3pPr>
            <a:lvl4pPr marL="1600200" indent="-228600" defTabSz="931863" eaLnBrk="0" hangingPunct="0">
              <a:defRPr sz="3200">
                <a:solidFill>
                  <a:schemeClr val="tx1"/>
                </a:solidFill>
                <a:latin typeface="Times New Roman" pitchFamily="18" charset="0"/>
              </a:defRPr>
            </a:lvl4pPr>
            <a:lvl5pPr marL="2057400" indent="-228600" defTabSz="931863" eaLnBrk="0" hangingPunct="0">
              <a:defRPr sz="3200">
                <a:solidFill>
                  <a:schemeClr val="tx1"/>
                </a:solidFill>
                <a:latin typeface="Times New Roman" pitchFamily="18" charset="0"/>
              </a:defRPr>
            </a:lvl5pPr>
            <a:lvl6pPr marL="2514600" indent="-228600" defTabSz="931863" eaLnBrk="0" fontAlgn="base" hangingPunct="0">
              <a:spcBef>
                <a:spcPct val="0"/>
              </a:spcBef>
              <a:spcAft>
                <a:spcPct val="0"/>
              </a:spcAft>
              <a:defRPr sz="3200">
                <a:solidFill>
                  <a:schemeClr val="tx1"/>
                </a:solidFill>
                <a:latin typeface="Times New Roman" pitchFamily="18" charset="0"/>
              </a:defRPr>
            </a:lvl6pPr>
            <a:lvl7pPr marL="2971800" indent="-228600" defTabSz="931863" eaLnBrk="0" fontAlgn="base" hangingPunct="0">
              <a:spcBef>
                <a:spcPct val="0"/>
              </a:spcBef>
              <a:spcAft>
                <a:spcPct val="0"/>
              </a:spcAft>
              <a:defRPr sz="3200">
                <a:solidFill>
                  <a:schemeClr val="tx1"/>
                </a:solidFill>
                <a:latin typeface="Times New Roman" pitchFamily="18" charset="0"/>
              </a:defRPr>
            </a:lvl7pPr>
            <a:lvl8pPr marL="3429000" indent="-228600" defTabSz="931863" eaLnBrk="0" fontAlgn="base" hangingPunct="0">
              <a:spcBef>
                <a:spcPct val="0"/>
              </a:spcBef>
              <a:spcAft>
                <a:spcPct val="0"/>
              </a:spcAft>
              <a:defRPr sz="3200">
                <a:solidFill>
                  <a:schemeClr val="tx1"/>
                </a:solidFill>
                <a:latin typeface="Times New Roman" pitchFamily="18" charset="0"/>
              </a:defRPr>
            </a:lvl8pPr>
            <a:lvl9pPr marL="3886200" indent="-228600" defTabSz="931863" eaLnBrk="0" fontAlgn="base" hangingPunct="0">
              <a:spcBef>
                <a:spcPct val="0"/>
              </a:spcBef>
              <a:spcAft>
                <a:spcPct val="0"/>
              </a:spcAft>
              <a:defRPr sz="3200">
                <a:solidFill>
                  <a:schemeClr val="tx1"/>
                </a:solidFill>
                <a:latin typeface="Times New Roman" pitchFamily="18" charset="0"/>
              </a:defRPr>
            </a:lvl9pPr>
          </a:lstStyle>
          <a:p>
            <a:fld id="{C0E1426C-1917-493A-9405-07638B3E37E3}" type="slidenum">
              <a:rPr lang="en-US" sz="1200" smtClean="0"/>
              <a:pPr/>
              <a:t>37</a:t>
            </a:fld>
            <a:endParaRPr lang="en-US" sz="120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92500"/>
          </a:bodyPr>
          <a:lstStyle/>
          <a:p>
            <a:pPr>
              <a:defRPr/>
            </a:pPr>
            <a:r>
              <a:rPr lang="en-US" dirty="0" smtClean="0">
                <a:latin typeface="Times New Roman" pitchFamily="18" charset="0"/>
              </a:rPr>
              <a:t>3.Trauma survivors are often disbelieved when they tell others about the abuse.   They are accused of misinterpreting the situation, making it up to get attention, or that if it happened, they must have done something to deserve/provoke it.</a:t>
            </a:r>
          </a:p>
          <a:p>
            <a:pPr>
              <a:defRPr/>
            </a:pPr>
            <a:endParaRPr lang="en-US" dirty="0" smtClean="0">
              <a:latin typeface="Times New Roman" pitchFamily="18" charset="0"/>
            </a:endParaRPr>
          </a:p>
          <a:p>
            <a:pPr>
              <a:defRPr/>
            </a:pPr>
            <a:r>
              <a:rPr lang="en-US" dirty="0" smtClean="0">
                <a:latin typeface="Times New Roman" pitchFamily="18" charset="0"/>
              </a:rPr>
              <a:t>If you’re told you’re stupid and should have never been born time and time again during childhood, it’s very hard not to believe that…. especially if those words are coming from a parent or caretaker.  Those messages stay fresh in the minds of survivors, even in later years of life.  It’s very difficult to shed those negative beliefs.</a:t>
            </a:r>
          </a:p>
          <a:p>
            <a:pPr>
              <a:defRPr/>
            </a:pPr>
            <a:endParaRPr lang="en-US" dirty="0" smtClean="0">
              <a:latin typeface="Times New Roman" pitchFamily="18" charset="0"/>
            </a:endParaRPr>
          </a:p>
          <a:p>
            <a:pPr>
              <a:defRPr/>
            </a:pPr>
            <a:r>
              <a:rPr lang="en-US" dirty="0" smtClean="0">
                <a:latin typeface="Times New Roman" pitchFamily="18" charset="0"/>
              </a:rPr>
              <a:t>4. When working with trauma survivors it is important for us to know, understand, and work with their experiences, their culture, and their community.  To give you an example, we often tell trauma survivors that it is their choice whether or not they forgive their perpetrator.  Often they have been told that they must forgive their abuser or they will get stuck in their anger and never progress.  Many have not been able to forgive and feel worse about themselves because they can’t.  We believe that part of empowerment is that they get to decide whether to forgive or not.  So we present this notion to trauma survivors.  But I know that if a survivor tells me “I grew up in a strong religious tradition that tells me I must forgive or I’ll be damned.”  or if they say “My AA sponsor says it is part of my step work and I have to do it or I’ll relapse and I don’t want to lose my sobriety.”  Then I know that it is from their experience, their culture, their community, and they want to forgive.  I am going to respect that decision and then it is my job to help them forgive.</a:t>
            </a:r>
          </a:p>
          <a:p>
            <a:pPr>
              <a:defRPr/>
            </a:pPr>
            <a:endParaRPr lang="en-US" dirty="0" smtClean="0">
              <a:latin typeface="Times New Roman" pitchFamily="18" charset="0"/>
            </a:endParaRPr>
          </a:p>
          <a:p>
            <a:pPr>
              <a:defRPr/>
            </a:pPr>
            <a:endParaRPr lang="en-US" dirty="0" smtClean="0">
              <a:latin typeface="Times New Roman" pitchFamily="18" charset="0"/>
            </a:endParaRPr>
          </a:p>
          <a:p>
            <a:pPr>
              <a:defRPr/>
            </a:pPr>
            <a:endParaRPr lang="en-US" dirty="0" smtClean="0">
              <a:latin typeface="Times New Roman" pitchFamily="18" charset="0"/>
            </a:endParaRPr>
          </a:p>
          <a:p>
            <a:pPr>
              <a:defRPr/>
            </a:pPr>
            <a:endParaRPr lang="en-US" dirty="0" smtClean="0">
              <a:latin typeface="Times New Roman" pitchFamily="18" charset="0"/>
            </a:endParaRPr>
          </a:p>
          <a:p>
            <a:pPr>
              <a:defRPr/>
            </a:pPr>
            <a:endParaRPr lang="en-US" dirty="0" smtClean="0">
              <a:latin typeface="Times New Roman" pitchFamily="18" charset="0"/>
            </a:endParaRPr>
          </a:p>
          <a:p>
            <a:pPr>
              <a:defRPr/>
            </a:pPr>
            <a:endParaRPr lang="en-US" dirty="0"/>
          </a:p>
        </p:txBody>
      </p:sp>
      <p:sp>
        <p:nvSpPr>
          <p:cNvPr id="276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3200">
                <a:solidFill>
                  <a:schemeClr val="tx1"/>
                </a:solidFill>
                <a:latin typeface="Times New Roman" pitchFamily="18" charset="0"/>
              </a:defRPr>
            </a:lvl1pPr>
            <a:lvl2pPr marL="742950" indent="-285750" defTabSz="931863" eaLnBrk="0" hangingPunct="0">
              <a:defRPr sz="3200">
                <a:solidFill>
                  <a:schemeClr val="tx1"/>
                </a:solidFill>
                <a:latin typeface="Times New Roman" pitchFamily="18" charset="0"/>
              </a:defRPr>
            </a:lvl2pPr>
            <a:lvl3pPr marL="1143000" indent="-228600" defTabSz="931863" eaLnBrk="0" hangingPunct="0">
              <a:defRPr sz="3200">
                <a:solidFill>
                  <a:schemeClr val="tx1"/>
                </a:solidFill>
                <a:latin typeface="Times New Roman" pitchFamily="18" charset="0"/>
              </a:defRPr>
            </a:lvl3pPr>
            <a:lvl4pPr marL="1600200" indent="-228600" defTabSz="931863" eaLnBrk="0" hangingPunct="0">
              <a:defRPr sz="3200">
                <a:solidFill>
                  <a:schemeClr val="tx1"/>
                </a:solidFill>
                <a:latin typeface="Times New Roman" pitchFamily="18" charset="0"/>
              </a:defRPr>
            </a:lvl4pPr>
            <a:lvl5pPr marL="2057400" indent="-228600" defTabSz="931863" eaLnBrk="0" hangingPunct="0">
              <a:defRPr sz="3200">
                <a:solidFill>
                  <a:schemeClr val="tx1"/>
                </a:solidFill>
                <a:latin typeface="Times New Roman" pitchFamily="18" charset="0"/>
              </a:defRPr>
            </a:lvl5pPr>
            <a:lvl6pPr marL="2514600" indent="-228600" defTabSz="931863" eaLnBrk="0" fontAlgn="base" hangingPunct="0">
              <a:spcBef>
                <a:spcPct val="0"/>
              </a:spcBef>
              <a:spcAft>
                <a:spcPct val="0"/>
              </a:spcAft>
              <a:defRPr sz="3200">
                <a:solidFill>
                  <a:schemeClr val="tx1"/>
                </a:solidFill>
                <a:latin typeface="Times New Roman" pitchFamily="18" charset="0"/>
              </a:defRPr>
            </a:lvl6pPr>
            <a:lvl7pPr marL="2971800" indent="-228600" defTabSz="931863" eaLnBrk="0" fontAlgn="base" hangingPunct="0">
              <a:spcBef>
                <a:spcPct val="0"/>
              </a:spcBef>
              <a:spcAft>
                <a:spcPct val="0"/>
              </a:spcAft>
              <a:defRPr sz="3200">
                <a:solidFill>
                  <a:schemeClr val="tx1"/>
                </a:solidFill>
                <a:latin typeface="Times New Roman" pitchFamily="18" charset="0"/>
              </a:defRPr>
            </a:lvl7pPr>
            <a:lvl8pPr marL="3429000" indent="-228600" defTabSz="931863" eaLnBrk="0" fontAlgn="base" hangingPunct="0">
              <a:spcBef>
                <a:spcPct val="0"/>
              </a:spcBef>
              <a:spcAft>
                <a:spcPct val="0"/>
              </a:spcAft>
              <a:defRPr sz="3200">
                <a:solidFill>
                  <a:schemeClr val="tx1"/>
                </a:solidFill>
                <a:latin typeface="Times New Roman" pitchFamily="18" charset="0"/>
              </a:defRPr>
            </a:lvl8pPr>
            <a:lvl9pPr marL="3886200" indent="-228600" defTabSz="931863" eaLnBrk="0" fontAlgn="base" hangingPunct="0">
              <a:spcBef>
                <a:spcPct val="0"/>
              </a:spcBef>
              <a:spcAft>
                <a:spcPct val="0"/>
              </a:spcAft>
              <a:defRPr sz="3200">
                <a:solidFill>
                  <a:schemeClr val="tx1"/>
                </a:solidFill>
                <a:latin typeface="Times New Roman" pitchFamily="18" charset="0"/>
              </a:defRPr>
            </a:lvl9pPr>
          </a:lstStyle>
          <a:p>
            <a:fld id="{5D59ADDD-F8C6-4DCD-B569-8432D0F16215}" type="slidenum">
              <a:rPr lang="en-US" sz="1200" smtClean="0"/>
              <a:pPr/>
              <a:t>38</a:t>
            </a:fld>
            <a:endParaRPr lang="en-US" sz="120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6"/>
          <p:cNvSpPr>
            <a:spLocks noGrp="1" noChangeArrowheads="1"/>
          </p:cNvSpPr>
          <p:nvPr>
            <p:ph type="ftr" sz="quarter" idx="4294967295"/>
          </p:nvPr>
        </p:nvSpPr>
        <p:spPr bwMode="auto">
          <a:xfrm>
            <a:off x="0" y="8831264"/>
            <a:ext cx="3037840" cy="4651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itchFamily="18" charset="0"/>
              </a:defRPr>
            </a:lvl1pPr>
            <a:lvl2pPr marL="757066" indent="-291179" eaLnBrk="0" hangingPunct="0">
              <a:defRPr sz="2400" b="1">
                <a:solidFill>
                  <a:schemeClr val="tx1"/>
                </a:solidFill>
                <a:latin typeface="Times New Roman" pitchFamily="18" charset="0"/>
              </a:defRPr>
            </a:lvl2pPr>
            <a:lvl3pPr marL="1164717" indent="-232943" eaLnBrk="0" hangingPunct="0">
              <a:defRPr sz="2400" b="1">
                <a:solidFill>
                  <a:schemeClr val="tx1"/>
                </a:solidFill>
                <a:latin typeface="Times New Roman" pitchFamily="18" charset="0"/>
              </a:defRPr>
            </a:lvl3pPr>
            <a:lvl4pPr marL="1630604" indent="-232943" eaLnBrk="0" hangingPunct="0">
              <a:defRPr sz="2400" b="1">
                <a:solidFill>
                  <a:schemeClr val="tx1"/>
                </a:solidFill>
                <a:latin typeface="Times New Roman" pitchFamily="18" charset="0"/>
              </a:defRPr>
            </a:lvl4pPr>
            <a:lvl5pPr marL="2096491" indent="-232943" eaLnBrk="0" hangingPunct="0">
              <a:defRPr sz="2400" b="1">
                <a:solidFill>
                  <a:schemeClr val="tx1"/>
                </a:solidFill>
                <a:latin typeface="Times New Roman" pitchFamily="18" charset="0"/>
              </a:defRPr>
            </a:lvl5pPr>
            <a:lvl6pPr marL="2562377" indent="-232943" eaLnBrk="0" fontAlgn="base" hangingPunct="0">
              <a:spcBef>
                <a:spcPct val="0"/>
              </a:spcBef>
              <a:spcAft>
                <a:spcPct val="0"/>
              </a:spcAft>
              <a:defRPr sz="2400" b="1">
                <a:solidFill>
                  <a:schemeClr val="tx1"/>
                </a:solidFill>
                <a:latin typeface="Times New Roman" pitchFamily="18" charset="0"/>
              </a:defRPr>
            </a:lvl6pPr>
            <a:lvl7pPr marL="3028264" indent="-232943" eaLnBrk="0" fontAlgn="base" hangingPunct="0">
              <a:spcBef>
                <a:spcPct val="0"/>
              </a:spcBef>
              <a:spcAft>
                <a:spcPct val="0"/>
              </a:spcAft>
              <a:defRPr sz="2400" b="1">
                <a:solidFill>
                  <a:schemeClr val="tx1"/>
                </a:solidFill>
                <a:latin typeface="Times New Roman" pitchFamily="18" charset="0"/>
              </a:defRPr>
            </a:lvl7pPr>
            <a:lvl8pPr marL="3494151" indent="-232943" eaLnBrk="0" fontAlgn="base" hangingPunct="0">
              <a:spcBef>
                <a:spcPct val="0"/>
              </a:spcBef>
              <a:spcAft>
                <a:spcPct val="0"/>
              </a:spcAft>
              <a:defRPr sz="2400" b="1">
                <a:solidFill>
                  <a:schemeClr val="tx1"/>
                </a:solidFill>
                <a:latin typeface="Times New Roman" pitchFamily="18" charset="0"/>
              </a:defRPr>
            </a:lvl8pPr>
            <a:lvl9pPr marL="3960038" indent="-232943" eaLnBrk="0" fontAlgn="base" hangingPunct="0">
              <a:spcBef>
                <a:spcPct val="0"/>
              </a:spcBef>
              <a:spcAft>
                <a:spcPct val="0"/>
              </a:spcAft>
              <a:defRPr sz="2400" b="1">
                <a:solidFill>
                  <a:schemeClr val="tx1"/>
                </a:solidFill>
                <a:latin typeface="Times New Roman" pitchFamily="18" charset="0"/>
              </a:defRPr>
            </a:lvl9pPr>
          </a:lstStyle>
          <a:p>
            <a:pPr algn="ctr" eaLnBrk="1" hangingPunct="1"/>
            <a:endParaRPr lang="en-US"/>
          </a:p>
        </p:txBody>
      </p:sp>
      <p:sp>
        <p:nvSpPr>
          <p:cNvPr id="2765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itchFamily="18" charset="0"/>
              </a:defRPr>
            </a:lvl1pPr>
            <a:lvl2pPr marL="757066" indent="-291179" eaLnBrk="0" hangingPunct="0">
              <a:defRPr sz="2400" b="1">
                <a:solidFill>
                  <a:schemeClr val="tx1"/>
                </a:solidFill>
                <a:latin typeface="Times New Roman" pitchFamily="18" charset="0"/>
              </a:defRPr>
            </a:lvl2pPr>
            <a:lvl3pPr marL="1164717" indent="-232943" eaLnBrk="0" hangingPunct="0">
              <a:defRPr sz="2400" b="1">
                <a:solidFill>
                  <a:schemeClr val="tx1"/>
                </a:solidFill>
                <a:latin typeface="Times New Roman" pitchFamily="18" charset="0"/>
              </a:defRPr>
            </a:lvl3pPr>
            <a:lvl4pPr marL="1630604" indent="-232943" eaLnBrk="0" hangingPunct="0">
              <a:defRPr sz="2400" b="1">
                <a:solidFill>
                  <a:schemeClr val="tx1"/>
                </a:solidFill>
                <a:latin typeface="Times New Roman" pitchFamily="18" charset="0"/>
              </a:defRPr>
            </a:lvl4pPr>
            <a:lvl5pPr marL="2096491" indent="-232943" eaLnBrk="0" hangingPunct="0">
              <a:defRPr sz="2400" b="1">
                <a:solidFill>
                  <a:schemeClr val="tx1"/>
                </a:solidFill>
                <a:latin typeface="Times New Roman" pitchFamily="18" charset="0"/>
              </a:defRPr>
            </a:lvl5pPr>
            <a:lvl6pPr marL="2562377" indent="-232943" eaLnBrk="0" fontAlgn="base" hangingPunct="0">
              <a:spcBef>
                <a:spcPct val="0"/>
              </a:spcBef>
              <a:spcAft>
                <a:spcPct val="0"/>
              </a:spcAft>
              <a:defRPr sz="2400" b="1">
                <a:solidFill>
                  <a:schemeClr val="tx1"/>
                </a:solidFill>
                <a:latin typeface="Times New Roman" pitchFamily="18" charset="0"/>
              </a:defRPr>
            </a:lvl6pPr>
            <a:lvl7pPr marL="3028264" indent="-232943" eaLnBrk="0" fontAlgn="base" hangingPunct="0">
              <a:spcBef>
                <a:spcPct val="0"/>
              </a:spcBef>
              <a:spcAft>
                <a:spcPct val="0"/>
              </a:spcAft>
              <a:defRPr sz="2400" b="1">
                <a:solidFill>
                  <a:schemeClr val="tx1"/>
                </a:solidFill>
                <a:latin typeface="Times New Roman" pitchFamily="18" charset="0"/>
              </a:defRPr>
            </a:lvl7pPr>
            <a:lvl8pPr marL="3494151" indent="-232943" eaLnBrk="0" fontAlgn="base" hangingPunct="0">
              <a:spcBef>
                <a:spcPct val="0"/>
              </a:spcBef>
              <a:spcAft>
                <a:spcPct val="0"/>
              </a:spcAft>
              <a:defRPr sz="2400" b="1">
                <a:solidFill>
                  <a:schemeClr val="tx1"/>
                </a:solidFill>
                <a:latin typeface="Times New Roman" pitchFamily="18" charset="0"/>
              </a:defRPr>
            </a:lvl8pPr>
            <a:lvl9pPr marL="3960038" indent="-232943" eaLnBrk="0" fontAlgn="base" hangingPunct="0">
              <a:spcBef>
                <a:spcPct val="0"/>
              </a:spcBef>
              <a:spcAft>
                <a:spcPct val="0"/>
              </a:spcAft>
              <a:defRPr sz="2400" b="1">
                <a:solidFill>
                  <a:schemeClr val="tx1"/>
                </a:solidFill>
                <a:latin typeface="Times New Roman" pitchFamily="18" charset="0"/>
              </a:defRPr>
            </a:lvl9pPr>
          </a:lstStyle>
          <a:p>
            <a:pPr eaLnBrk="1" hangingPunct="1"/>
            <a:fld id="{E3E1A87B-9BCF-456B-B37F-F420FFB04AF6}" type="slidenum">
              <a:rPr lang="en-US" sz="1200" b="0"/>
              <a:pPr eaLnBrk="1" hangingPunct="1"/>
              <a:t>39</a:t>
            </a:fld>
            <a:endParaRPr lang="en-US" sz="1200" b="0"/>
          </a:p>
        </p:txBody>
      </p:sp>
      <p:sp>
        <p:nvSpPr>
          <p:cNvPr id="27652" name="Rectangle 2"/>
          <p:cNvSpPr>
            <a:spLocks noGrp="1" noRot="1" noChangeAspect="1" noChangeArrowheads="1" noTextEdit="1"/>
          </p:cNvSpPr>
          <p:nvPr>
            <p:ph type="sldImg"/>
          </p:nvPr>
        </p:nvSpPr>
        <p:spPr>
          <a:ln/>
        </p:spPr>
      </p:sp>
      <p:sp>
        <p:nvSpPr>
          <p:cNvPr id="27653" name="Rectangle 3"/>
          <p:cNvSpPr>
            <a:spLocks noGrp="1" noChangeArrowheads="1"/>
          </p:cNvSpPr>
          <p:nvPr>
            <p:ph type="body" idx="1"/>
          </p:nvPr>
        </p:nvSpPr>
        <p:spPr>
          <a:xfrm>
            <a:off x="934720" y="4267201"/>
            <a:ext cx="5140960" cy="47244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t>Before we talk specifically about staff support, let’s take a minute to review the general principles  of a trauma-informed system of care.  They apply to consumers and staff alike.</a:t>
            </a:r>
          </a:p>
          <a:p>
            <a:pPr eaLnBrk="1" hangingPunct="1"/>
            <a:endParaRPr lang="en-US" smtClean="0"/>
          </a:p>
          <a:p>
            <a:pPr eaLnBrk="1" hangingPunct="1"/>
            <a:r>
              <a:rPr lang="en-US" smtClean="0"/>
              <a:t>Safety, trustworthiness, choice, collaboration, and empowerment are the five core principles of a trauma informed system of care.  We must thoroughly incorporate these principles into all aspects of service delivery if we are going to help consumers achieve healing and recovery.</a:t>
            </a:r>
          </a:p>
          <a:p>
            <a:pPr eaLnBrk="1" hangingPunct="1"/>
            <a:endParaRPr lang="en-US" smtClean="0"/>
          </a:p>
          <a:p>
            <a:pPr eaLnBrk="1" hangingPunct="1"/>
            <a:r>
              <a:rPr lang="en-US" smtClean="0"/>
              <a:t>Consumers must feel emotionally and physically safe at your facility and with the staff and other consumers at your agency.</a:t>
            </a:r>
          </a:p>
          <a:p>
            <a:pPr eaLnBrk="1" hangingPunct="1"/>
            <a:endParaRPr lang="en-US" smtClean="0"/>
          </a:p>
          <a:p>
            <a:pPr eaLnBrk="1" hangingPunct="1"/>
            <a:r>
              <a:rPr lang="en-US" smtClean="0"/>
              <a:t>A program’s activities and settings can maximize trustworthiness by making the tasks involved in service delivery clear, by ensuring consistency in practice, and by maintaining appropriate boundaries.  Bottom line…do we do what we say we are going to do?  Consumers need to know we are true to our word.</a:t>
            </a:r>
          </a:p>
          <a:p>
            <a:pPr eaLnBrk="1" hangingPunct="1"/>
            <a:endParaRPr lang="en-US" smtClean="0"/>
          </a:p>
          <a:p>
            <a:pPr eaLnBrk="1" hangingPunct="1"/>
            <a:r>
              <a:rPr lang="en-US" smtClean="0"/>
              <a:t>In regard to choice, do consumers have choice over what services they receive, by whom, when they receive these services, and where they receive them?  If not, then in a trauma-informed system we would be considering ways to modify service delivery so that choice and control are maximized.</a:t>
            </a:r>
          </a:p>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So in order for us to make this culture shift we have to change the way we do business as usual.  This change will involve everyone; administrators, supervisory staff, clinicians, front desk staff, kitchen staff….everyone.  Change becomes the norm in this system.  Our mantra changes from “this is the way we have always done it” to “how can we do it better?”</a:t>
            </a:r>
          </a:p>
        </p:txBody>
      </p:sp>
      <p:sp>
        <p:nvSpPr>
          <p:cNvPr id="28676" name="Footer Placeholder 4"/>
          <p:cNvSpPr>
            <a:spLocks noGrp="1"/>
          </p:cNvSpPr>
          <p:nvPr>
            <p:ph type="ftr" sz="quarter" idx="4294967295"/>
          </p:nvPr>
        </p:nvSpPr>
        <p:spPr bwMode="auto">
          <a:xfrm>
            <a:off x="0" y="8831264"/>
            <a:ext cx="3037840" cy="4651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itchFamily="18" charset="0"/>
              </a:defRPr>
            </a:lvl1pPr>
            <a:lvl2pPr marL="757066" indent="-291179" eaLnBrk="0" hangingPunct="0">
              <a:defRPr sz="2400" b="1">
                <a:solidFill>
                  <a:schemeClr val="tx1"/>
                </a:solidFill>
                <a:latin typeface="Times New Roman" pitchFamily="18" charset="0"/>
              </a:defRPr>
            </a:lvl2pPr>
            <a:lvl3pPr marL="1164717" indent="-232943" eaLnBrk="0" hangingPunct="0">
              <a:defRPr sz="2400" b="1">
                <a:solidFill>
                  <a:schemeClr val="tx1"/>
                </a:solidFill>
                <a:latin typeface="Times New Roman" pitchFamily="18" charset="0"/>
              </a:defRPr>
            </a:lvl3pPr>
            <a:lvl4pPr marL="1630604" indent="-232943" eaLnBrk="0" hangingPunct="0">
              <a:defRPr sz="2400" b="1">
                <a:solidFill>
                  <a:schemeClr val="tx1"/>
                </a:solidFill>
                <a:latin typeface="Times New Roman" pitchFamily="18" charset="0"/>
              </a:defRPr>
            </a:lvl4pPr>
            <a:lvl5pPr marL="2096491" indent="-232943" eaLnBrk="0" hangingPunct="0">
              <a:defRPr sz="2400" b="1">
                <a:solidFill>
                  <a:schemeClr val="tx1"/>
                </a:solidFill>
                <a:latin typeface="Times New Roman" pitchFamily="18" charset="0"/>
              </a:defRPr>
            </a:lvl5pPr>
            <a:lvl6pPr marL="2562377" indent="-232943" eaLnBrk="0" fontAlgn="base" hangingPunct="0">
              <a:spcBef>
                <a:spcPct val="0"/>
              </a:spcBef>
              <a:spcAft>
                <a:spcPct val="0"/>
              </a:spcAft>
              <a:defRPr sz="2400" b="1">
                <a:solidFill>
                  <a:schemeClr val="tx1"/>
                </a:solidFill>
                <a:latin typeface="Times New Roman" pitchFamily="18" charset="0"/>
              </a:defRPr>
            </a:lvl6pPr>
            <a:lvl7pPr marL="3028264" indent="-232943" eaLnBrk="0" fontAlgn="base" hangingPunct="0">
              <a:spcBef>
                <a:spcPct val="0"/>
              </a:spcBef>
              <a:spcAft>
                <a:spcPct val="0"/>
              </a:spcAft>
              <a:defRPr sz="2400" b="1">
                <a:solidFill>
                  <a:schemeClr val="tx1"/>
                </a:solidFill>
                <a:latin typeface="Times New Roman" pitchFamily="18" charset="0"/>
              </a:defRPr>
            </a:lvl7pPr>
            <a:lvl8pPr marL="3494151" indent="-232943" eaLnBrk="0" fontAlgn="base" hangingPunct="0">
              <a:spcBef>
                <a:spcPct val="0"/>
              </a:spcBef>
              <a:spcAft>
                <a:spcPct val="0"/>
              </a:spcAft>
              <a:defRPr sz="2400" b="1">
                <a:solidFill>
                  <a:schemeClr val="tx1"/>
                </a:solidFill>
                <a:latin typeface="Times New Roman" pitchFamily="18" charset="0"/>
              </a:defRPr>
            </a:lvl8pPr>
            <a:lvl9pPr marL="3960038" indent="-232943" eaLnBrk="0" fontAlgn="base" hangingPunct="0">
              <a:spcBef>
                <a:spcPct val="0"/>
              </a:spcBef>
              <a:spcAft>
                <a:spcPct val="0"/>
              </a:spcAft>
              <a:defRPr sz="2400" b="1">
                <a:solidFill>
                  <a:schemeClr val="tx1"/>
                </a:solidFill>
                <a:latin typeface="Times New Roman" pitchFamily="18" charset="0"/>
              </a:defRPr>
            </a:lvl9pPr>
          </a:lstStyle>
          <a:p>
            <a:pPr algn="ctr" eaLnBrk="1" hangingPunct="1"/>
            <a:endParaRPr lang="en-US"/>
          </a:p>
        </p:txBody>
      </p:sp>
      <p:sp>
        <p:nvSpPr>
          <p:cNvPr id="28677" name="Slide Number Placeholder 5"/>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itchFamily="18" charset="0"/>
              </a:defRPr>
            </a:lvl1pPr>
            <a:lvl2pPr marL="757066" indent="-291179" eaLnBrk="0" hangingPunct="0">
              <a:defRPr sz="2400" b="1">
                <a:solidFill>
                  <a:schemeClr val="tx1"/>
                </a:solidFill>
                <a:latin typeface="Times New Roman" pitchFamily="18" charset="0"/>
              </a:defRPr>
            </a:lvl2pPr>
            <a:lvl3pPr marL="1164717" indent="-232943" eaLnBrk="0" hangingPunct="0">
              <a:defRPr sz="2400" b="1">
                <a:solidFill>
                  <a:schemeClr val="tx1"/>
                </a:solidFill>
                <a:latin typeface="Times New Roman" pitchFamily="18" charset="0"/>
              </a:defRPr>
            </a:lvl3pPr>
            <a:lvl4pPr marL="1630604" indent="-232943" eaLnBrk="0" hangingPunct="0">
              <a:defRPr sz="2400" b="1">
                <a:solidFill>
                  <a:schemeClr val="tx1"/>
                </a:solidFill>
                <a:latin typeface="Times New Roman" pitchFamily="18" charset="0"/>
              </a:defRPr>
            </a:lvl4pPr>
            <a:lvl5pPr marL="2096491" indent="-232943" eaLnBrk="0" hangingPunct="0">
              <a:defRPr sz="2400" b="1">
                <a:solidFill>
                  <a:schemeClr val="tx1"/>
                </a:solidFill>
                <a:latin typeface="Times New Roman" pitchFamily="18" charset="0"/>
              </a:defRPr>
            </a:lvl5pPr>
            <a:lvl6pPr marL="2562377" indent="-232943" eaLnBrk="0" fontAlgn="base" hangingPunct="0">
              <a:spcBef>
                <a:spcPct val="0"/>
              </a:spcBef>
              <a:spcAft>
                <a:spcPct val="0"/>
              </a:spcAft>
              <a:defRPr sz="2400" b="1">
                <a:solidFill>
                  <a:schemeClr val="tx1"/>
                </a:solidFill>
                <a:latin typeface="Times New Roman" pitchFamily="18" charset="0"/>
              </a:defRPr>
            </a:lvl6pPr>
            <a:lvl7pPr marL="3028264" indent="-232943" eaLnBrk="0" fontAlgn="base" hangingPunct="0">
              <a:spcBef>
                <a:spcPct val="0"/>
              </a:spcBef>
              <a:spcAft>
                <a:spcPct val="0"/>
              </a:spcAft>
              <a:defRPr sz="2400" b="1">
                <a:solidFill>
                  <a:schemeClr val="tx1"/>
                </a:solidFill>
                <a:latin typeface="Times New Roman" pitchFamily="18" charset="0"/>
              </a:defRPr>
            </a:lvl7pPr>
            <a:lvl8pPr marL="3494151" indent="-232943" eaLnBrk="0" fontAlgn="base" hangingPunct="0">
              <a:spcBef>
                <a:spcPct val="0"/>
              </a:spcBef>
              <a:spcAft>
                <a:spcPct val="0"/>
              </a:spcAft>
              <a:defRPr sz="2400" b="1">
                <a:solidFill>
                  <a:schemeClr val="tx1"/>
                </a:solidFill>
                <a:latin typeface="Times New Roman" pitchFamily="18" charset="0"/>
              </a:defRPr>
            </a:lvl8pPr>
            <a:lvl9pPr marL="3960038" indent="-232943" eaLnBrk="0" fontAlgn="base" hangingPunct="0">
              <a:spcBef>
                <a:spcPct val="0"/>
              </a:spcBef>
              <a:spcAft>
                <a:spcPct val="0"/>
              </a:spcAft>
              <a:defRPr sz="2400" b="1">
                <a:solidFill>
                  <a:schemeClr val="tx1"/>
                </a:solidFill>
                <a:latin typeface="Times New Roman" pitchFamily="18" charset="0"/>
              </a:defRPr>
            </a:lvl9pPr>
          </a:lstStyle>
          <a:p>
            <a:pPr eaLnBrk="1" hangingPunct="1"/>
            <a:fld id="{1E7839B9-467F-4665-9FA9-D2C6FC3A9BD1}" type="slidenum">
              <a:rPr lang="en-US" sz="1200" b="0"/>
              <a:pPr eaLnBrk="1" hangingPunct="1"/>
              <a:t>40</a:t>
            </a:fld>
            <a:endParaRPr lang="en-US" sz="1200" b="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The question is not whether staff is experiencing vicarious traumatization, the real questions are “how much vicarious trauma will they experience?”, “will staff recognize that they are being traumatized?” and “will they do anything about it?”  Our staff’s greatest strength is also its greatest vulnerability.  Because our staff members are caring, compassionate people they are not able to hear the circumstances of peoples’ lives,  go home and just forget what they heard that day.    Rather it is because of their empathic nature that they worry about these individuals and this experience can lead to vicarious traumatization.  Organizations have a responsibility to also address this issue in order to maintain a healthy staff to avoid burn-out and all the issues that accompany burnout.  We also need to recognize that working with consumer/survivors is not the only source of vicarious traumatization, but rather one of them.</a:t>
            </a:r>
          </a:p>
        </p:txBody>
      </p:sp>
      <p:sp>
        <p:nvSpPr>
          <p:cNvPr id="29700" name="Header Placeholder 3"/>
          <p:cNvSpPr>
            <a:spLocks noGrp="1"/>
          </p:cNvSpPr>
          <p:nvPr>
            <p:ph type="hdr" sz="quarter" idx="4294967295"/>
          </p:nvPr>
        </p:nvSpPr>
        <p:spPr bwMode="auto">
          <a:xfrm>
            <a:off x="0" y="1"/>
            <a:ext cx="3037840" cy="46513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itchFamily="18" charset="0"/>
              </a:defRPr>
            </a:lvl1pPr>
            <a:lvl2pPr marL="757066" indent="-291179" eaLnBrk="0" hangingPunct="0">
              <a:defRPr sz="2400" b="1">
                <a:solidFill>
                  <a:schemeClr val="tx1"/>
                </a:solidFill>
                <a:latin typeface="Times New Roman" pitchFamily="18" charset="0"/>
              </a:defRPr>
            </a:lvl2pPr>
            <a:lvl3pPr marL="1164717" indent="-232943" eaLnBrk="0" hangingPunct="0">
              <a:defRPr sz="2400" b="1">
                <a:solidFill>
                  <a:schemeClr val="tx1"/>
                </a:solidFill>
                <a:latin typeface="Times New Roman" pitchFamily="18" charset="0"/>
              </a:defRPr>
            </a:lvl3pPr>
            <a:lvl4pPr marL="1630604" indent="-232943" eaLnBrk="0" hangingPunct="0">
              <a:defRPr sz="2400" b="1">
                <a:solidFill>
                  <a:schemeClr val="tx1"/>
                </a:solidFill>
                <a:latin typeface="Times New Roman" pitchFamily="18" charset="0"/>
              </a:defRPr>
            </a:lvl4pPr>
            <a:lvl5pPr marL="2096491" indent="-232943" eaLnBrk="0" hangingPunct="0">
              <a:defRPr sz="2400" b="1">
                <a:solidFill>
                  <a:schemeClr val="tx1"/>
                </a:solidFill>
                <a:latin typeface="Times New Roman" pitchFamily="18" charset="0"/>
              </a:defRPr>
            </a:lvl5pPr>
            <a:lvl6pPr marL="2562377" indent="-232943" eaLnBrk="0" fontAlgn="base" hangingPunct="0">
              <a:spcBef>
                <a:spcPct val="0"/>
              </a:spcBef>
              <a:spcAft>
                <a:spcPct val="0"/>
              </a:spcAft>
              <a:defRPr sz="2400" b="1">
                <a:solidFill>
                  <a:schemeClr val="tx1"/>
                </a:solidFill>
                <a:latin typeface="Times New Roman" pitchFamily="18" charset="0"/>
              </a:defRPr>
            </a:lvl6pPr>
            <a:lvl7pPr marL="3028264" indent="-232943" eaLnBrk="0" fontAlgn="base" hangingPunct="0">
              <a:spcBef>
                <a:spcPct val="0"/>
              </a:spcBef>
              <a:spcAft>
                <a:spcPct val="0"/>
              </a:spcAft>
              <a:defRPr sz="2400" b="1">
                <a:solidFill>
                  <a:schemeClr val="tx1"/>
                </a:solidFill>
                <a:latin typeface="Times New Roman" pitchFamily="18" charset="0"/>
              </a:defRPr>
            </a:lvl7pPr>
            <a:lvl8pPr marL="3494151" indent="-232943" eaLnBrk="0" fontAlgn="base" hangingPunct="0">
              <a:spcBef>
                <a:spcPct val="0"/>
              </a:spcBef>
              <a:spcAft>
                <a:spcPct val="0"/>
              </a:spcAft>
              <a:defRPr sz="2400" b="1">
                <a:solidFill>
                  <a:schemeClr val="tx1"/>
                </a:solidFill>
                <a:latin typeface="Times New Roman" pitchFamily="18" charset="0"/>
              </a:defRPr>
            </a:lvl8pPr>
            <a:lvl9pPr marL="3960038" indent="-232943" eaLnBrk="0" fontAlgn="base" hangingPunct="0">
              <a:spcBef>
                <a:spcPct val="0"/>
              </a:spcBef>
              <a:spcAft>
                <a:spcPct val="0"/>
              </a:spcAft>
              <a:defRPr sz="2400" b="1">
                <a:solidFill>
                  <a:schemeClr val="tx1"/>
                </a:solidFill>
                <a:latin typeface="Times New Roman" pitchFamily="18" charset="0"/>
              </a:defRPr>
            </a:lvl9pPr>
          </a:lstStyle>
          <a:p>
            <a:pPr algn="ctr" eaLnBrk="1" hangingPunct="1"/>
            <a:endParaRPr lang="en-US"/>
          </a:p>
        </p:txBody>
      </p:sp>
      <p:sp>
        <p:nvSpPr>
          <p:cNvPr id="29701" name="Footer Placeholder 4"/>
          <p:cNvSpPr>
            <a:spLocks noGrp="1"/>
          </p:cNvSpPr>
          <p:nvPr>
            <p:ph type="ftr" sz="quarter" idx="4294967295"/>
          </p:nvPr>
        </p:nvSpPr>
        <p:spPr bwMode="auto">
          <a:xfrm>
            <a:off x="0" y="8831264"/>
            <a:ext cx="3037840" cy="4651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itchFamily="18" charset="0"/>
              </a:defRPr>
            </a:lvl1pPr>
            <a:lvl2pPr marL="757066" indent="-291179" eaLnBrk="0" hangingPunct="0">
              <a:defRPr sz="2400" b="1">
                <a:solidFill>
                  <a:schemeClr val="tx1"/>
                </a:solidFill>
                <a:latin typeface="Times New Roman" pitchFamily="18" charset="0"/>
              </a:defRPr>
            </a:lvl2pPr>
            <a:lvl3pPr marL="1164717" indent="-232943" eaLnBrk="0" hangingPunct="0">
              <a:defRPr sz="2400" b="1">
                <a:solidFill>
                  <a:schemeClr val="tx1"/>
                </a:solidFill>
                <a:latin typeface="Times New Roman" pitchFamily="18" charset="0"/>
              </a:defRPr>
            </a:lvl3pPr>
            <a:lvl4pPr marL="1630604" indent="-232943" eaLnBrk="0" hangingPunct="0">
              <a:defRPr sz="2400" b="1">
                <a:solidFill>
                  <a:schemeClr val="tx1"/>
                </a:solidFill>
                <a:latin typeface="Times New Roman" pitchFamily="18" charset="0"/>
              </a:defRPr>
            </a:lvl4pPr>
            <a:lvl5pPr marL="2096491" indent="-232943" eaLnBrk="0" hangingPunct="0">
              <a:defRPr sz="2400" b="1">
                <a:solidFill>
                  <a:schemeClr val="tx1"/>
                </a:solidFill>
                <a:latin typeface="Times New Roman" pitchFamily="18" charset="0"/>
              </a:defRPr>
            </a:lvl5pPr>
            <a:lvl6pPr marL="2562377" indent="-232943" eaLnBrk="0" fontAlgn="base" hangingPunct="0">
              <a:spcBef>
                <a:spcPct val="0"/>
              </a:spcBef>
              <a:spcAft>
                <a:spcPct val="0"/>
              </a:spcAft>
              <a:defRPr sz="2400" b="1">
                <a:solidFill>
                  <a:schemeClr val="tx1"/>
                </a:solidFill>
                <a:latin typeface="Times New Roman" pitchFamily="18" charset="0"/>
              </a:defRPr>
            </a:lvl6pPr>
            <a:lvl7pPr marL="3028264" indent="-232943" eaLnBrk="0" fontAlgn="base" hangingPunct="0">
              <a:spcBef>
                <a:spcPct val="0"/>
              </a:spcBef>
              <a:spcAft>
                <a:spcPct val="0"/>
              </a:spcAft>
              <a:defRPr sz="2400" b="1">
                <a:solidFill>
                  <a:schemeClr val="tx1"/>
                </a:solidFill>
                <a:latin typeface="Times New Roman" pitchFamily="18" charset="0"/>
              </a:defRPr>
            </a:lvl7pPr>
            <a:lvl8pPr marL="3494151" indent="-232943" eaLnBrk="0" fontAlgn="base" hangingPunct="0">
              <a:spcBef>
                <a:spcPct val="0"/>
              </a:spcBef>
              <a:spcAft>
                <a:spcPct val="0"/>
              </a:spcAft>
              <a:defRPr sz="2400" b="1">
                <a:solidFill>
                  <a:schemeClr val="tx1"/>
                </a:solidFill>
                <a:latin typeface="Times New Roman" pitchFamily="18" charset="0"/>
              </a:defRPr>
            </a:lvl8pPr>
            <a:lvl9pPr marL="3960038" indent="-232943" eaLnBrk="0" fontAlgn="base" hangingPunct="0">
              <a:spcBef>
                <a:spcPct val="0"/>
              </a:spcBef>
              <a:spcAft>
                <a:spcPct val="0"/>
              </a:spcAft>
              <a:defRPr sz="2400" b="1">
                <a:solidFill>
                  <a:schemeClr val="tx1"/>
                </a:solidFill>
                <a:latin typeface="Times New Roman" pitchFamily="18" charset="0"/>
              </a:defRPr>
            </a:lvl9pPr>
          </a:lstStyle>
          <a:p>
            <a:pPr algn="ctr" eaLnBrk="1" hangingPunct="1"/>
            <a:endParaRPr lang="en-US"/>
          </a:p>
        </p:txBody>
      </p:sp>
      <p:sp>
        <p:nvSpPr>
          <p:cNvPr id="29702" name="Slide Number Placeholder 5"/>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itchFamily="18" charset="0"/>
              </a:defRPr>
            </a:lvl1pPr>
            <a:lvl2pPr marL="757066" indent="-291179" eaLnBrk="0" hangingPunct="0">
              <a:defRPr sz="2400" b="1">
                <a:solidFill>
                  <a:schemeClr val="tx1"/>
                </a:solidFill>
                <a:latin typeface="Times New Roman" pitchFamily="18" charset="0"/>
              </a:defRPr>
            </a:lvl2pPr>
            <a:lvl3pPr marL="1164717" indent="-232943" eaLnBrk="0" hangingPunct="0">
              <a:defRPr sz="2400" b="1">
                <a:solidFill>
                  <a:schemeClr val="tx1"/>
                </a:solidFill>
                <a:latin typeface="Times New Roman" pitchFamily="18" charset="0"/>
              </a:defRPr>
            </a:lvl3pPr>
            <a:lvl4pPr marL="1630604" indent="-232943" eaLnBrk="0" hangingPunct="0">
              <a:defRPr sz="2400" b="1">
                <a:solidFill>
                  <a:schemeClr val="tx1"/>
                </a:solidFill>
                <a:latin typeface="Times New Roman" pitchFamily="18" charset="0"/>
              </a:defRPr>
            </a:lvl4pPr>
            <a:lvl5pPr marL="2096491" indent="-232943" eaLnBrk="0" hangingPunct="0">
              <a:defRPr sz="2400" b="1">
                <a:solidFill>
                  <a:schemeClr val="tx1"/>
                </a:solidFill>
                <a:latin typeface="Times New Roman" pitchFamily="18" charset="0"/>
              </a:defRPr>
            </a:lvl5pPr>
            <a:lvl6pPr marL="2562377" indent="-232943" eaLnBrk="0" fontAlgn="base" hangingPunct="0">
              <a:spcBef>
                <a:spcPct val="0"/>
              </a:spcBef>
              <a:spcAft>
                <a:spcPct val="0"/>
              </a:spcAft>
              <a:defRPr sz="2400" b="1">
                <a:solidFill>
                  <a:schemeClr val="tx1"/>
                </a:solidFill>
                <a:latin typeface="Times New Roman" pitchFamily="18" charset="0"/>
              </a:defRPr>
            </a:lvl6pPr>
            <a:lvl7pPr marL="3028264" indent="-232943" eaLnBrk="0" fontAlgn="base" hangingPunct="0">
              <a:spcBef>
                <a:spcPct val="0"/>
              </a:spcBef>
              <a:spcAft>
                <a:spcPct val="0"/>
              </a:spcAft>
              <a:defRPr sz="2400" b="1">
                <a:solidFill>
                  <a:schemeClr val="tx1"/>
                </a:solidFill>
                <a:latin typeface="Times New Roman" pitchFamily="18" charset="0"/>
              </a:defRPr>
            </a:lvl7pPr>
            <a:lvl8pPr marL="3494151" indent="-232943" eaLnBrk="0" fontAlgn="base" hangingPunct="0">
              <a:spcBef>
                <a:spcPct val="0"/>
              </a:spcBef>
              <a:spcAft>
                <a:spcPct val="0"/>
              </a:spcAft>
              <a:defRPr sz="2400" b="1">
                <a:solidFill>
                  <a:schemeClr val="tx1"/>
                </a:solidFill>
                <a:latin typeface="Times New Roman" pitchFamily="18" charset="0"/>
              </a:defRPr>
            </a:lvl8pPr>
            <a:lvl9pPr marL="3960038" indent="-232943" eaLnBrk="0" fontAlgn="base" hangingPunct="0">
              <a:spcBef>
                <a:spcPct val="0"/>
              </a:spcBef>
              <a:spcAft>
                <a:spcPct val="0"/>
              </a:spcAft>
              <a:defRPr sz="2400" b="1">
                <a:solidFill>
                  <a:schemeClr val="tx1"/>
                </a:solidFill>
                <a:latin typeface="Times New Roman" pitchFamily="18" charset="0"/>
              </a:defRPr>
            </a:lvl9pPr>
          </a:lstStyle>
          <a:p>
            <a:pPr eaLnBrk="1" hangingPunct="1"/>
            <a:fld id="{6F9C9271-C181-4ED7-B322-AFA20FA400DC}" type="slidenum">
              <a:rPr lang="en-US" sz="1200" b="0"/>
              <a:pPr eaLnBrk="1" hangingPunct="1"/>
              <a:t>41</a:t>
            </a:fld>
            <a:endParaRPr lang="en-US" sz="1200" b="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30724" name="Footer Placeholder 4"/>
          <p:cNvSpPr>
            <a:spLocks noGrp="1"/>
          </p:cNvSpPr>
          <p:nvPr>
            <p:ph type="ftr" sz="quarter" idx="4294967295"/>
          </p:nvPr>
        </p:nvSpPr>
        <p:spPr bwMode="auto">
          <a:xfrm>
            <a:off x="0" y="8831264"/>
            <a:ext cx="3037840" cy="4651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itchFamily="18" charset="0"/>
              </a:defRPr>
            </a:lvl1pPr>
            <a:lvl2pPr marL="757066" indent="-291179" eaLnBrk="0" hangingPunct="0">
              <a:defRPr sz="2400" b="1">
                <a:solidFill>
                  <a:schemeClr val="tx1"/>
                </a:solidFill>
                <a:latin typeface="Times New Roman" pitchFamily="18" charset="0"/>
              </a:defRPr>
            </a:lvl2pPr>
            <a:lvl3pPr marL="1164717" indent="-232943" eaLnBrk="0" hangingPunct="0">
              <a:defRPr sz="2400" b="1">
                <a:solidFill>
                  <a:schemeClr val="tx1"/>
                </a:solidFill>
                <a:latin typeface="Times New Roman" pitchFamily="18" charset="0"/>
              </a:defRPr>
            </a:lvl3pPr>
            <a:lvl4pPr marL="1630604" indent="-232943" eaLnBrk="0" hangingPunct="0">
              <a:defRPr sz="2400" b="1">
                <a:solidFill>
                  <a:schemeClr val="tx1"/>
                </a:solidFill>
                <a:latin typeface="Times New Roman" pitchFamily="18" charset="0"/>
              </a:defRPr>
            </a:lvl4pPr>
            <a:lvl5pPr marL="2096491" indent="-232943" eaLnBrk="0" hangingPunct="0">
              <a:defRPr sz="2400" b="1">
                <a:solidFill>
                  <a:schemeClr val="tx1"/>
                </a:solidFill>
                <a:latin typeface="Times New Roman" pitchFamily="18" charset="0"/>
              </a:defRPr>
            </a:lvl5pPr>
            <a:lvl6pPr marL="2562377" indent="-232943" eaLnBrk="0" fontAlgn="base" hangingPunct="0">
              <a:spcBef>
                <a:spcPct val="0"/>
              </a:spcBef>
              <a:spcAft>
                <a:spcPct val="0"/>
              </a:spcAft>
              <a:defRPr sz="2400" b="1">
                <a:solidFill>
                  <a:schemeClr val="tx1"/>
                </a:solidFill>
                <a:latin typeface="Times New Roman" pitchFamily="18" charset="0"/>
              </a:defRPr>
            </a:lvl6pPr>
            <a:lvl7pPr marL="3028264" indent="-232943" eaLnBrk="0" fontAlgn="base" hangingPunct="0">
              <a:spcBef>
                <a:spcPct val="0"/>
              </a:spcBef>
              <a:spcAft>
                <a:spcPct val="0"/>
              </a:spcAft>
              <a:defRPr sz="2400" b="1">
                <a:solidFill>
                  <a:schemeClr val="tx1"/>
                </a:solidFill>
                <a:latin typeface="Times New Roman" pitchFamily="18" charset="0"/>
              </a:defRPr>
            </a:lvl7pPr>
            <a:lvl8pPr marL="3494151" indent="-232943" eaLnBrk="0" fontAlgn="base" hangingPunct="0">
              <a:spcBef>
                <a:spcPct val="0"/>
              </a:spcBef>
              <a:spcAft>
                <a:spcPct val="0"/>
              </a:spcAft>
              <a:defRPr sz="2400" b="1">
                <a:solidFill>
                  <a:schemeClr val="tx1"/>
                </a:solidFill>
                <a:latin typeface="Times New Roman" pitchFamily="18" charset="0"/>
              </a:defRPr>
            </a:lvl8pPr>
            <a:lvl9pPr marL="3960038" indent="-232943" eaLnBrk="0" fontAlgn="base" hangingPunct="0">
              <a:spcBef>
                <a:spcPct val="0"/>
              </a:spcBef>
              <a:spcAft>
                <a:spcPct val="0"/>
              </a:spcAft>
              <a:defRPr sz="2400" b="1">
                <a:solidFill>
                  <a:schemeClr val="tx1"/>
                </a:solidFill>
                <a:latin typeface="Times New Roman" pitchFamily="18" charset="0"/>
              </a:defRPr>
            </a:lvl9pPr>
          </a:lstStyle>
          <a:p>
            <a:pPr algn="ctr" eaLnBrk="1" hangingPunct="1"/>
            <a:endParaRPr lang="en-US"/>
          </a:p>
        </p:txBody>
      </p:sp>
      <p:sp>
        <p:nvSpPr>
          <p:cNvPr id="30725" name="Slide Number Placeholder 5"/>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itchFamily="18" charset="0"/>
              </a:defRPr>
            </a:lvl1pPr>
            <a:lvl2pPr marL="757066" indent="-291179" eaLnBrk="0" hangingPunct="0">
              <a:defRPr sz="2400" b="1">
                <a:solidFill>
                  <a:schemeClr val="tx1"/>
                </a:solidFill>
                <a:latin typeface="Times New Roman" pitchFamily="18" charset="0"/>
              </a:defRPr>
            </a:lvl2pPr>
            <a:lvl3pPr marL="1164717" indent="-232943" eaLnBrk="0" hangingPunct="0">
              <a:defRPr sz="2400" b="1">
                <a:solidFill>
                  <a:schemeClr val="tx1"/>
                </a:solidFill>
                <a:latin typeface="Times New Roman" pitchFamily="18" charset="0"/>
              </a:defRPr>
            </a:lvl3pPr>
            <a:lvl4pPr marL="1630604" indent="-232943" eaLnBrk="0" hangingPunct="0">
              <a:defRPr sz="2400" b="1">
                <a:solidFill>
                  <a:schemeClr val="tx1"/>
                </a:solidFill>
                <a:latin typeface="Times New Roman" pitchFamily="18" charset="0"/>
              </a:defRPr>
            </a:lvl4pPr>
            <a:lvl5pPr marL="2096491" indent="-232943" eaLnBrk="0" hangingPunct="0">
              <a:defRPr sz="2400" b="1">
                <a:solidFill>
                  <a:schemeClr val="tx1"/>
                </a:solidFill>
                <a:latin typeface="Times New Roman" pitchFamily="18" charset="0"/>
              </a:defRPr>
            </a:lvl5pPr>
            <a:lvl6pPr marL="2562377" indent="-232943" eaLnBrk="0" fontAlgn="base" hangingPunct="0">
              <a:spcBef>
                <a:spcPct val="0"/>
              </a:spcBef>
              <a:spcAft>
                <a:spcPct val="0"/>
              </a:spcAft>
              <a:defRPr sz="2400" b="1">
                <a:solidFill>
                  <a:schemeClr val="tx1"/>
                </a:solidFill>
                <a:latin typeface="Times New Roman" pitchFamily="18" charset="0"/>
              </a:defRPr>
            </a:lvl6pPr>
            <a:lvl7pPr marL="3028264" indent="-232943" eaLnBrk="0" fontAlgn="base" hangingPunct="0">
              <a:spcBef>
                <a:spcPct val="0"/>
              </a:spcBef>
              <a:spcAft>
                <a:spcPct val="0"/>
              </a:spcAft>
              <a:defRPr sz="2400" b="1">
                <a:solidFill>
                  <a:schemeClr val="tx1"/>
                </a:solidFill>
                <a:latin typeface="Times New Roman" pitchFamily="18" charset="0"/>
              </a:defRPr>
            </a:lvl7pPr>
            <a:lvl8pPr marL="3494151" indent="-232943" eaLnBrk="0" fontAlgn="base" hangingPunct="0">
              <a:spcBef>
                <a:spcPct val="0"/>
              </a:spcBef>
              <a:spcAft>
                <a:spcPct val="0"/>
              </a:spcAft>
              <a:defRPr sz="2400" b="1">
                <a:solidFill>
                  <a:schemeClr val="tx1"/>
                </a:solidFill>
                <a:latin typeface="Times New Roman" pitchFamily="18" charset="0"/>
              </a:defRPr>
            </a:lvl8pPr>
            <a:lvl9pPr marL="3960038" indent="-232943" eaLnBrk="0" fontAlgn="base" hangingPunct="0">
              <a:spcBef>
                <a:spcPct val="0"/>
              </a:spcBef>
              <a:spcAft>
                <a:spcPct val="0"/>
              </a:spcAft>
              <a:defRPr sz="2400" b="1">
                <a:solidFill>
                  <a:schemeClr val="tx1"/>
                </a:solidFill>
                <a:latin typeface="Times New Roman" pitchFamily="18" charset="0"/>
              </a:defRPr>
            </a:lvl9pPr>
          </a:lstStyle>
          <a:p>
            <a:pPr eaLnBrk="1" hangingPunct="1"/>
            <a:fld id="{7779A36F-2D3F-4F8D-9240-7E677D5D8E6D}" type="slidenum">
              <a:rPr lang="en-US" sz="1200" b="0"/>
              <a:pPr eaLnBrk="1" hangingPunct="1"/>
              <a:t>42</a:t>
            </a:fld>
            <a:endParaRPr lang="en-US" sz="1200" b="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schemeClr val="tx1"/>
                </a:solidFill>
                <a:latin typeface="Calibri" panose="020F0502020204030204" pitchFamily="34" charset="0"/>
              </a:rPr>
              <a:t>As a result they need extra support.  They need adults who know how to respond in order to reduce further trauma and to lessen the long term emotional effects. </a:t>
            </a:r>
            <a:endParaRPr lang="en-US" dirty="0"/>
          </a:p>
        </p:txBody>
      </p:sp>
      <p:sp>
        <p:nvSpPr>
          <p:cNvPr id="4" name="Slide Number Placeholder 3"/>
          <p:cNvSpPr>
            <a:spLocks noGrp="1"/>
          </p:cNvSpPr>
          <p:nvPr>
            <p:ph type="sldNum" sz="quarter" idx="10"/>
          </p:nvPr>
        </p:nvSpPr>
        <p:spPr/>
        <p:txBody>
          <a:bodyPr/>
          <a:lstStyle/>
          <a:p>
            <a:fld id="{FC4725D6-0FB4-44AC-BD1B-90935FDF1B40}" type="slidenum">
              <a:rPr lang="en-US" smtClean="0"/>
              <a:pPr/>
              <a:t>3</a:t>
            </a:fld>
            <a:endParaRPr lang="en-US"/>
          </a:p>
        </p:txBody>
      </p:sp>
    </p:spTree>
    <p:extLst>
      <p:ext uri="{BB962C8B-B14F-4D97-AF65-F5344CB8AC3E}">
        <p14:creationId xmlns:p14="http://schemas.microsoft.com/office/powerpoint/2010/main" val="10556722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tx1"/>
                </a:solidFill>
                <a:latin typeface="Calibri" panose="020F0502020204030204" pitchFamily="34" charset="0"/>
              </a:rPr>
              <a:t>As mandated reporters and people who care about kids, they have the duty to report or refer for assistance . Sometimes  it can be confusing to decipher who to call . </a:t>
            </a:r>
          </a:p>
          <a:p>
            <a:endParaRPr lang="en-US" dirty="0"/>
          </a:p>
        </p:txBody>
      </p:sp>
      <p:sp>
        <p:nvSpPr>
          <p:cNvPr id="4" name="Slide Number Placeholder 3"/>
          <p:cNvSpPr>
            <a:spLocks noGrp="1"/>
          </p:cNvSpPr>
          <p:nvPr>
            <p:ph type="sldNum" sz="quarter" idx="10"/>
          </p:nvPr>
        </p:nvSpPr>
        <p:spPr/>
        <p:txBody>
          <a:bodyPr/>
          <a:lstStyle/>
          <a:p>
            <a:fld id="{FC4725D6-0FB4-44AC-BD1B-90935FDF1B40}" type="slidenum">
              <a:rPr lang="en-US" smtClean="0"/>
              <a:pPr/>
              <a:t>4</a:t>
            </a:fld>
            <a:endParaRPr lang="en-US"/>
          </a:p>
        </p:txBody>
      </p:sp>
    </p:spTree>
    <p:extLst>
      <p:ext uri="{BB962C8B-B14F-4D97-AF65-F5344CB8AC3E}">
        <p14:creationId xmlns:p14="http://schemas.microsoft.com/office/powerpoint/2010/main" val="39065438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3200">
                <a:solidFill>
                  <a:schemeClr val="tx1"/>
                </a:solidFill>
                <a:latin typeface="Times New Roman" pitchFamily="18" charset="0"/>
              </a:defRPr>
            </a:lvl1pPr>
            <a:lvl2pPr marL="742950" indent="-285750" defTabSz="931863" eaLnBrk="0" hangingPunct="0">
              <a:defRPr sz="3200">
                <a:solidFill>
                  <a:schemeClr val="tx1"/>
                </a:solidFill>
                <a:latin typeface="Times New Roman" pitchFamily="18" charset="0"/>
              </a:defRPr>
            </a:lvl2pPr>
            <a:lvl3pPr marL="1143000" indent="-228600" defTabSz="931863" eaLnBrk="0" hangingPunct="0">
              <a:defRPr sz="3200">
                <a:solidFill>
                  <a:schemeClr val="tx1"/>
                </a:solidFill>
                <a:latin typeface="Times New Roman" pitchFamily="18" charset="0"/>
              </a:defRPr>
            </a:lvl3pPr>
            <a:lvl4pPr marL="1600200" indent="-228600" defTabSz="931863" eaLnBrk="0" hangingPunct="0">
              <a:defRPr sz="3200">
                <a:solidFill>
                  <a:schemeClr val="tx1"/>
                </a:solidFill>
                <a:latin typeface="Times New Roman" pitchFamily="18" charset="0"/>
              </a:defRPr>
            </a:lvl4pPr>
            <a:lvl5pPr marL="2057400" indent="-228600" defTabSz="931863" eaLnBrk="0" hangingPunct="0">
              <a:defRPr sz="3200">
                <a:solidFill>
                  <a:schemeClr val="tx1"/>
                </a:solidFill>
                <a:latin typeface="Times New Roman" pitchFamily="18" charset="0"/>
              </a:defRPr>
            </a:lvl5pPr>
            <a:lvl6pPr marL="2514600" indent="-228600" defTabSz="931863" eaLnBrk="0" fontAlgn="base" hangingPunct="0">
              <a:spcBef>
                <a:spcPct val="0"/>
              </a:spcBef>
              <a:spcAft>
                <a:spcPct val="0"/>
              </a:spcAft>
              <a:defRPr sz="3200">
                <a:solidFill>
                  <a:schemeClr val="tx1"/>
                </a:solidFill>
                <a:latin typeface="Times New Roman" pitchFamily="18" charset="0"/>
              </a:defRPr>
            </a:lvl6pPr>
            <a:lvl7pPr marL="2971800" indent="-228600" defTabSz="931863" eaLnBrk="0" fontAlgn="base" hangingPunct="0">
              <a:spcBef>
                <a:spcPct val="0"/>
              </a:spcBef>
              <a:spcAft>
                <a:spcPct val="0"/>
              </a:spcAft>
              <a:defRPr sz="3200">
                <a:solidFill>
                  <a:schemeClr val="tx1"/>
                </a:solidFill>
                <a:latin typeface="Times New Roman" pitchFamily="18" charset="0"/>
              </a:defRPr>
            </a:lvl7pPr>
            <a:lvl8pPr marL="3429000" indent="-228600" defTabSz="931863" eaLnBrk="0" fontAlgn="base" hangingPunct="0">
              <a:spcBef>
                <a:spcPct val="0"/>
              </a:spcBef>
              <a:spcAft>
                <a:spcPct val="0"/>
              </a:spcAft>
              <a:defRPr sz="3200">
                <a:solidFill>
                  <a:schemeClr val="tx1"/>
                </a:solidFill>
                <a:latin typeface="Times New Roman" pitchFamily="18" charset="0"/>
              </a:defRPr>
            </a:lvl8pPr>
            <a:lvl9pPr marL="3886200" indent="-228600" defTabSz="931863" eaLnBrk="0" fontAlgn="base" hangingPunct="0">
              <a:spcBef>
                <a:spcPct val="0"/>
              </a:spcBef>
              <a:spcAft>
                <a:spcPct val="0"/>
              </a:spcAft>
              <a:defRPr sz="3200">
                <a:solidFill>
                  <a:schemeClr val="tx1"/>
                </a:solidFill>
                <a:latin typeface="Times New Roman" pitchFamily="18" charset="0"/>
              </a:defRPr>
            </a:lvl9pPr>
          </a:lstStyle>
          <a:p>
            <a:fld id="{8189C628-87B5-4B76-BC7C-9E5ABA47C676}" type="slidenum">
              <a:rPr lang="en-US" sz="1200" smtClean="0"/>
              <a:pPr/>
              <a:t>6</a:t>
            </a:fld>
            <a:endParaRPr lang="en-US" sz="1200" smtClean="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xfrm>
            <a:off x="935038" y="4416425"/>
            <a:ext cx="5140325" cy="48799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latin typeface="Times New Roman" pitchFamily="18" charset="0"/>
              </a:rPr>
              <a:t>So lets start by taking a look at the definition of trauma.  The DSM says trauma is when we are </a:t>
            </a:r>
            <a:r>
              <a:rPr lang="en-US" b="1" dirty="0" smtClean="0">
                <a:latin typeface="Times New Roman" pitchFamily="18" charset="0"/>
              </a:rPr>
              <a:t>threatened with death or serious injury directly</a:t>
            </a:r>
            <a:r>
              <a:rPr lang="en-US" dirty="0" smtClean="0">
                <a:latin typeface="Times New Roman" pitchFamily="18" charset="0"/>
              </a:rPr>
              <a:t>.  When someone is being physically abused and they can’t imagine how they can live through this experience and this much pain.  Sometimes the threat or possibility of the stressor is experienced as being just as traumatic as the traumatic event itself.  We have all heard, for example, women in domestic violence situations who say that they provoked the fight just to get the beating over with.  They couldn’t stand the walking on pins and needles any longer.  A co-worker worked with a survivor who was sexually abused by her father once.  After that he would  casually stand in the doorway and when she tried to pas him he would brush her arm.  It was his way of letting her know that he could do it again at any time.  She said the threatening and waiting was worse than the abuse itself. </a:t>
            </a:r>
          </a:p>
          <a:p>
            <a:endParaRPr lang="en-US" dirty="0" smtClean="0">
              <a:latin typeface="Times New Roman" pitchFamily="18" charset="0"/>
            </a:endParaRPr>
          </a:p>
          <a:p>
            <a:r>
              <a:rPr lang="en-US" dirty="0" smtClean="0">
                <a:latin typeface="Times New Roman" pitchFamily="18" charset="0"/>
              </a:rPr>
              <a:t>Trauma is also experienced when you </a:t>
            </a:r>
            <a:r>
              <a:rPr lang="en-US" b="1" dirty="0" smtClean="0">
                <a:latin typeface="Times New Roman" pitchFamily="18" charset="0"/>
              </a:rPr>
              <a:t>witness</a:t>
            </a:r>
            <a:r>
              <a:rPr lang="en-US" dirty="0" smtClean="0">
                <a:latin typeface="Times New Roman" pitchFamily="18" charset="0"/>
              </a:rPr>
              <a:t> the hurting of another person; whether that is your mother, a sibling, or a small animal, maybe the family pet.  </a:t>
            </a:r>
          </a:p>
          <a:p>
            <a:endParaRPr lang="en-US" dirty="0" smtClean="0">
              <a:latin typeface="Times New Roman" pitchFamily="18" charset="0"/>
            </a:endParaRPr>
          </a:p>
          <a:p>
            <a:r>
              <a:rPr lang="en-US" dirty="0" smtClean="0">
                <a:latin typeface="Times New Roman" pitchFamily="18" charset="0"/>
              </a:rPr>
              <a:t>And trauma is when you </a:t>
            </a:r>
            <a:r>
              <a:rPr lang="en-US" b="1" dirty="0" smtClean="0">
                <a:latin typeface="Times New Roman" pitchFamily="18" charset="0"/>
              </a:rPr>
              <a:t>hear about</a:t>
            </a:r>
            <a:r>
              <a:rPr lang="en-US" dirty="0" smtClean="0">
                <a:latin typeface="Times New Roman" pitchFamily="18" charset="0"/>
              </a:rPr>
              <a:t> an event that has happened to a loved one.  You experience it as a trauma when you feel their pain and know that you were powerless to stop the event and powerless to take away their pain. </a:t>
            </a:r>
          </a:p>
          <a:p>
            <a:endParaRPr lang="en-US" dirty="0" smtClean="0">
              <a:latin typeface="Times New Roman" pitchFamily="18" charset="0"/>
            </a:endParaRPr>
          </a:p>
          <a:p>
            <a:r>
              <a:rPr lang="en-US" dirty="0" smtClean="0">
                <a:latin typeface="Times New Roman" pitchFamily="18" charset="0"/>
              </a:rPr>
              <a:t>Unfortunately, most of the trauma survivors we work with have not just experienced one of these types of trauma, but have usually experienced all three and often much more than once.</a:t>
            </a:r>
          </a:p>
          <a:p>
            <a:endParaRPr lang="en-US" dirty="0" smtClean="0">
              <a:latin typeface="Times New Roman" pitchFamily="18" charset="0"/>
            </a:endParaRPr>
          </a:p>
          <a:p>
            <a:r>
              <a:rPr lang="en-US" dirty="0" smtClean="0">
                <a:latin typeface="Times New Roman" pitchFamily="18" charset="0"/>
              </a:rPr>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a:ln/>
        </p:spPr>
      </p:sp>
      <p:sp>
        <p:nvSpPr>
          <p:cNvPr id="194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Times New Roman" pitchFamily="18" charset="0"/>
              </a:rPr>
              <a:t>There are many types of traumatic events.  In addition to the ones above, there are natural disasters like floods, fires, hurricanes and earthquakes.  There are wars.  There are car accidents.  There are significant life events such as divorce.  But for the purposes of the presentation today, we will be focusing on the impact of interpersonal violence – whether that violence be physical, sexual or emotional abuse.</a:t>
            </a:r>
          </a:p>
          <a:p>
            <a:r>
              <a:rPr lang="en-US" smtClean="0">
                <a:latin typeface="Times New Roman" pitchFamily="18" charset="0"/>
              </a:rPr>
              <a:t>  </a:t>
            </a:r>
          </a:p>
          <a:p>
            <a:r>
              <a:rPr lang="en-US" smtClean="0">
                <a:latin typeface="Times New Roman" pitchFamily="18" charset="0"/>
              </a:rPr>
              <a:t>Sexual abuse is often considered the most difficult abuse to experience.  Survivors often have a hard time telling anyone about the abuse.  Most males never tell anyone until they are adults. While keeping the secret they also convince themselves that they were to blame for the abuse.</a:t>
            </a:r>
          </a:p>
          <a:p>
            <a:endParaRPr lang="en-US" smtClean="0">
              <a:latin typeface="Times New Roman" pitchFamily="18" charset="0"/>
            </a:endParaRPr>
          </a:p>
          <a:p>
            <a:r>
              <a:rPr lang="en-US" smtClean="0">
                <a:latin typeface="Times New Roman" pitchFamily="18" charset="0"/>
              </a:rPr>
              <a:t>Severe neglect often happens in homes where substances are being used.  It is hard to take care of your children when you are focused on the next high.  Often money that was intended on being used for food and clothing is instead spent on drugs and alcohol.  A female consumer once told me about how she was largely responsible for raising her younger brothers and sisters while her mom was out using.  She would be so angry when she would wake up in the morning , mom wasn’t their, and so it was left to her to get her brothers and sisters up and fed and off to school.  But there was often no food in the house because mom had spent it on drugs.  But she said it was a case of be careful what you wish for, because if mom was home she had probably brought a fellow user with her who she would have to worry about meeting in the bathroom or the hallway and something happening.</a:t>
            </a:r>
          </a:p>
          <a:p>
            <a:endParaRPr lang="en-US" smtClean="0">
              <a:latin typeface="Times New Roman" pitchFamily="18" charset="0"/>
            </a:endParaRPr>
          </a:p>
        </p:txBody>
      </p:sp>
      <p:sp>
        <p:nvSpPr>
          <p:cNvPr id="194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3200">
                <a:solidFill>
                  <a:schemeClr val="tx1"/>
                </a:solidFill>
                <a:latin typeface="Times New Roman" pitchFamily="18" charset="0"/>
              </a:defRPr>
            </a:lvl1pPr>
            <a:lvl2pPr marL="742950" indent="-285750" defTabSz="931863" eaLnBrk="0" hangingPunct="0">
              <a:defRPr sz="3200">
                <a:solidFill>
                  <a:schemeClr val="tx1"/>
                </a:solidFill>
                <a:latin typeface="Times New Roman" pitchFamily="18" charset="0"/>
              </a:defRPr>
            </a:lvl2pPr>
            <a:lvl3pPr marL="1143000" indent="-228600" defTabSz="931863" eaLnBrk="0" hangingPunct="0">
              <a:defRPr sz="3200">
                <a:solidFill>
                  <a:schemeClr val="tx1"/>
                </a:solidFill>
                <a:latin typeface="Times New Roman" pitchFamily="18" charset="0"/>
              </a:defRPr>
            </a:lvl3pPr>
            <a:lvl4pPr marL="1600200" indent="-228600" defTabSz="931863" eaLnBrk="0" hangingPunct="0">
              <a:defRPr sz="3200">
                <a:solidFill>
                  <a:schemeClr val="tx1"/>
                </a:solidFill>
                <a:latin typeface="Times New Roman" pitchFamily="18" charset="0"/>
              </a:defRPr>
            </a:lvl4pPr>
            <a:lvl5pPr marL="2057400" indent="-228600" defTabSz="931863" eaLnBrk="0" hangingPunct="0">
              <a:defRPr sz="3200">
                <a:solidFill>
                  <a:schemeClr val="tx1"/>
                </a:solidFill>
                <a:latin typeface="Times New Roman" pitchFamily="18" charset="0"/>
              </a:defRPr>
            </a:lvl5pPr>
            <a:lvl6pPr marL="2514600" indent="-228600" defTabSz="931863" eaLnBrk="0" fontAlgn="base" hangingPunct="0">
              <a:spcBef>
                <a:spcPct val="0"/>
              </a:spcBef>
              <a:spcAft>
                <a:spcPct val="0"/>
              </a:spcAft>
              <a:defRPr sz="3200">
                <a:solidFill>
                  <a:schemeClr val="tx1"/>
                </a:solidFill>
                <a:latin typeface="Times New Roman" pitchFamily="18" charset="0"/>
              </a:defRPr>
            </a:lvl6pPr>
            <a:lvl7pPr marL="2971800" indent="-228600" defTabSz="931863" eaLnBrk="0" fontAlgn="base" hangingPunct="0">
              <a:spcBef>
                <a:spcPct val="0"/>
              </a:spcBef>
              <a:spcAft>
                <a:spcPct val="0"/>
              </a:spcAft>
              <a:defRPr sz="3200">
                <a:solidFill>
                  <a:schemeClr val="tx1"/>
                </a:solidFill>
                <a:latin typeface="Times New Roman" pitchFamily="18" charset="0"/>
              </a:defRPr>
            </a:lvl7pPr>
            <a:lvl8pPr marL="3429000" indent="-228600" defTabSz="931863" eaLnBrk="0" fontAlgn="base" hangingPunct="0">
              <a:spcBef>
                <a:spcPct val="0"/>
              </a:spcBef>
              <a:spcAft>
                <a:spcPct val="0"/>
              </a:spcAft>
              <a:defRPr sz="3200">
                <a:solidFill>
                  <a:schemeClr val="tx1"/>
                </a:solidFill>
                <a:latin typeface="Times New Roman" pitchFamily="18" charset="0"/>
              </a:defRPr>
            </a:lvl8pPr>
            <a:lvl9pPr marL="3886200" indent="-228600" defTabSz="931863" eaLnBrk="0" fontAlgn="base" hangingPunct="0">
              <a:spcBef>
                <a:spcPct val="0"/>
              </a:spcBef>
              <a:spcAft>
                <a:spcPct val="0"/>
              </a:spcAft>
              <a:defRPr sz="3200">
                <a:solidFill>
                  <a:schemeClr val="tx1"/>
                </a:solidFill>
                <a:latin typeface="Times New Roman" pitchFamily="18" charset="0"/>
              </a:defRPr>
            </a:lvl9pPr>
          </a:lstStyle>
          <a:p>
            <a:fld id="{918E3D81-4088-457F-A315-EAB50E5042B5}" type="slidenum">
              <a:rPr lang="en-US" sz="1200" smtClean="0"/>
              <a:pPr/>
              <a:t>7</a:t>
            </a:fld>
            <a:endParaRPr lang="en-US" sz="120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618" name="Rectangle 2"/>
          <p:cNvSpPr>
            <a:spLocks noGrp="1" noRot="1" noChangeAspect="1" noChangeArrowheads="1" noTextEdit="1"/>
          </p:cNvSpPr>
          <p:nvPr>
            <p:ph type="sldImg"/>
          </p:nvPr>
        </p:nvSpPr>
        <p:spPr>
          <a:ln/>
        </p:spPr>
      </p:sp>
      <p:sp>
        <p:nvSpPr>
          <p:cNvPr id="3676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42" name="Rectangle 2"/>
          <p:cNvSpPr>
            <a:spLocks noGrp="1" noRot="1" noChangeAspect="1" noChangeArrowheads="1" noTextEdit="1"/>
          </p:cNvSpPr>
          <p:nvPr>
            <p:ph type="sldImg"/>
          </p:nvPr>
        </p:nvSpPr>
        <p:spPr>
          <a:ln/>
        </p:spPr>
      </p:sp>
      <p:sp>
        <p:nvSpPr>
          <p:cNvPr id="36864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666" name="Rectangle 2"/>
          <p:cNvSpPr>
            <a:spLocks noGrp="1" noRot="1" noChangeAspect="1" noChangeArrowheads="1" noTextEdit="1"/>
          </p:cNvSpPr>
          <p:nvPr>
            <p:ph type="sldImg"/>
          </p:nvPr>
        </p:nvSpPr>
        <p:spPr>
          <a:ln/>
        </p:spPr>
      </p:sp>
      <p:sp>
        <p:nvSpPr>
          <p:cNvPr id="36966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690" name="Rectangle 2"/>
          <p:cNvSpPr>
            <a:spLocks noGrp="1" noRot="1" noChangeAspect="1" noChangeArrowheads="1" noTextEdit="1"/>
          </p:cNvSpPr>
          <p:nvPr>
            <p:ph type="sldImg"/>
          </p:nvPr>
        </p:nvSpPr>
        <p:spPr>
          <a:ln/>
        </p:spPr>
      </p:sp>
      <p:sp>
        <p:nvSpPr>
          <p:cNvPr id="37069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85C6FD55-3EF5-4C9B-A3A5-86DBF91AC1AC}" type="datetimeFigureOut">
              <a:rPr lang="en-US" smtClean="0"/>
              <a:pPr/>
              <a:t>6/22/2016</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403D860A-CBFE-4F06-BAA0-64C70891EF1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5C6FD55-3EF5-4C9B-A3A5-86DBF91AC1AC}" type="datetimeFigureOut">
              <a:rPr lang="en-US" smtClean="0"/>
              <a:pPr/>
              <a:t>6/22/2016</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403D860A-CBFE-4F06-BAA0-64C70891EF1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5C6FD55-3EF5-4C9B-A3A5-86DBF91AC1AC}" type="datetimeFigureOut">
              <a:rPr lang="en-US" smtClean="0"/>
              <a:pPr/>
              <a:t>6/22/2016</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403D860A-CBFE-4F06-BAA0-64C70891EF1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5C6FD55-3EF5-4C9B-A3A5-86DBF91AC1AC}" type="datetimeFigureOut">
              <a:rPr lang="en-US" smtClean="0"/>
              <a:pPr/>
              <a:t>6/22/2016</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403D860A-CBFE-4F06-BAA0-64C70891EF10}"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85C6FD55-3EF5-4C9B-A3A5-86DBF91AC1AC}" type="datetimeFigureOut">
              <a:rPr lang="en-US" smtClean="0"/>
              <a:pPr/>
              <a:t>6/22/2016</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403D860A-CBFE-4F06-BAA0-64C70891EF10}"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85C6FD55-3EF5-4C9B-A3A5-86DBF91AC1AC}" type="datetimeFigureOut">
              <a:rPr lang="en-US" smtClean="0"/>
              <a:pPr/>
              <a:t>6/22/2016</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403D860A-CBFE-4F06-BAA0-64C70891EF10}"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85C6FD55-3EF5-4C9B-A3A5-86DBF91AC1AC}" type="datetimeFigureOut">
              <a:rPr lang="en-US" smtClean="0"/>
              <a:pPr/>
              <a:t>6/22/2016</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403D860A-CBFE-4F06-BAA0-64C70891EF1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85C6FD55-3EF5-4C9B-A3A5-86DBF91AC1AC}" type="datetimeFigureOut">
              <a:rPr lang="en-US" smtClean="0"/>
              <a:pPr/>
              <a:t>6/22/2016</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403D860A-CBFE-4F06-BAA0-64C70891EF10}"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85C6FD55-3EF5-4C9B-A3A5-86DBF91AC1AC}" type="datetimeFigureOut">
              <a:rPr lang="en-US" smtClean="0"/>
              <a:pPr/>
              <a:t>6/22/2016</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403D860A-CBFE-4F06-BAA0-64C70891EF1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85C6FD55-3EF5-4C9B-A3A5-86DBF91AC1AC}" type="datetimeFigureOut">
              <a:rPr lang="en-US" smtClean="0"/>
              <a:pPr/>
              <a:t>6/22/2016</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403D860A-CBFE-4F06-BAA0-64C70891EF1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85C6FD55-3EF5-4C9B-A3A5-86DBF91AC1AC}" type="datetimeFigureOut">
              <a:rPr lang="en-US" smtClean="0"/>
              <a:pPr/>
              <a:t>6/22/2016</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403D860A-CBFE-4F06-BAA0-64C70891EF10}"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85C6FD55-3EF5-4C9B-A3A5-86DBF91AC1AC}" type="datetimeFigureOut">
              <a:rPr lang="en-US" smtClean="0"/>
              <a:pPr/>
              <a:t>6/22/2016</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403D860A-CBFE-4F06-BAA0-64C70891EF1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40000" lnSpcReduction="20000"/>
          </a:bodyPr>
          <a:lstStyle/>
          <a:p>
            <a:pPr marL="109728" indent="0" algn="ctr">
              <a:buNone/>
            </a:pPr>
            <a:endParaRPr lang="en-US" sz="4000" dirty="0" smtClean="0"/>
          </a:p>
          <a:p>
            <a:pPr marL="109728" indent="0" algn="ctr">
              <a:buNone/>
            </a:pPr>
            <a:endParaRPr lang="en-US" sz="5700" dirty="0"/>
          </a:p>
          <a:p>
            <a:pPr marL="109728" indent="0" algn="ctr">
              <a:buNone/>
            </a:pPr>
            <a:r>
              <a:rPr lang="en-US" sz="10000" dirty="0" smtClean="0"/>
              <a:t>Trauma </a:t>
            </a:r>
            <a:r>
              <a:rPr lang="en-US" sz="10000" dirty="0"/>
              <a:t>Informed </a:t>
            </a:r>
            <a:r>
              <a:rPr lang="en-US" sz="10000" dirty="0" smtClean="0"/>
              <a:t>Services</a:t>
            </a:r>
          </a:p>
          <a:p>
            <a:pPr marL="109728" indent="0" algn="ctr">
              <a:buNone/>
            </a:pPr>
            <a:r>
              <a:rPr lang="en-US" sz="10000" dirty="0" smtClean="0"/>
              <a:t>Engaging Families</a:t>
            </a:r>
            <a:endParaRPr lang="en-US" sz="6400" dirty="0" smtClean="0"/>
          </a:p>
          <a:p>
            <a:pPr marL="109728" indent="0" algn="ctr">
              <a:buNone/>
            </a:pPr>
            <a:endParaRPr lang="en-US" sz="5100" dirty="0" smtClean="0"/>
          </a:p>
          <a:p>
            <a:pPr marL="109728" indent="0" algn="ctr">
              <a:buNone/>
            </a:pPr>
            <a:r>
              <a:rPr lang="en-US" sz="5100" dirty="0" smtClean="0"/>
              <a:t>April 21, 2016</a:t>
            </a:r>
            <a:endParaRPr lang="en-US" sz="5100" dirty="0"/>
          </a:p>
          <a:p>
            <a:pPr marL="109728" indent="0" algn="ctr">
              <a:buNone/>
            </a:pPr>
            <a:endParaRPr lang="en-US" sz="4000" dirty="0"/>
          </a:p>
          <a:p>
            <a:pPr marL="109728" indent="0" algn="ctr">
              <a:buNone/>
            </a:pPr>
            <a:endParaRPr lang="en-US" sz="1800" dirty="0" smtClean="0"/>
          </a:p>
          <a:p>
            <a:pPr marL="109728" indent="0" algn="ctr">
              <a:buNone/>
            </a:pPr>
            <a:endParaRPr lang="en-US" sz="1800" dirty="0"/>
          </a:p>
          <a:p>
            <a:pPr marL="109728" indent="0" algn="ctr">
              <a:buNone/>
            </a:pPr>
            <a:endParaRPr lang="en-US" sz="2900" dirty="0" smtClean="0"/>
          </a:p>
          <a:p>
            <a:pPr marL="109728" indent="0" algn="ctr">
              <a:buNone/>
            </a:pPr>
            <a:endParaRPr lang="en-US" sz="2900" dirty="0"/>
          </a:p>
          <a:p>
            <a:pPr marL="109728" indent="0">
              <a:buNone/>
            </a:pPr>
            <a:r>
              <a:rPr lang="en-US" sz="5000" dirty="0" smtClean="0">
                <a:latin typeface="Gabriola" panose="04040605051002020D02" pitchFamily="82" charset="0"/>
              </a:rPr>
              <a:t>Suzanne Taggart, MSW, LCSW</a:t>
            </a:r>
          </a:p>
          <a:p>
            <a:pPr marL="109728" indent="0">
              <a:buNone/>
            </a:pPr>
            <a:r>
              <a:rPr lang="en-US" sz="5000" dirty="0" smtClean="0">
                <a:latin typeface="Gabriola" panose="04040605051002020D02" pitchFamily="82" charset="0"/>
              </a:rPr>
              <a:t>Pathways Community Health/Family Counseling Center</a:t>
            </a:r>
          </a:p>
          <a:p>
            <a:pPr marL="109728" indent="0">
              <a:buNone/>
            </a:pPr>
            <a:r>
              <a:rPr lang="en-US" sz="5000" dirty="0" smtClean="0">
                <a:latin typeface="Gabriola" panose="04040605051002020D02" pitchFamily="82" charset="0"/>
              </a:rPr>
              <a:t>Compass Health Network</a:t>
            </a:r>
          </a:p>
          <a:p>
            <a:pPr marL="109728" indent="0">
              <a:buNone/>
            </a:pPr>
            <a:r>
              <a:rPr lang="en-US" sz="6000" dirty="0" smtClean="0">
                <a:latin typeface="Gabriola" panose="04040605051002020D02" pitchFamily="82" charset="0"/>
              </a:rPr>
              <a:t>Inspire Hope. Promote Wellness</a:t>
            </a:r>
            <a:r>
              <a:rPr lang="en-US" sz="1800" dirty="0"/>
              <a:t>	</a:t>
            </a:r>
          </a:p>
        </p:txBody>
      </p:sp>
    </p:spTree>
    <p:extLst>
      <p:ext uri="{BB962C8B-B14F-4D97-AF65-F5344CB8AC3E}">
        <p14:creationId xmlns:p14="http://schemas.microsoft.com/office/powerpoint/2010/main" val="200533131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96" name="Rectangle 12"/>
          <p:cNvSpPr>
            <a:spLocks noGrp="1" noChangeArrowheads="1"/>
          </p:cNvSpPr>
          <p:nvPr>
            <p:ph idx="1"/>
          </p:nvPr>
        </p:nvSpPr>
        <p:spPr>
          <a:xfrm>
            <a:off x="533400" y="1676400"/>
            <a:ext cx="4038600" cy="4297363"/>
          </a:xfrm>
        </p:spPr>
        <p:txBody>
          <a:bodyPr>
            <a:normAutofit lnSpcReduction="10000"/>
          </a:bodyPr>
          <a:lstStyle/>
          <a:p>
            <a:pPr>
              <a:spcBef>
                <a:spcPct val="0"/>
              </a:spcBef>
            </a:pPr>
            <a:r>
              <a:rPr lang="en-US" sz="2400" smtClean="0"/>
              <a:t>Neurobiological Impacts</a:t>
            </a:r>
          </a:p>
          <a:p>
            <a:pPr lvl="1">
              <a:spcBef>
                <a:spcPct val="15000"/>
              </a:spcBef>
            </a:pPr>
            <a:r>
              <a:rPr lang="en-US" sz="2000" smtClean="0"/>
              <a:t>Disrupted development</a:t>
            </a:r>
          </a:p>
          <a:p>
            <a:pPr lvl="1">
              <a:spcBef>
                <a:spcPct val="15000"/>
              </a:spcBef>
            </a:pPr>
            <a:r>
              <a:rPr lang="en-US" sz="2000" smtClean="0"/>
              <a:t>Anger–rage</a:t>
            </a:r>
          </a:p>
          <a:p>
            <a:pPr lvl="1">
              <a:spcBef>
                <a:spcPct val="15000"/>
              </a:spcBef>
            </a:pPr>
            <a:r>
              <a:rPr lang="en-US" sz="2000" smtClean="0"/>
              <a:t>Hallucinations</a:t>
            </a:r>
          </a:p>
          <a:p>
            <a:pPr lvl="1">
              <a:spcBef>
                <a:spcPct val="15000"/>
              </a:spcBef>
            </a:pPr>
            <a:r>
              <a:rPr lang="en-US" sz="2000" smtClean="0"/>
              <a:t>Depression/other mental health challenges</a:t>
            </a:r>
          </a:p>
          <a:p>
            <a:pPr lvl="1">
              <a:spcBef>
                <a:spcPct val="15000"/>
              </a:spcBef>
            </a:pPr>
            <a:r>
              <a:rPr lang="en-US" sz="2000" smtClean="0"/>
              <a:t>Panic reactions</a:t>
            </a:r>
          </a:p>
          <a:p>
            <a:pPr lvl="1">
              <a:spcBef>
                <a:spcPct val="15000"/>
              </a:spcBef>
            </a:pPr>
            <a:r>
              <a:rPr lang="en-US" sz="2000" smtClean="0"/>
              <a:t>Anxiety</a:t>
            </a:r>
          </a:p>
          <a:p>
            <a:pPr lvl="1">
              <a:spcBef>
                <a:spcPct val="15000"/>
              </a:spcBef>
            </a:pPr>
            <a:r>
              <a:rPr lang="en-US" sz="2000" smtClean="0"/>
              <a:t>Somatic problems</a:t>
            </a:r>
          </a:p>
          <a:p>
            <a:pPr lvl="1">
              <a:spcBef>
                <a:spcPct val="15000"/>
              </a:spcBef>
            </a:pPr>
            <a:r>
              <a:rPr lang="en-US" sz="2000" smtClean="0"/>
              <a:t>Impaired memory</a:t>
            </a:r>
          </a:p>
          <a:p>
            <a:pPr lvl="1">
              <a:spcBef>
                <a:spcPct val="15000"/>
              </a:spcBef>
            </a:pPr>
            <a:r>
              <a:rPr lang="en-US" sz="2000" smtClean="0"/>
              <a:t>Flashbacks</a:t>
            </a:r>
          </a:p>
          <a:p>
            <a:pPr lvl="1">
              <a:spcBef>
                <a:spcPct val="15000"/>
              </a:spcBef>
              <a:spcAft>
                <a:spcPct val="300000"/>
              </a:spcAft>
            </a:pPr>
            <a:r>
              <a:rPr lang="en-US" sz="2000" smtClean="0"/>
              <a:t>Dissociation</a:t>
            </a:r>
          </a:p>
        </p:txBody>
      </p:sp>
      <p:sp>
        <p:nvSpPr>
          <p:cNvPr id="16386" name="Rectangle 3"/>
          <p:cNvSpPr>
            <a:spLocks noGrp="1" noChangeArrowheads="1"/>
          </p:cNvSpPr>
          <p:nvPr>
            <p:ph type="title"/>
          </p:nvPr>
        </p:nvSpPr>
        <p:spPr/>
        <p:txBody>
          <a:bodyPr>
            <a:normAutofit fontScale="90000"/>
          </a:bodyPr>
          <a:lstStyle/>
          <a:p>
            <a:pPr algn="ctr" eaLnBrk="1" hangingPunct="1">
              <a:lnSpc>
                <a:spcPct val="90000"/>
              </a:lnSpc>
            </a:pPr>
            <a:r>
              <a:rPr lang="en-US" sz="3600" b="1" dirty="0" smtClean="0"/>
              <a:t>Impacts of Childhood Trauma and Adoption of Health Risks to Ease Pain</a:t>
            </a:r>
          </a:p>
        </p:txBody>
      </p:sp>
      <p:sp>
        <p:nvSpPr>
          <p:cNvPr id="16397" name="Rectangle 13"/>
          <p:cNvSpPr>
            <a:spLocks noGrp="1" noChangeArrowheads="1"/>
          </p:cNvSpPr>
          <p:nvPr>
            <p:ph type="body" sz="half" idx="4294967295"/>
          </p:nvPr>
        </p:nvSpPr>
        <p:spPr>
          <a:xfrm>
            <a:off x="4876800" y="1676400"/>
            <a:ext cx="4267200" cy="4495800"/>
          </a:xfrm>
        </p:spPr>
        <p:txBody>
          <a:bodyPr/>
          <a:lstStyle/>
          <a:p>
            <a:pPr>
              <a:tabLst>
                <a:tab pos="466725" algn="l"/>
              </a:tabLst>
            </a:pPr>
            <a:r>
              <a:rPr lang="en-US" sz="2400" smtClean="0"/>
              <a:t>Health Risks</a:t>
            </a:r>
          </a:p>
          <a:p>
            <a:pPr lvl="1">
              <a:spcBef>
                <a:spcPct val="15000"/>
              </a:spcBef>
              <a:tabLst>
                <a:tab pos="466725" algn="l"/>
              </a:tabLst>
            </a:pPr>
            <a:r>
              <a:rPr lang="en-US" sz="2000" smtClean="0"/>
              <a:t>Smoking</a:t>
            </a:r>
          </a:p>
          <a:p>
            <a:pPr lvl="1">
              <a:spcBef>
                <a:spcPct val="15000"/>
              </a:spcBef>
              <a:tabLst>
                <a:tab pos="466725" algn="l"/>
              </a:tabLst>
            </a:pPr>
            <a:r>
              <a:rPr lang="en-US" sz="2000" smtClean="0"/>
              <a:t>Severe obesity</a:t>
            </a:r>
          </a:p>
          <a:p>
            <a:pPr lvl="1">
              <a:spcBef>
                <a:spcPct val="15000"/>
              </a:spcBef>
              <a:tabLst>
                <a:tab pos="466725" algn="l"/>
              </a:tabLst>
            </a:pPr>
            <a:r>
              <a:rPr lang="en-US" sz="2000" smtClean="0"/>
              <a:t>Physical inactivity</a:t>
            </a:r>
          </a:p>
          <a:p>
            <a:pPr lvl="1">
              <a:spcBef>
                <a:spcPct val="15000"/>
              </a:spcBef>
              <a:tabLst>
                <a:tab pos="466725" algn="l"/>
              </a:tabLst>
            </a:pPr>
            <a:r>
              <a:rPr lang="en-US" sz="2000" smtClean="0"/>
              <a:t>Suicide attempts</a:t>
            </a:r>
          </a:p>
          <a:p>
            <a:pPr lvl="1">
              <a:spcBef>
                <a:spcPct val="15000"/>
              </a:spcBef>
              <a:tabLst>
                <a:tab pos="466725" algn="l"/>
              </a:tabLst>
            </a:pPr>
            <a:r>
              <a:rPr lang="en-US" sz="2000" smtClean="0"/>
              <a:t>Alcohol and/or drug abuse</a:t>
            </a:r>
          </a:p>
          <a:p>
            <a:pPr lvl="1">
              <a:spcBef>
                <a:spcPct val="15000"/>
              </a:spcBef>
              <a:tabLst>
                <a:tab pos="466725" algn="l"/>
              </a:tabLst>
            </a:pPr>
            <a:r>
              <a:rPr lang="en-US" sz="2000" smtClean="0"/>
              <a:t>50+ sex partners</a:t>
            </a:r>
          </a:p>
          <a:p>
            <a:pPr lvl="1">
              <a:spcBef>
                <a:spcPct val="15000"/>
              </a:spcBef>
              <a:tabLst>
                <a:tab pos="466725" algn="l"/>
              </a:tabLst>
            </a:pPr>
            <a:r>
              <a:rPr lang="en-US" sz="2000" smtClean="0"/>
              <a:t>Repetition of trauma</a:t>
            </a:r>
          </a:p>
          <a:p>
            <a:pPr lvl="1">
              <a:spcBef>
                <a:spcPct val="15000"/>
              </a:spcBef>
              <a:tabLst>
                <a:tab pos="466725" algn="l"/>
              </a:tabLst>
            </a:pPr>
            <a:r>
              <a:rPr lang="en-US" sz="2000" smtClean="0"/>
              <a:t>Self injury</a:t>
            </a:r>
          </a:p>
          <a:p>
            <a:pPr lvl="1">
              <a:spcBef>
                <a:spcPct val="15000"/>
              </a:spcBef>
              <a:spcAft>
                <a:spcPct val="20000"/>
              </a:spcAft>
              <a:tabLst>
                <a:tab pos="466725" algn="l"/>
              </a:tabLst>
            </a:pPr>
            <a:r>
              <a:rPr lang="en-US" sz="2000" smtClean="0"/>
              <a:t>Eating disorders</a:t>
            </a:r>
          </a:p>
          <a:p>
            <a:pPr lvl="1">
              <a:spcBef>
                <a:spcPct val="15000"/>
              </a:spcBef>
              <a:spcAft>
                <a:spcPct val="75000"/>
              </a:spcAft>
              <a:tabLst>
                <a:tab pos="466725" algn="l"/>
              </a:tabLst>
            </a:pPr>
            <a:r>
              <a:rPr lang="en-US" sz="2000" smtClean="0"/>
              <a:t>Violent, aggressive behavior</a:t>
            </a:r>
            <a:endParaRPr lang="en-US" sz="900" smtClean="0"/>
          </a:p>
        </p:txBody>
      </p:sp>
    </p:spTree>
    <p:extLst>
      <p:ext uri="{BB962C8B-B14F-4D97-AF65-F5344CB8AC3E}">
        <p14:creationId xmlns:p14="http://schemas.microsoft.com/office/powerpoint/2010/main" val="108388012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83" name="Rectangle 7"/>
          <p:cNvSpPr>
            <a:spLocks noGrp="1" noChangeArrowheads="1"/>
          </p:cNvSpPr>
          <p:nvPr>
            <p:ph sz="half" idx="1"/>
          </p:nvPr>
        </p:nvSpPr>
        <p:spPr>
          <a:xfrm>
            <a:off x="457200" y="1676400"/>
            <a:ext cx="3886200" cy="3581400"/>
          </a:xfrm>
        </p:spPr>
        <p:txBody>
          <a:bodyPr>
            <a:normAutofit lnSpcReduction="10000"/>
          </a:bodyPr>
          <a:lstStyle/>
          <a:p>
            <a:pPr>
              <a:lnSpc>
                <a:spcPct val="80000"/>
              </a:lnSpc>
            </a:pPr>
            <a:r>
              <a:rPr lang="en-US" sz="2400" smtClean="0"/>
              <a:t>Disease and Disability</a:t>
            </a:r>
          </a:p>
          <a:p>
            <a:pPr lvl="1"/>
            <a:r>
              <a:rPr lang="en-US" sz="1800" smtClean="0"/>
              <a:t>Ischemic heart disease</a:t>
            </a:r>
          </a:p>
          <a:p>
            <a:pPr lvl="1"/>
            <a:r>
              <a:rPr lang="en-US" sz="1800" smtClean="0"/>
              <a:t>Autoimmune diseases</a:t>
            </a:r>
          </a:p>
          <a:p>
            <a:pPr lvl="1"/>
            <a:r>
              <a:rPr lang="en-US" sz="1800" smtClean="0"/>
              <a:t>Lung cancer</a:t>
            </a:r>
          </a:p>
          <a:p>
            <a:pPr lvl="1"/>
            <a:r>
              <a:rPr lang="en-US" sz="1800" smtClean="0"/>
              <a:t>Chronic obstructive pulmonary disease</a:t>
            </a:r>
          </a:p>
          <a:p>
            <a:pPr lvl="1"/>
            <a:r>
              <a:rPr lang="en-US" sz="1800" smtClean="0"/>
              <a:t>Asthma</a:t>
            </a:r>
          </a:p>
          <a:p>
            <a:pPr lvl="1"/>
            <a:r>
              <a:rPr lang="en-US" sz="1800" smtClean="0"/>
              <a:t>Liver disease</a:t>
            </a:r>
          </a:p>
          <a:p>
            <a:pPr lvl="1"/>
            <a:r>
              <a:rPr lang="en-US" sz="1800" smtClean="0"/>
              <a:t>Skeletal fractures</a:t>
            </a:r>
          </a:p>
          <a:p>
            <a:pPr lvl="1"/>
            <a:r>
              <a:rPr lang="en-US" sz="1800" smtClean="0"/>
              <a:t>Poor self-rated health</a:t>
            </a:r>
          </a:p>
          <a:p>
            <a:pPr lvl="1"/>
            <a:r>
              <a:rPr lang="en-US" sz="1800" smtClean="0"/>
              <a:t>Sexually transmitted infections</a:t>
            </a:r>
          </a:p>
        </p:txBody>
      </p:sp>
      <p:sp>
        <p:nvSpPr>
          <p:cNvPr id="254984" name="Rectangle 8"/>
          <p:cNvSpPr>
            <a:spLocks noGrp="1" noChangeArrowheads="1"/>
          </p:cNvSpPr>
          <p:nvPr>
            <p:ph sz="half" idx="2"/>
          </p:nvPr>
        </p:nvSpPr>
        <p:spPr>
          <a:xfrm>
            <a:off x="4419600" y="1676400"/>
            <a:ext cx="4419600" cy="4724400"/>
          </a:xfrm>
        </p:spPr>
        <p:txBody>
          <a:bodyPr/>
          <a:lstStyle/>
          <a:p>
            <a:pPr>
              <a:lnSpc>
                <a:spcPct val="80000"/>
              </a:lnSpc>
            </a:pPr>
            <a:r>
              <a:rPr lang="en-US" sz="2400" smtClean="0"/>
              <a:t>Social Problems</a:t>
            </a:r>
          </a:p>
          <a:p>
            <a:pPr lvl="1"/>
            <a:r>
              <a:rPr lang="en-US" sz="1800" smtClean="0"/>
              <a:t>Homelessness</a:t>
            </a:r>
          </a:p>
          <a:p>
            <a:pPr lvl="1"/>
            <a:r>
              <a:rPr lang="en-US" sz="1800" smtClean="0"/>
              <a:t>Prostitution</a:t>
            </a:r>
          </a:p>
          <a:p>
            <a:pPr lvl="1"/>
            <a:r>
              <a:rPr lang="en-US" sz="1800" smtClean="0"/>
              <a:t>Delinquency, criminal behavior</a:t>
            </a:r>
          </a:p>
          <a:p>
            <a:pPr lvl="1"/>
            <a:r>
              <a:rPr lang="en-US" sz="1800" smtClean="0"/>
              <a:t>Inability to sustain employment</a:t>
            </a:r>
          </a:p>
          <a:p>
            <a:pPr lvl="1"/>
            <a:r>
              <a:rPr lang="en-US" sz="1800" smtClean="0"/>
              <a:t>Re-victimization</a:t>
            </a:r>
          </a:p>
          <a:p>
            <a:pPr lvl="1"/>
            <a:r>
              <a:rPr lang="en-US" sz="1800" smtClean="0"/>
              <a:t>Less ability to parent</a:t>
            </a:r>
          </a:p>
          <a:p>
            <a:pPr lvl="1"/>
            <a:r>
              <a:rPr lang="en-US" sz="1800" smtClean="0"/>
              <a:t>Teen and unwanted pregnancy</a:t>
            </a:r>
          </a:p>
          <a:p>
            <a:pPr lvl="1"/>
            <a:r>
              <a:rPr lang="en-US" sz="1800" smtClean="0"/>
              <a:t>Negative self- and other perception and loss of meaning</a:t>
            </a:r>
          </a:p>
          <a:p>
            <a:pPr lvl="1"/>
            <a:r>
              <a:rPr lang="en-US" sz="1800" smtClean="0"/>
              <a:t>Intergenerational abuse</a:t>
            </a:r>
          </a:p>
          <a:p>
            <a:pPr lvl="1"/>
            <a:r>
              <a:rPr lang="en-US" sz="1800" smtClean="0"/>
              <a:t>Involvement in MANY services</a:t>
            </a:r>
          </a:p>
          <a:p>
            <a:pPr lvl="1">
              <a:spcBef>
                <a:spcPct val="15000"/>
              </a:spcBef>
              <a:spcAft>
                <a:spcPct val="125000"/>
              </a:spcAft>
            </a:pPr>
            <a:r>
              <a:rPr lang="en-US" sz="1800" smtClean="0"/>
              <a:t>HIV/AIDS</a:t>
            </a:r>
          </a:p>
        </p:txBody>
      </p:sp>
      <p:sp>
        <p:nvSpPr>
          <p:cNvPr id="254978" name="Rectangle 3"/>
          <p:cNvSpPr>
            <a:spLocks noGrp="1" noChangeArrowheads="1"/>
          </p:cNvSpPr>
          <p:nvPr>
            <p:ph type="title"/>
          </p:nvPr>
        </p:nvSpPr>
        <p:spPr/>
        <p:txBody>
          <a:bodyPr/>
          <a:lstStyle/>
          <a:p>
            <a:pPr algn="ctr" eaLnBrk="1" hangingPunct="1">
              <a:lnSpc>
                <a:spcPct val="90000"/>
              </a:lnSpc>
            </a:pPr>
            <a:r>
              <a:rPr lang="en-US" sz="3600" b="1" dirty="0" smtClean="0"/>
              <a:t>Long-Term Consequences of Unaddressed Childhood Trauma</a:t>
            </a:r>
            <a:r>
              <a:rPr lang="en-US" sz="2800" b="1" dirty="0" smtClean="0"/>
              <a:t> </a:t>
            </a:r>
          </a:p>
        </p:txBody>
      </p:sp>
    </p:spTree>
    <p:extLst>
      <p:ext uri="{BB962C8B-B14F-4D97-AF65-F5344CB8AC3E}">
        <p14:creationId xmlns:p14="http://schemas.microsoft.com/office/powerpoint/2010/main" val="157454921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3"/>
          <p:cNvSpPr>
            <a:spLocks noGrp="1" noChangeArrowheads="1"/>
          </p:cNvSpPr>
          <p:nvPr>
            <p:ph type="title"/>
          </p:nvPr>
        </p:nvSpPr>
        <p:spPr>
          <a:xfrm>
            <a:off x="304800" y="152400"/>
            <a:ext cx="8229600" cy="990600"/>
          </a:xfrm>
        </p:spPr>
        <p:txBody>
          <a:bodyPr>
            <a:noAutofit/>
          </a:bodyPr>
          <a:lstStyle/>
          <a:p>
            <a:pPr algn="ctr" eaLnBrk="1" hangingPunct="1">
              <a:lnSpc>
                <a:spcPct val="90000"/>
              </a:lnSpc>
            </a:pPr>
            <a:r>
              <a:rPr lang="es-ES_tradnl" sz="3200" dirty="0" err="1" smtClean="0">
                <a:solidFill>
                  <a:schemeClr val="tx1"/>
                </a:solidFill>
                <a:latin typeface="Calibri" panose="020F0502020204030204" pitchFamily="34" charset="0"/>
              </a:rPr>
              <a:t>ACEs</a:t>
            </a:r>
            <a:r>
              <a:rPr lang="es-ES_tradnl" sz="3200" dirty="0" smtClean="0">
                <a:solidFill>
                  <a:schemeClr val="tx1"/>
                </a:solidFill>
                <a:latin typeface="Calibri" panose="020F0502020204030204" pitchFamily="34" charset="0"/>
              </a:rPr>
              <a:t> </a:t>
            </a:r>
            <a:r>
              <a:rPr lang="es-ES_tradnl" sz="3200" dirty="0" err="1" smtClean="0">
                <a:solidFill>
                  <a:schemeClr val="tx1"/>
                </a:solidFill>
                <a:latin typeface="Calibri" panose="020F0502020204030204" pitchFamily="34" charset="0"/>
              </a:rPr>
              <a:t>Influence</a:t>
            </a:r>
            <a:r>
              <a:rPr lang="es-ES_tradnl" sz="3200" dirty="0" smtClean="0">
                <a:solidFill>
                  <a:schemeClr val="tx1"/>
                </a:solidFill>
                <a:latin typeface="Calibri" panose="020F0502020204030204" pitchFamily="34" charset="0"/>
              </a:rPr>
              <a:t> Health and </a:t>
            </a:r>
            <a:r>
              <a:rPr lang="es-ES_tradnl" sz="3200" dirty="0" err="1" smtClean="0">
                <a:solidFill>
                  <a:schemeClr val="tx1"/>
                </a:solidFill>
                <a:latin typeface="Calibri" panose="020F0502020204030204" pitchFamily="34" charset="0"/>
              </a:rPr>
              <a:t>Well-Being</a:t>
            </a:r>
            <a:r>
              <a:rPr lang="es-ES_tradnl" sz="3200" dirty="0" smtClean="0">
                <a:solidFill>
                  <a:schemeClr val="tx1"/>
                </a:solidFill>
                <a:latin typeface="Calibri" panose="020F0502020204030204" pitchFamily="34" charset="0"/>
              </a:rPr>
              <a:t> </a:t>
            </a:r>
            <a:r>
              <a:rPr lang="es-ES_tradnl" sz="3200" dirty="0" err="1" smtClean="0">
                <a:solidFill>
                  <a:schemeClr val="tx1"/>
                </a:solidFill>
                <a:latin typeface="Calibri" panose="020F0502020204030204" pitchFamily="34" charset="0"/>
              </a:rPr>
              <a:t>Throughout</a:t>
            </a:r>
            <a:r>
              <a:rPr lang="es-ES_tradnl" sz="3200" dirty="0" smtClean="0">
                <a:solidFill>
                  <a:schemeClr val="tx1"/>
                </a:solidFill>
                <a:latin typeface="Calibri" panose="020F0502020204030204" pitchFamily="34" charset="0"/>
              </a:rPr>
              <a:t> </a:t>
            </a:r>
            <a:r>
              <a:rPr lang="es-ES_tradnl" sz="3200" dirty="0" err="1" smtClean="0">
                <a:solidFill>
                  <a:schemeClr val="tx1"/>
                </a:solidFill>
                <a:latin typeface="Calibri" panose="020F0502020204030204" pitchFamily="34" charset="0"/>
              </a:rPr>
              <a:t>the</a:t>
            </a:r>
            <a:r>
              <a:rPr lang="es-ES_tradnl" sz="3200" dirty="0" smtClean="0">
                <a:solidFill>
                  <a:schemeClr val="tx1"/>
                </a:solidFill>
                <a:latin typeface="Calibri" panose="020F0502020204030204" pitchFamily="34" charset="0"/>
              </a:rPr>
              <a:t> Lifespan</a:t>
            </a:r>
            <a:endParaRPr lang="en-US" sz="3200" dirty="0" smtClean="0">
              <a:solidFill>
                <a:schemeClr val="tx1"/>
              </a:solidFill>
              <a:latin typeface="Calibri" panose="020F0502020204030204" pitchFamily="34" charset="0"/>
            </a:endParaRPr>
          </a:p>
        </p:txBody>
      </p:sp>
      <p:pic>
        <p:nvPicPr>
          <p:cNvPr id="262157" name="Picture 13" descr="Six-level pyramid displays the mechanisms by which Adverse Childhood Experiences influence health and well-being throughout the lifespan – from conception to death.  Each of the six steps of the pyramid represents one mechanism as follows,&#10;The bottom or first step at the base of the pyramid represents Adverse Childhood Experiences.&#10;The second step represents Disrupted Neurodevelopment.&#10;The third step represents Social, Emotional, and Cognitive Impairment.&#10;The fourth step represents Adoption of Health-Risk Behaviors.&#10;The fifth step represents Disease, Disability and Social Problems, and&#10;The sixth step, or top of the pyramid, represents Early Death.&#10;&#10;There is an arrow to the left of the pyramid, pointing up. The bottom reads, “Conception,” and the top reads, “Death.”&#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47800" y="1600200"/>
            <a:ext cx="5943600" cy="47402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94082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5" name="Rectangle 3"/>
          <p:cNvSpPr>
            <a:spLocks noGrp="1" noChangeArrowheads="1"/>
          </p:cNvSpPr>
          <p:nvPr>
            <p:ph idx="1"/>
          </p:nvPr>
        </p:nvSpPr>
        <p:spPr/>
        <p:txBody>
          <a:bodyPr/>
          <a:lstStyle/>
          <a:p>
            <a:pPr marL="339725" indent="-339725"/>
            <a:r>
              <a:rPr lang="es-ES_tradnl" sz="3200" dirty="0" smtClean="0"/>
              <a:t>Adverse </a:t>
            </a:r>
            <a:r>
              <a:rPr lang="es-ES_tradnl" sz="3200" dirty="0" err="1" smtClean="0"/>
              <a:t>childhood</a:t>
            </a:r>
            <a:r>
              <a:rPr lang="es-ES_tradnl" sz="3200" dirty="0" smtClean="0"/>
              <a:t> </a:t>
            </a:r>
            <a:r>
              <a:rPr lang="es-ES_tradnl" sz="3200" dirty="0" err="1" smtClean="0"/>
              <a:t>experiences</a:t>
            </a:r>
            <a:r>
              <a:rPr lang="es-ES_tradnl" sz="3200" dirty="0" smtClean="0"/>
              <a:t> are </a:t>
            </a:r>
            <a:r>
              <a:rPr lang="es-ES_tradnl" sz="3200" dirty="0" err="1" smtClean="0"/>
              <a:t>underlying</a:t>
            </a:r>
            <a:r>
              <a:rPr lang="es-ES_tradnl" sz="3200" dirty="0" smtClean="0"/>
              <a:t> </a:t>
            </a:r>
            <a:r>
              <a:rPr lang="es-ES_tradnl" sz="3200" dirty="0" err="1" smtClean="0"/>
              <a:t>factors</a:t>
            </a:r>
            <a:r>
              <a:rPr lang="es-ES_tradnl" sz="3200" dirty="0" smtClean="0"/>
              <a:t> </a:t>
            </a:r>
            <a:r>
              <a:rPr lang="es-ES_tradnl" sz="3200" dirty="0" err="1" smtClean="0"/>
              <a:t>for</a:t>
            </a:r>
            <a:r>
              <a:rPr lang="es-ES_tradnl" sz="3200" dirty="0" smtClean="0"/>
              <a:t>:</a:t>
            </a:r>
          </a:p>
          <a:p>
            <a:pPr marL="687388" lvl="1" indent="-225425">
              <a:lnSpc>
                <a:spcPct val="80000"/>
              </a:lnSpc>
            </a:pPr>
            <a:endParaRPr lang="es-ES_tradnl" sz="2600" dirty="0" smtClean="0"/>
          </a:p>
          <a:p>
            <a:pPr marL="687388" lvl="1" indent="-225425">
              <a:lnSpc>
                <a:spcPct val="80000"/>
              </a:lnSpc>
            </a:pPr>
            <a:r>
              <a:rPr lang="es-ES_tradnl" sz="2600" dirty="0" err="1" smtClean="0"/>
              <a:t>Chronic</a:t>
            </a:r>
            <a:r>
              <a:rPr lang="es-ES_tradnl" sz="2600" dirty="0" smtClean="0"/>
              <a:t> </a:t>
            </a:r>
            <a:r>
              <a:rPr lang="es-ES_tradnl" sz="2600" dirty="0" err="1" smtClean="0"/>
              <a:t>depression</a:t>
            </a:r>
            <a:endParaRPr lang="es-ES_tradnl" sz="2600" dirty="0" smtClean="0"/>
          </a:p>
          <a:p>
            <a:pPr marL="687388" lvl="1" indent="-225425">
              <a:lnSpc>
                <a:spcPct val="80000"/>
              </a:lnSpc>
            </a:pPr>
            <a:r>
              <a:rPr lang="es-ES_tradnl" sz="2600" dirty="0" smtClean="0"/>
              <a:t>Suicide </a:t>
            </a:r>
            <a:r>
              <a:rPr lang="es-ES_tradnl" sz="2600" dirty="0" err="1" smtClean="0"/>
              <a:t>attempts</a:t>
            </a:r>
            <a:endParaRPr lang="es-ES_tradnl" sz="2600" dirty="0" smtClean="0"/>
          </a:p>
          <a:p>
            <a:pPr marL="687388" lvl="1" indent="-225425">
              <a:lnSpc>
                <a:spcPct val="80000"/>
              </a:lnSpc>
            </a:pPr>
            <a:r>
              <a:rPr lang="es-ES_tradnl" sz="2600" dirty="0" err="1" smtClean="0"/>
              <a:t>Serious</a:t>
            </a:r>
            <a:r>
              <a:rPr lang="es-ES_tradnl" sz="2600" dirty="0" smtClean="0"/>
              <a:t> and </a:t>
            </a:r>
            <a:r>
              <a:rPr lang="es-ES_tradnl" sz="2600" dirty="0" err="1" smtClean="0"/>
              <a:t>persistent</a:t>
            </a:r>
            <a:r>
              <a:rPr lang="es-ES_tradnl" sz="2600" dirty="0" smtClean="0"/>
              <a:t> MH </a:t>
            </a:r>
            <a:r>
              <a:rPr lang="es-ES_tradnl" sz="2600" dirty="0" err="1" smtClean="0"/>
              <a:t>challenges</a:t>
            </a:r>
            <a:endParaRPr lang="es-ES_tradnl" sz="2600" dirty="0" smtClean="0"/>
          </a:p>
          <a:p>
            <a:pPr marL="687388" lvl="1" indent="-225425">
              <a:lnSpc>
                <a:spcPct val="80000"/>
              </a:lnSpc>
            </a:pPr>
            <a:r>
              <a:rPr lang="es-ES_tradnl" sz="2600" dirty="0" err="1" smtClean="0"/>
              <a:t>Addictions</a:t>
            </a:r>
            <a:endParaRPr lang="es-ES_tradnl" sz="2600" dirty="0" smtClean="0"/>
          </a:p>
          <a:p>
            <a:pPr marL="687388" lvl="1" indent="-225425">
              <a:lnSpc>
                <a:spcPct val="80000"/>
              </a:lnSpc>
            </a:pPr>
            <a:r>
              <a:rPr lang="es-ES_tradnl" sz="2600" dirty="0" err="1" smtClean="0"/>
              <a:t>Being</a:t>
            </a:r>
            <a:r>
              <a:rPr lang="es-ES_tradnl" sz="2600" dirty="0" smtClean="0"/>
              <a:t> a </a:t>
            </a:r>
            <a:r>
              <a:rPr lang="es-ES_tradnl" sz="2600" dirty="0" err="1" smtClean="0"/>
              <a:t>victim</a:t>
            </a:r>
            <a:r>
              <a:rPr lang="es-ES_tradnl" sz="2600" dirty="0" smtClean="0"/>
              <a:t> rape and </a:t>
            </a:r>
            <a:r>
              <a:rPr lang="es-ES_tradnl" sz="2600" dirty="0" err="1" smtClean="0"/>
              <a:t>domestic</a:t>
            </a:r>
            <a:r>
              <a:rPr lang="es-ES_tradnl" sz="2600" dirty="0" smtClean="0"/>
              <a:t> </a:t>
            </a:r>
            <a:r>
              <a:rPr lang="es-ES_tradnl" sz="2600" dirty="0" err="1" smtClean="0"/>
              <a:t>violence</a:t>
            </a:r>
            <a:endParaRPr lang="es-ES_tradnl" sz="2600" dirty="0" smtClean="0"/>
          </a:p>
        </p:txBody>
      </p:sp>
      <p:sp>
        <p:nvSpPr>
          <p:cNvPr id="284674" name="Rectangle 3"/>
          <p:cNvSpPr>
            <a:spLocks noGrp="1" noChangeArrowheads="1"/>
          </p:cNvSpPr>
          <p:nvPr>
            <p:ph type="title"/>
          </p:nvPr>
        </p:nvSpPr>
        <p:spPr/>
        <p:txBody>
          <a:bodyPr/>
          <a:lstStyle/>
          <a:p>
            <a:pPr algn="ctr" eaLnBrk="1" hangingPunct="1"/>
            <a:r>
              <a:rPr lang="es-ES_tradnl" sz="4000" b="1" dirty="0" smtClean="0"/>
              <a:t>ACE Scores and </a:t>
            </a:r>
            <a:r>
              <a:rPr lang="es-ES_tradnl" sz="4000" b="1" dirty="0" err="1" smtClean="0"/>
              <a:t>Impact</a:t>
            </a:r>
            <a:endParaRPr lang="en-US" sz="4000" b="1" dirty="0" smtClean="0"/>
          </a:p>
        </p:txBody>
      </p:sp>
    </p:spTree>
    <p:extLst>
      <p:ext uri="{BB962C8B-B14F-4D97-AF65-F5344CB8AC3E}">
        <p14:creationId xmlns:p14="http://schemas.microsoft.com/office/powerpoint/2010/main" val="403268757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500" name="Rectangle 4"/>
          <p:cNvSpPr>
            <a:spLocks noGrp="1" noChangeArrowheads="1"/>
          </p:cNvSpPr>
          <p:nvPr>
            <p:ph type="title"/>
          </p:nvPr>
        </p:nvSpPr>
        <p:spPr>
          <a:xfrm>
            <a:off x="381000" y="2590800"/>
            <a:ext cx="8229600" cy="1371600"/>
          </a:xfrm>
        </p:spPr>
        <p:txBody>
          <a:bodyPr/>
          <a:lstStyle/>
          <a:p>
            <a:pPr algn="ctr"/>
            <a:r>
              <a:rPr lang="en-US" dirty="0"/>
              <a:t>INDIVIDUAL IMPACT</a:t>
            </a:r>
          </a:p>
        </p:txBody>
      </p:sp>
    </p:spTree>
    <p:extLst>
      <p:ext uri="{BB962C8B-B14F-4D97-AF65-F5344CB8AC3E}">
        <p14:creationId xmlns:p14="http://schemas.microsoft.com/office/powerpoint/2010/main" val="391435880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3"/>
          <p:cNvSpPr>
            <a:spLocks noGrp="1" noChangeArrowheads="1"/>
          </p:cNvSpPr>
          <p:nvPr>
            <p:ph idx="1"/>
          </p:nvPr>
        </p:nvSpPr>
        <p:spPr>
          <a:xfrm>
            <a:off x="457200" y="1481329"/>
            <a:ext cx="8229600" cy="3852672"/>
          </a:xfrm>
        </p:spPr>
        <p:txBody>
          <a:bodyPr>
            <a:normAutofit/>
          </a:bodyPr>
          <a:lstStyle/>
          <a:p>
            <a:r>
              <a:rPr lang="en-US" sz="3200" dirty="0"/>
              <a:t>Severe distress almost universal</a:t>
            </a:r>
          </a:p>
          <a:p>
            <a:r>
              <a:rPr lang="en-US" sz="3200" dirty="0"/>
              <a:t>Unresolved childhood trauma may lead to adult mental health problems</a:t>
            </a:r>
          </a:p>
          <a:p>
            <a:r>
              <a:rPr lang="en-US" sz="3200" dirty="0"/>
              <a:t>Trauma impact may be long lasting</a:t>
            </a:r>
          </a:p>
          <a:p>
            <a:r>
              <a:rPr lang="en-US" sz="3200" dirty="0"/>
              <a:t>Trauma impact varies; most children recover over time</a:t>
            </a:r>
          </a:p>
        </p:txBody>
      </p:sp>
      <p:sp>
        <p:nvSpPr>
          <p:cNvPr id="56322" name="Rectangle 2"/>
          <p:cNvSpPr>
            <a:spLocks noGrp="1" noChangeArrowheads="1"/>
          </p:cNvSpPr>
          <p:nvPr>
            <p:ph type="title"/>
          </p:nvPr>
        </p:nvSpPr>
        <p:spPr/>
        <p:txBody>
          <a:bodyPr/>
          <a:lstStyle/>
          <a:p>
            <a:pPr algn="ctr"/>
            <a:r>
              <a:rPr lang="en-US" dirty="0"/>
              <a:t>Trauma Impact</a:t>
            </a:r>
          </a:p>
        </p:txBody>
      </p:sp>
    </p:spTree>
    <p:extLst>
      <p:ext uri="{BB962C8B-B14F-4D97-AF65-F5344CB8AC3E}">
        <p14:creationId xmlns:p14="http://schemas.microsoft.com/office/powerpoint/2010/main" val="278144517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idx="4294967295"/>
          </p:nvPr>
        </p:nvSpPr>
        <p:spPr>
          <a:xfrm>
            <a:off x="0" y="152400"/>
            <a:ext cx="8229600" cy="838200"/>
          </a:xfrm>
        </p:spPr>
        <p:txBody>
          <a:bodyPr/>
          <a:lstStyle/>
          <a:p>
            <a:r>
              <a:rPr lang="en-US" dirty="0" smtClean="0"/>
              <a:t>Child Trauma Indicators</a:t>
            </a:r>
            <a:endParaRPr lang="en-US" dirty="0"/>
          </a:p>
        </p:txBody>
      </p:sp>
      <p:sp>
        <p:nvSpPr>
          <p:cNvPr id="23555" name="Rectangle 3"/>
          <p:cNvSpPr>
            <a:spLocks noGrp="1" noChangeArrowheads="1"/>
          </p:cNvSpPr>
          <p:nvPr>
            <p:ph sz="half" idx="4294967295"/>
          </p:nvPr>
        </p:nvSpPr>
        <p:spPr>
          <a:xfrm>
            <a:off x="0" y="1219200"/>
            <a:ext cx="3962400" cy="5181600"/>
          </a:xfrm>
        </p:spPr>
        <p:txBody>
          <a:bodyPr/>
          <a:lstStyle/>
          <a:p>
            <a:r>
              <a:rPr lang="en-US" sz="2000" dirty="0">
                <a:ln w="0"/>
                <a:solidFill>
                  <a:schemeClr val="tx1"/>
                </a:solidFill>
                <a:effectLst>
                  <a:outerShdw blurRad="38100" dist="19050" dir="2700000" algn="tl" rotWithShape="0">
                    <a:schemeClr val="dk1">
                      <a:alpha val="40000"/>
                    </a:schemeClr>
                  </a:outerShdw>
                </a:effectLst>
                <a:latin typeface="Calibri" panose="020F0502020204030204" pitchFamily="34" charset="0"/>
              </a:rPr>
              <a:t>Children Cutting on </a:t>
            </a:r>
            <a:r>
              <a:rPr lang="en-US" sz="2000" dirty="0" smtClean="0">
                <a:ln w="0"/>
                <a:solidFill>
                  <a:schemeClr val="tx1"/>
                </a:solidFill>
                <a:effectLst>
                  <a:outerShdw blurRad="38100" dist="19050" dir="2700000" algn="tl" rotWithShape="0">
                    <a:schemeClr val="dk1">
                      <a:alpha val="40000"/>
                    </a:schemeClr>
                  </a:outerShdw>
                </a:effectLst>
                <a:latin typeface="Calibri" panose="020F0502020204030204" pitchFamily="34" charset="0"/>
              </a:rPr>
              <a:t>Themselves</a:t>
            </a:r>
            <a:endParaRPr lang="en-US" sz="2000" dirty="0">
              <a:ln w="0"/>
              <a:solidFill>
                <a:schemeClr val="tx1"/>
              </a:solidFill>
              <a:effectLst>
                <a:outerShdw blurRad="38100" dist="19050" dir="2700000" algn="tl" rotWithShape="0">
                  <a:schemeClr val="dk1">
                    <a:alpha val="40000"/>
                  </a:schemeClr>
                </a:outerShdw>
              </a:effectLst>
              <a:latin typeface="Calibri" panose="020F0502020204030204" pitchFamily="34" charset="0"/>
            </a:endParaRPr>
          </a:p>
          <a:p>
            <a:r>
              <a:rPr lang="en-US" sz="2000" dirty="0" smtClean="0">
                <a:ln w="0"/>
                <a:solidFill>
                  <a:schemeClr val="tx1"/>
                </a:solidFill>
                <a:effectLst>
                  <a:outerShdw blurRad="38100" dist="19050" dir="2700000" algn="tl" rotWithShape="0">
                    <a:schemeClr val="dk1">
                      <a:alpha val="40000"/>
                    </a:schemeClr>
                  </a:outerShdw>
                </a:effectLst>
                <a:latin typeface="Calibri" panose="020F0502020204030204" pitchFamily="34" charset="0"/>
              </a:rPr>
              <a:t>Lack </a:t>
            </a:r>
            <a:r>
              <a:rPr lang="en-US" sz="2000" dirty="0">
                <a:ln w="0"/>
                <a:solidFill>
                  <a:schemeClr val="tx1"/>
                </a:solidFill>
                <a:effectLst>
                  <a:outerShdw blurRad="38100" dist="19050" dir="2700000" algn="tl" rotWithShape="0">
                    <a:schemeClr val="dk1">
                      <a:alpha val="40000"/>
                    </a:schemeClr>
                  </a:outerShdw>
                </a:effectLst>
                <a:latin typeface="Calibri" panose="020F0502020204030204" pitchFamily="34" charset="0"/>
              </a:rPr>
              <a:t>of Food</a:t>
            </a:r>
          </a:p>
          <a:p>
            <a:r>
              <a:rPr lang="en-US" sz="2000" dirty="0" smtClean="0">
                <a:ln w="0"/>
                <a:solidFill>
                  <a:schemeClr val="tx1"/>
                </a:solidFill>
                <a:effectLst>
                  <a:outerShdw blurRad="38100" dist="19050" dir="2700000" algn="tl" rotWithShape="0">
                    <a:schemeClr val="dk1">
                      <a:alpha val="40000"/>
                    </a:schemeClr>
                  </a:outerShdw>
                </a:effectLst>
                <a:latin typeface="Calibri" panose="020F0502020204030204" pitchFamily="34" charset="0"/>
              </a:rPr>
              <a:t>Parental Drug Use</a:t>
            </a:r>
          </a:p>
          <a:p>
            <a:r>
              <a:rPr lang="en-US" sz="2000" dirty="0" smtClean="0">
                <a:ln w="0"/>
                <a:solidFill>
                  <a:schemeClr val="tx1"/>
                </a:solidFill>
                <a:effectLst>
                  <a:outerShdw blurRad="38100" dist="19050" dir="2700000" algn="tl" rotWithShape="0">
                    <a:schemeClr val="dk1">
                      <a:alpha val="40000"/>
                    </a:schemeClr>
                  </a:outerShdw>
                </a:effectLst>
                <a:latin typeface="Calibri" panose="020F0502020204030204" pitchFamily="34" charset="0"/>
              </a:rPr>
              <a:t>Domestic </a:t>
            </a:r>
            <a:r>
              <a:rPr lang="en-US" sz="2000" dirty="0">
                <a:ln w="0"/>
                <a:solidFill>
                  <a:schemeClr val="tx1"/>
                </a:solidFill>
                <a:effectLst>
                  <a:outerShdw blurRad="38100" dist="19050" dir="2700000" algn="tl" rotWithShape="0">
                    <a:schemeClr val="dk1">
                      <a:alpha val="40000"/>
                    </a:schemeClr>
                  </a:outerShdw>
                </a:effectLst>
                <a:latin typeface="Calibri" panose="020F0502020204030204" pitchFamily="34" charset="0"/>
              </a:rPr>
              <a:t>Violence in the Home</a:t>
            </a:r>
          </a:p>
          <a:p>
            <a:r>
              <a:rPr lang="en-US" sz="2000" dirty="0">
                <a:ln w="0"/>
                <a:solidFill>
                  <a:schemeClr val="tx1"/>
                </a:solidFill>
                <a:effectLst>
                  <a:outerShdw blurRad="38100" dist="19050" dir="2700000" algn="tl" rotWithShape="0">
                    <a:schemeClr val="dk1">
                      <a:alpha val="40000"/>
                    </a:schemeClr>
                  </a:outerShdw>
                </a:effectLst>
                <a:latin typeface="Calibri" panose="020F0502020204030204" pitchFamily="34" charset="0"/>
              </a:rPr>
              <a:t>Educational Neglect</a:t>
            </a:r>
          </a:p>
          <a:p>
            <a:r>
              <a:rPr lang="en-US" sz="2000" dirty="0">
                <a:ln w="0"/>
                <a:solidFill>
                  <a:schemeClr val="tx1"/>
                </a:solidFill>
                <a:effectLst>
                  <a:outerShdw blurRad="38100" dist="19050" dir="2700000" algn="tl" rotWithShape="0">
                    <a:schemeClr val="dk1">
                      <a:alpha val="40000"/>
                    </a:schemeClr>
                  </a:outerShdw>
                </a:effectLst>
                <a:latin typeface="Calibri" panose="020F0502020204030204" pitchFamily="34" charset="0"/>
              </a:rPr>
              <a:t>Medical Neglect</a:t>
            </a:r>
          </a:p>
          <a:p>
            <a:r>
              <a:rPr lang="en-US" sz="2000" dirty="0">
                <a:ln w="0"/>
                <a:solidFill>
                  <a:schemeClr val="tx1"/>
                </a:solidFill>
                <a:effectLst>
                  <a:outerShdw blurRad="38100" dist="19050" dir="2700000" algn="tl" rotWithShape="0">
                    <a:schemeClr val="dk1">
                      <a:alpha val="40000"/>
                    </a:schemeClr>
                  </a:outerShdw>
                </a:effectLst>
                <a:latin typeface="Calibri" panose="020F0502020204030204" pitchFamily="34" charset="0"/>
              </a:rPr>
              <a:t>Sexual Abuse</a:t>
            </a:r>
          </a:p>
          <a:p>
            <a:r>
              <a:rPr lang="en-US" sz="2000" dirty="0">
                <a:ln w="0"/>
                <a:solidFill>
                  <a:schemeClr val="tx1"/>
                </a:solidFill>
                <a:effectLst>
                  <a:outerShdw blurRad="38100" dist="19050" dir="2700000" algn="tl" rotWithShape="0">
                    <a:schemeClr val="dk1">
                      <a:alpha val="40000"/>
                    </a:schemeClr>
                  </a:outerShdw>
                </a:effectLst>
                <a:latin typeface="Calibri" panose="020F0502020204030204" pitchFamily="34" charset="0"/>
              </a:rPr>
              <a:t>Non-Caretaker Reports</a:t>
            </a:r>
          </a:p>
          <a:p>
            <a:r>
              <a:rPr lang="en-US" sz="2000" dirty="0">
                <a:ln w="0"/>
                <a:solidFill>
                  <a:schemeClr val="tx1"/>
                </a:solidFill>
                <a:effectLst>
                  <a:outerShdw blurRad="38100" dist="19050" dir="2700000" algn="tl" rotWithShape="0">
                    <a:schemeClr val="dk1">
                      <a:alpha val="40000"/>
                    </a:schemeClr>
                  </a:outerShdw>
                </a:effectLst>
                <a:latin typeface="Calibri" panose="020F0502020204030204" pitchFamily="34" charset="0"/>
              </a:rPr>
              <a:t>Child makes threat of harm to self</a:t>
            </a:r>
          </a:p>
          <a:p>
            <a:r>
              <a:rPr lang="en-US" sz="2000" dirty="0">
                <a:ln w="0"/>
                <a:solidFill>
                  <a:schemeClr val="tx1"/>
                </a:solidFill>
                <a:effectLst>
                  <a:outerShdw blurRad="38100" dist="19050" dir="2700000" algn="tl" rotWithShape="0">
                    <a:schemeClr val="dk1">
                      <a:alpha val="40000"/>
                    </a:schemeClr>
                  </a:outerShdw>
                </a:effectLst>
                <a:latin typeface="Calibri" panose="020F0502020204030204" pitchFamily="34" charset="0"/>
              </a:rPr>
              <a:t>Child threatens others</a:t>
            </a:r>
          </a:p>
          <a:p>
            <a:r>
              <a:rPr lang="en-US" sz="2000" dirty="0" smtClean="0">
                <a:ln w="0"/>
                <a:solidFill>
                  <a:schemeClr val="tx1"/>
                </a:solidFill>
                <a:effectLst>
                  <a:outerShdw blurRad="38100" dist="19050" dir="2700000" algn="tl" rotWithShape="0">
                    <a:schemeClr val="dk1">
                      <a:alpha val="40000"/>
                    </a:schemeClr>
                  </a:outerShdw>
                </a:effectLst>
                <a:latin typeface="Calibri" panose="020F0502020204030204" pitchFamily="34" charset="0"/>
              </a:rPr>
              <a:t>Sad </a:t>
            </a:r>
            <a:r>
              <a:rPr lang="en-US" sz="2000" dirty="0">
                <a:ln w="0"/>
                <a:solidFill>
                  <a:schemeClr val="tx1"/>
                </a:solidFill>
                <a:effectLst>
                  <a:outerShdw blurRad="38100" dist="19050" dir="2700000" algn="tl" rotWithShape="0">
                    <a:schemeClr val="dk1">
                      <a:alpha val="40000"/>
                    </a:schemeClr>
                  </a:outerShdw>
                </a:effectLst>
                <a:latin typeface="Calibri" panose="020F0502020204030204" pitchFamily="34" charset="0"/>
              </a:rPr>
              <a:t>about friend who died</a:t>
            </a:r>
          </a:p>
          <a:p>
            <a:r>
              <a:rPr lang="en-US" sz="2000" dirty="0">
                <a:ln w="0"/>
                <a:solidFill>
                  <a:schemeClr val="tx1"/>
                </a:solidFill>
                <a:effectLst>
                  <a:outerShdw blurRad="38100" dist="19050" dir="2700000" algn="tl" rotWithShape="0">
                    <a:schemeClr val="dk1">
                      <a:alpha val="40000"/>
                    </a:schemeClr>
                  </a:outerShdw>
                </a:effectLst>
                <a:latin typeface="Calibri" panose="020F0502020204030204" pitchFamily="34" charset="0"/>
              </a:rPr>
              <a:t>Acting out in class</a:t>
            </a:r>
          </a:p>
          <a:p>
            <a:endParaRPr lang="en-US" dirty="0">
              <a:ln w="0"/>
              <a:solidFill>
                <a:schemeClr val="tx1"/>
              </a:solidFill>
              <a:effectLst>
                <a:outerShdw blurRad="38100" dist="19050" dir="2700000" algn="tl" rotWithShape="0">
                  <a:schemeClr val="dk1">
                    <a:alpha val="40000"/>
                  </a:schemeClr>
                </a:outerShdw>
              </a:effectLst>
            </a:endParaRPr>
          </a:p>
        </p:txBody>
      </p:sp>
      <p:sp>
        <p:nvSpPr>
          <p:cNvPr id="6" name="Content Placeholder 5"/>
          <p:cNvSpPr>
            <a:spLocks noGrp="1"/>
          </p:cNvSpPr>
          <p:nvPr>
            <p:ph sz="half" idx="4294967295"/>
          </p:nvPr>
        </p:nvSpPr>
        <p:spPr>
          <a:xfrm>
            <a:off x="4953000" y="1219200"/>
            <a:ext cx="4191000" cy="5181600"/>
          </a:xfrm>
        </p:spPr>
        <p:txBody>
          <a:bodyPr/>
          <a:lstStyle/>
          <a:p>
            <a:r>
              <a:rPr lang="en-US" sz="2000" dirty="0" smtClean="0">
                <a:ln w="0"/>
                <a:solidFill>
                  <a:schemeClr val="tx1"/>
                </a:solidFill>
                <a:effectLst>
                  <a:outerShdw blurRad="38100" dist="19050" dir="2700000" algn="tl" rotWithShape="0">
                    <a:schemeClr val="dk1">
                      <a:alpha val="40000"/>
                    </a:schemeClr>
                  </a:outerShdw>
                </a:effectLst>
                <a:latin typeface="Calibri" panose="020F0502020204030204" pitchFamily="34" charset="0"/>
              </a:rPr>
              <a:t>Lack of supervision</a:t>
            </a:r>
          </a:p>
          <a:p>
            <a:r>
              <a:rPr lang="en-US" sz="2000" dirty="0" smtClean="0">
                <a:ln w="0"/>
                <a:solidFill>
                  <a:schemeClr val="tx1"/>
                </a:solidFill>
                <a:effectLst>
                  <a:outerShdw blurRad="38100" dist="19050" dir="2700000" algn="tl" rotWithShape="0">
                    <a:schemeClr val="dk1">
                      <a:alpha val="40000"/>
                    </a:schemeClr>
                  </a:outerShdw>
                </a:effectLst>
                <a:latin typeface="Calibri" panose="020F0502020204030204" pitchFamily="34" charset="0"/>
              </a:rPr>
              <a:t>Suicidal ideations</a:t>
            </a:r>
          </a:p>
          <a:p>
            <a:r>
              <a:rPr lang="en-US" sz="2000" dirty="0" smtClean="0">
                <a:ln w="0"/>
                <a:solidFill>
                  <a:schemeClr val="tx1"/>
                </a:solidFill>
                <a:effectLst>
                  <a:outerShdw blurRad="38100" dist="19050" dir="2700000" algn="tl" rotWithShape="0">
                    <a:schemeClr val="dk1">
                      <a:alpha val="40000"/>
                    </a:schemeClr>
                  </a:outerShdw>
                </a:effectLst>
                <a:latin typeface="Calibri" panose="020F0502020204030204" pitchFamily="34" charset="0"/>
              </a:rPr>
              <a:t>Acting </a:t>
            </a:r>
            <a:r>
              <a:rPr lang="en-US" sz="2000" dirty="0">
                <a:ln w="0"/>
                <a:solidFill>
                  <a:schemeClr val="tx1"/>
                </a:solidFill>
                <a:effectLst>
                  <a:outerShdw blurRad="38100" dist="19050" dir="2700000" algn="tl" rotWithShape="0">
                    <a:schemeClr val="dk1">
                      <a:alpha val="40000"/>
                    </a:schemeClr>
                  </a:outerShdw>
                </a:effectLst>
                <a:latin typeface="Calibri" panose="020F0502020204030204" pitchFamily="34" charset="0"/>
              </a:rPr>
              <a:t>weird</a:t>
            </a:r>
          </a:p>
          <a:p>
            <a:r>
              <a:rPr lang="en-US" sz="2000" dirty="0">
                <a:ln w="0"/>
                <a:solidFill>
                  <a:schemeClr val="tx1"/>
                </a:solidFill>
                <a:effectLst>
                  <a:outerShdw blurRad="38100" dist="19050" dir="2700000" algn="tl" rotWithShape="0">
                    <a:schemeClr val="dk1">
                      <a:alpha val="40000"/>
                    </a:schemeClr>
                  </a:outerShdw>
                </a:effectLst>
                <a:latin typeface="Calibri" panose="020F0502020204030204" pitchFamily="34" charset="0"/>
              </a:rPr>
              <a:t>Missing </a:t>
            </a:r>
            <a:r>
              <a:rPr lang="en-US" sz="2000" dirty="0" smtClean="0">
                <a:ln w="0"/>
                <a:solidFill>
                  <a:schemeClr val="tx1"/>
                </a:solidFill>
                <a:effectLst>
                  <a:outerShdw blurRad="38100" dist="19050" dir="2700000" algn="tl" rotWithShape="0">
                    <a:schemeClr val="dk1">
                      <a:alpha val="40000"/>
                    </a:schemeClr>
                  </a:outerShdw>
                </a:effectLst>
                <a:latin typeface="Calibri" panose="020F0502020204030204" pitchFamily="34" charset="0"/>
              </a:rPr>
              <a:t>school</a:t>
            </a:r>
          </a:p>
          <a:p>
            <a:r>
              <a:rPr lang="en-US" sz="2000" dirty="0" smtClean="0">
                <a:ln w="0"/>
                <a:solidFill>
                  <a:schemeClr val="tx1"/>
                </a:solidFill>
                <a:effectLst>
                  <a:outerShdw blurRad="38100" dist="19050" dir="2700000" algn="tl" rotWithShape="0">
                    <a:schemeClr val="dk1">
                      <a:alpha val="40000"/>
                    </a:schemeClr>
                  </a:outerShdw>
                </a:effectLst>
                <a:latin typeface="Calibri" panose="020F0502020204030204" pitchFamily="34" charset="0"/>
              </a:rPr>
              <a:t>Physical abuse</a:t>
            </a:r>
            <a:endParaRPr lang="en-US" sz="2000" dirty="0">
              <a:ln w="0"/>
              <a:solidFill>
                <a:schemeClr val="tx1"/>
              </a:solidFill>
              <a:effectLst>
                <a:outerShdw blurRad="38100" dist="19050" dir="2700000" algn="tl" rotWithShape="0">
                  <a:schemeClr val="dk1">
                    <a:alpha val="40000"/>
                  </a:schemeClr>
                </a:outerShdw>
              </a:effectLst>
              <a:latin typeface="Calibri" panose="020F0502020204030204" pitchFamily="34" charset="0"/>
            </a:endParaRPr>
          </a:p>
          <a:p>
            <a:r>
              <a:rPr lang="en-US" sz="2000" dirty="0">
                <a:ln w="0"/>
                <a:solidFill>
                  <a:schemeClr val="tx1"/>
                </a:solidFill>
                <a:effectLst>
                  <a:outerShdw blurRad="38100" dist="19050" dir="2700000" algn="tl" rotWithShape="0">
                    <a:schemeClr val="dk1">
                      <a:alpha val="40000"/>
                    </a:schemeClr>
                  </a:outerShdw>
                </a:effectLst>
                <a:latin typeface="Calibri" panose="020F0502020204030204" pitchFamily="34" charset="0"/>
              </a:rPr>
              <a:t>Child drew a threatening picture</a:t>
            </a:r>
          </a:p>
          <a:p>
            <a:r>
              <a:rPr lang="en-US" sz="2000" dirty="0">
                <a:ln w="0"/>
                <a:solidFill>
                  <a:schemeClr val="tx1"/>
                </a:solidFill>
                <a:effectLst>
                  <a:outerShdw blurRad="38100" dist="19050" dir="2700000" algn="tl" rotWithShape="0">
                    <a:schemeClr val="dk1">
                      <a:alpha val="40000"/>
                    </a:schemeClr>
                  </a:outerShdw>
                </a:effectLst>
                <a:latin typeface="Calibri" panose="020F0502020204030204" pitchFamily="34" charset="0"/>
              </a:rPr>
              <a:t>Child brought weapon to school</a:t>
            </a:r>
          </a:p>
          <a:p>
            <a:r>
              <a:rPr lang="en-US" sz="2000" dirty="0">
                <a:ln w="0"/>
                <a:solidFill>
                  <a:schemeClr val="tx1"/>
                </a:solidFill>
                <a:effectLst>
                  <a:outerShdw blurRad="38100" dist="19050" dir="2700000" algn="tl" rotWithShape="0">
                    <a:schemeClr val="dk1">
                      <a:alpha val="40000"/>
                    </a:schemeClr>
                  </a:outerShdw>
                </a:effectLst>
                <a:latin typeface="Calibri" panose="020F0502020204030204" pitchFamily="34" charset="0"/>
              </a:rPr>
              <a:t>Child assaulted another</a:t>
            </a:r>
          </a:p>
          <a:p>
            <a:r>
              <a:rPr lang="en-US" sz="2000" dirty="0">
                <a:ln w="0"/>
                <a:solidFill>
                  <a:schemeClr val="tx1"/>
                </a:solidFill>
                <a:effectLst>
                  <a:outerShdw blurRad="38100" dist="19050" dir="2700000" algn="tl" rotWithShape="0">
                    <a:schemeClr val="dk1">
                      <a:alpha val="40000"/>
                    </a:schemeClr>
                  </a:outerShdw>
                </a:effectLst>
                <a:latin typeface="Calibri" panose="020F0502020204030204" pitchFamily="34" charset="0"/>
              </a:rPr>
              <a:t>Observed suspicious bruising</a:t>
            </a:r>
          </a:p>
          <a:p>
            <a:r>
              <a:rPr lang="en-US" sz="2000" dirty="0">
                <a:ln w="0"/>
                <a:solidFill>
                  <a:schemeClr val="tx1"/>
                </a:solidFill>
                <a:effectLst>
                  <a:outerShdw blurRad="38100" dist="19050" dir="2700000" algn="tl" rotWithShape="0">
                    <a:schemeClr val="dk1">
                      <a:alpha val="40000"/>
                    </a:schemeClr>
                  </a:outerShdw>
                </a:effectLst>
                <a:latin typeface="Calibri" panose="020F0502020204030204" pitchFamily="34" charset="0"/>
              </a:rPr>
              <a:t>Child has stated he will kill himself if has to go home</a:t>
            </a:r>
          </a:p>
          <a:p>
            <a:r>
              <a:rPr lang="en-US" sz="2000" dirty="0">
                <a:ln w="0"/>
                <a:solidFill>
                  <a:schemeClr val="tx1"/>
                </a:solidFill>
                <a:effectLst>
                  <a:outerShdw blurRad="38100" dist="19050" dir="2700000" algn="tl" rotWithShape="0">
                    <a:schemeClr val="dk1">
                      <a:alpha val="40000"/>
                    </a:schemeClr>
                  </a:outerShdw>
                </a:effectLst>
                <a:latin typeface="Calibri" panose="020F0502020204030204" pitchFamily="34" charset="0"/>
              </a:rPr>
              <a:t>Says his mother won’t give him his meds </a:t>
            </a:r>
          </a:p>
          <a:p>
            <a:endParaRPr lang="en-US" dirty="0"/>
          </a:p>
        </p:txBody>
      </p:sp>
    </p:spTree>
    <p:extLst>
      <p:ext uri="{BB962C8B-B14F-4D97-AF65-F5344CB8AC3E}">
        <p14:creationId xmlns:p14="http://schemas.microsoft.com/office/powerpoint/2010/main" val="353162527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Content Placeholder 2"/>
          <p:cNvSpPr>
            <a:spLocks noGrp="1"/>
          </p:cNvSpPr>
          <p:nvPr>
            <p:ph idx="1"/>
          </p:nvPr>
        </p:nvSpPr>
        <p:spPr>
          <a:xfrm>
            <a:off x="685800" y="1600200"/>
            <a:ext cx="7772400" cy="5257800"/>
          </a:xfrm>
        </p:spPr>
        <p:txBody>
          <a:bodyPr>
            <a:normAutofit/>
          </a:bodyPr>
          <a:lstStyle/>
          <a:p>
            <a:pPr eaLnBrk="1" hangingPunct="1"/>
            <a:r>
              <a:rPr lang="en-US" dirty="0" smtClean="0"/>
              <a:t>Every person’s response to a traumatic event is unique. </a:t>
            </a:r>
          </a:p>
          <a:p>
            <a:pPr eaLnBrk="1" hangingPunct="1"/>
            <a:r>
              <a:rPr lang="en-US" dirty="0" smtClean="0"/>
              <a:t>Previous experiences and current beliefs shape a survivor’s reactions to abuse and traumatic stress.</a:t>
            </a:r>
          </a:p>
          <a:p>
            <a:pPr eaLnBrk="1" hangingPunct="1"/>
            <a:r>
              <a:rPr lang="en-US" dirty="0" smtClean="0"/>
              <a:t>The trauma that happens in childhood at the hands of caregivers is doubly destructive — because it destroys the attachment relationship that the child would normally depend on to manage the trauma of abuse.</a:t>
            </a:r>
          </a:p>
          <a:p>
            <a:endParaRPr lang="en-US" dirty="0" smtClean="0"/>
          </a:p>
        </p:txBody>
      </p:sp>
      <p:sp>
        <p:nvSpPr>
          <p:cNvPr id="15362" name="Title 1"/>
          <p:cNvSpPr>
            <a:spLocks noGrp="1"/>
          </p:cNvSpPr>
          <p:nvPr>
            <p:ph type="title"/>
          </p:nvPr>
        </p:nvSpPr>
        <p:spPr/>
        <p:txBody>
          <a:bodyPr/>
          <a:lstStyle/>
          <a:p>
            <a:pPr algn="ctr"/>
            <a:r>
              <a:rPr lang="en-US" dirty="0" smtClean="0">
                <a:solidFill>
                  <a:schemeClr val="tx1"/>
                </a:solidFill>
              </a:rPr>
              <a:t>Effects of Traumatic Abuse </a:t>
            </a:r>
            <a:endParaRPr lang="en-US" dirty="0" smtClean="0"/>
          </a:p>
        </p:txBody>
      </p:sp>
    </p:spTree>
    <p:extLst>
      <p:ext uri="{BB962C8B-B14F-4D97-AF65-F5344CB8AC3E}">
        <p14:creationId xmlns:p14="http://schemas.microsoft.com/office/powerpoint/2010/main" val="276200119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8" name="Rectangle 4"/>
          <p:cNvSpPr>
            <a:spLocks noGrp="1" noChangeArrowheads="1"/>
          </p:cNvSpPr>
          <p:nvPr>
            <p:ph sz="half" idx="1"/>
          </p:nvPr>
        </p:nvSpPr>
        <p:spPr>
          <a:xfrm>
            <a:off x="304800" y="1481328"/>
            <a:ext cx="4419600" cy="4525963"/>
          </a:xfrm>
        </p:spPr>
        <p:txBody>
          <a:bodyPr/>
          <a:lstStyle/>
          <a:p>
            <a:r>
              <a:rPr lang="en-US" dirty="0"/>
              <a:t>Lower IQ</a:t>
            </a:r>
          </a:p>
          <a:p>
            <a:r>
              <a:rPr lang="en-US" dirty="0"/>
              <a:t>Lower reading ability</a:t>
            </a:r>
          </a:p>
          <a:p>
            <a:r>
              <a:rPr lang="en-US" dirty="0"/>
              <a:t>Lower grade point average</a:t>
            </a:r>
          </a:p>
          <a:p>
            <a:r>
              <a:rPr lang="en-US" dirty="0" smtClean="0"/>
              <a:t>Increased </a:t>
            </a:r>
            <a:r>
              <a:rPr lang="en-US" dirty="0"/>
              <a:t>absences</a:t>
            </a:r>
          </a:p>
          <a:p>
            <a:r>
              <a:rPr lang="en-US" dirty="0" smtClean="0"/>
              <a:t>Increased depression</a:t>
            </a:r>
            <a:endParaRPr lang="en-US" dirty="0"/>
          </a:p>
        </p:txBody>
      </p:sp>
      <p:sp>
        <p:nvSpPr>
          <p:cNvPr id="82949" name="Rectangle 5"/>
          <p:cNvSpPr>
            <a:spLocks noGrp="1" noChangeArrowheads="1"/>
          </p:cNvSpPr>
          <p:nvPr>
            <p:ph sz="half" idx="2"/>
          </p:nvPr>
        </p:nvSpPr>
        <p:spPr>
          <a:xfrm>
            <a:off x="4419600" y="1481328"/>
            <a:ext cx="4267200" cy="4525963"/>
          </a:xfrm>
        </p:spPr>
        <p:txBody>
          <a:bodyPr/>
          <a:lstStyle/>
          <a:p>
            <a:r>
              <a:rPr lang="en-US" dirty="0"/>
              <a:t>Lower HS graduates</a:t>
            </a:r>
          </a:p>
          <a:p>
            <a:r>
              <a:rPr lang="en-US" dirty="0" smtClean="0"/>
              <a:t>Increased </a:t>
            </a:r>
            <a:r>
              <a:rPr lang="en-US" dirty="0"/>
              <a:t>expulsions</a:t>
            </a:r>
          </a:p>
          <a:p>
            <a:r>
              <a:rPr lang="en-US" dirty="0" smtClean="0"/>
              <a:t>Increased </a:t>
            </a:r>
            <a:r>
              <a:rPr lang="en-US" dirty="0"/>
              <a:t>suspensions</a:t>
            </a:r>
          </a:p>
          <a:p>
            <a:r>
              <a:rPr lang="en-US" dirty="0" smtClean="0"/>
              <a:t>Increased </a:t>
            </a:r>
            <a:r>
              <a:rPr lang="en-US" dirty="0"/>
              <a:t>aggression</a:t>
            </a:r>
          </a:p>
          <a:p>
            <a:r>
              <a:rPr lang="en-US" dirty="0" smtClean="0"/>
              <a:t>Increased </a:t>
            </a:r>
            <a:r>
              <a:rPr lang="en-US" dirty="0"/>
              <a:t>substance </a:t>
            </a:r>
            <a:r>
              <a:rPr lang="en-US" dirty="0" smtClean="0"/>
              <a:t>use </a:t>
            </a:r>
            <a:endParaRPr lang="en-US" dirty="0"/>
          </a:p>
        </p:txBody>
      </p:sp>
      <p:sp>
        <p:nvSpPr>
          <p:cNvPr id="82946" name="Rectangle 2"/>
          <p:cNvSpPr>
            <a:spLocks noGrp="1" noChangeArrowheads="1"/>
          </p:cNvSpPr>
          <p:nvPr>
            <p:ph type="title"/>
          </p:nvPr>
        </p:nvSpPr>
        <p:spPr/>
        <p:txBody>
          <a:bodyPr/>
          <a:lstStyle/>
          <a:p>
            <a:pPr algn="ctr"/>
            <a:r>
              <a:rPr lang="en-US" dirty="0"/>
              <a:t>Violence impacts learning</a:t>
            </a:r>
          </a:p>
        </p:txBody>
      </p:sp>
    </p:spTree>
    <p:extLst>
      <p:ext uri="{BB962C8B-B14F-4D97-AF65-F5344CB8AC3E}">
        <p14:creationId xmlns:p14="http://schemas.microsoft.com/office/powerpoint/2010/main" val="72221290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3"/>
          <p:cNvSpPr>
            <a:spLocks noGrp="1" noChangeArrowheads="1"/>
          </p:cNvSpPr>
          <p:nvPr>
            <p:ph idx="1"/>
          </p:nvPr>
        </p:nvSpPr>
        <p:spPr>
          <a:xfrm>
            <a:off x="1295400" y="1676399"/>
            <a:ext cx="5867400" cy="3657601"/>
          </a:xfrm>
        </p:spPr>
        <p:txBody>
          <a:bodyPr/>
          <a:lstStyle/>
          <a:p>
            <a:endParaRPr lang="en-US" dirty="0"/>
          </a:p>
          <a:p>
            <a:r>
              <a:rPr lang="en-US" sz="3600" dirty="0"/>
              <a:t>Resiliency</a:t>
            </a:r>
          </a:p>
          <a:p>
            <a:r>
              <a:rPr lang="en-US" sz="3600" dirty="0"/>
              <a:t>Temperament</a:t>
            </a:r>
          </a:p>
          <a:p>
            <a:r>
              <a:rPr lang="en-US" sz="3600" dirty="0"/>
              <a:t>Trauma history</a:t>
            </a:r>
          </a:p>
          <a:p>
            <a:r>
              <a:rPr lang="en-US" sz="3600" dirty="0"/>
              <a:t>Age</a:t>
            </a:r>
          </a:p>
          <a:p>
            <a:r>
              <a:rPr lang="en-US" sz="3600" dirty="0"/>
              <a:t>Coping skills</a:t>
            </a:r>
          </a:p>
        </p:txBody>
      </p:sp>
      <p:sp>
        <p:nvSpPr>
          <p:cNvPr id="57346" name="Rectangle 2"/>
          <p:cNvSpPr>
            <a:spLocks noGrp="1" noChangeArrowheads="1"/>
          </p:cNvSpPr>
          <p:nvPr>
            <p:ph type="title"/>
          </p:nvPr>
        </p:nvSpPr>
        <p:spPr/>
        <p:txBody>
          <a:bodyPr/>
          <a:lstStyle/>
          <a:p>
            <a:pPr algn="ctr"/>
            <a:r>
              <a:rPr lang="en-US" dirty="0"/>
              <a:t>What makes the difference?</a:t>
            </a:r>
          </a:p>
        </p:txBody>
      </p:sp>
    </p:spTree>
    <p:extLst>
      <p:ext uri="{BB962C8B-B14F-4D97-AF65-F5344CB8AC3E}">
        <p14:creationId xmlns:p14="http://schemas.microsoft.com/office/powerpoint/2010/main" val="263081823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solidFill>
                  <a:schemeClr val="tx1"/>
                </a:solidFill>
                <a:latin typeface="Calibri" panose="020F0502020204030204" pitchFamily="34" charset="0"/>
              </a:rPr>
              <a:t>Child Trauma</a:t>
            </a:r>
            <a:endParaRPr lang="en-US" b="1" dirty="0">
              <a:solidFill>
                <a:schemeClr val="tx1"/>
              </a:solidFill>
              <a:latin typeface="Calibri" panose="020F0502020204030204" pitchFamily="34" charset="0"/>
            </a:endParaRPr>
          </a:p>
        </p:txBody>
      </p:sp>
      <p:sp>
        <p:nvSpPr>
          <p:cNvPr id="3" name="Content Placeholder 2"/>
          <p:cNvSpPr>
            <a:spLocks noGrp="1"/>
          </p:cNvSpPr>
          <p:nvPr>
            <p:ph idx="1"/>
          </p:nvPr>
        </p:nvSpPr>
        <p:spPr>
          <a:xfrm>
            <a:off x="381000" y="1295400"/>
            <a:ext cx="8077200" cy="5105400"/>
          </a:xfrm>
        </p:spPr>
        <p:txBody>
          <a:bodyPr/>
          <a:lstStyle/>
          <a:p>
            <a:pPr marL="0" indent="0">
              <a:buNone/>
            </a:pPr>
            <a:r>
              <a:rPr lang="en-US" sz="3200" dirty="0" smtClean="0">
                <a:solidFill>
                  <a:schemeClr val="tx1"/>
                </a:solidFill>
                <a:latin typeface="Calibri" panose="020F0502020204030204" pitchFamily="34" charset="0"/>
              </a:rPr>
              <a:t>Children </a:t>
            </a:r>
            <a:r>
              <a:rPr lang="en-US" sz="3200" dirty="0">
                <a:solidFill>
                  <a:schemeClr val="tx1"/>
                </a:solidFill>
                <a:latin typeface="Calibri" panose="020F0502020204030204" pitchFamily="34" charset="0"/>
              </a:rPr>
              <a:t>face many </a:t>
            </a:r>
            <a:r>
              <a:rPr lang="en-US" sz="3200" dirty="0" smtClean="0">
                <a:solidFill>
                  <a:schemeClr val="tx1"/>
                </a:solidFill>
                <a:latin typeface="Calibri" panose="020F0502020204030204" pitchFamily="34" charset="0"/>
              </a:rPr>
              <a:t> </a:t>
            </a:r>
            <a:r>
              <a:rPr lang="en-US" sz="3200" dirty="0">
                <a:solidFill>
                  <a:schemeClr val="tx1"/>
                </a:solidFill>
                <a:latin typeface="Calibri" panose="020F0502020204030204" pitchFamily="34" charset="0"/>
              </a:rPr>
              <a:t>traumas. </a:t>
            </a:r>
            <a:endParaRPr lang="en-US" sz="3200" dirty="0" smtClean="0">
              <a:solidFill>
                <a:schemeClr val="tx1"/>
              </a:solidFill>
              <a:latin typeface="Calibri" panose="020F0502020204030204" pitchFamily="34" charset="0"/>
            </a:endParaRPr>
          </a:p>
          <a:p>
            <a:pPr marL="0" indent="0">
              <a:buNone/>
            </a:pPr>
            <a:r>
              <a:rPr lang="en-US" sz="3200" dirty="0" smtClean="0">
                <a:solidFill>
                  <a:schemeClr val="tx1"/>
                </a:solidFill>
                <a:latin typeface="Calibri" panose="020F0502020204030204" pitchFamily="34" charset="0"/>
              </a:rPr>
              <a:t>Each </a:t>
            </a:r>
            <a:r>
              <a:rPr lang="en-US" sz="3200" dirty="0">
                <a:solidFill>
                  <a:schemeClr val="tx1"/>
                </a:solidFill>
                <a:latin typeface="Calibri" panose="020F0502020204030204" pitchFamily="34" charset="0"/>
              </a:rPr>
              <a:t>year, </a:t>
            </a:r>
            <a:r>
              <a:rPr lang="en-US" sz="3200" dirty="0" smtClean="0">
                <a:solidFill>
                  <a:schemeClr val="tx1"/>
                </a:solidFill>
                <a:latin typeface="Calibri" panose="020F0502020204030204" pitchFamily="34" charset="0"/>
              </a:rPr>
              <a:t>young people are injured physically and emotionally. </a:t>
            </a:r>
          </a:p>
          <a:p>
            <a:pPr marL="0" indent="0">
              <a:buNone/>
            </a:pPr>
            <a:r>
              <a:rPr lang="en-US" sz="3200" dirty="0" smtClean="0">
                <a:solidFill>
                  <a:schemeClr val="tx1"/>
                </a:solidFill>
                <a:latin typeface="Calibri" panose="020F0502020204030204" pitchFamily="34" charset="0"/>
              </a:rPr>
              <a:t>They </a:t>
            </a:r>
            <a:r>
              <a:rPr lang="en-US" sz="3200" dirty="0">
                <a:solidFill>
                  <a:schemeClr val="tx1"/>
                </a:solidFill>
                <a:latin typeface="Calibri" panose="020F0502020204030204" pitchFamily="34" charset="0"/>
              </a:rPr>
              <a:t>see others harmed by violence. </a:t>
            </a:r>
            <a:endParaRPr lang="en-US" sz="3200" dirty="0" smtClean="0">
              <a:solidFill>
                <a:schemeClr val="tx1"/>
              </a:solidFill>
              <a:latin typeface="Calibri" panose="020F0502020204030204" pitchFamily="34" charset="0"/>
            </a:endParaRPr>
          </a:p>
          <a:p>
            <a:pPr marL="0" indent="0">
              <a:buNone/>
            </a:pPr>
            <a:r>
              <a:rPr lang="en-US" sz="3200" dirty="0" smtClean="0">
                <a:solidFill>
                  <a:schemeClr val="tx1"/>
                </a:solidFill>
                <a:latin typeface="Calibri" panose="020F0502020204030204" pitchFamily="34" charset="0"/>
              </a:rPr>
              <a:t>They </a:t>
            </a:r>
            <a:r>
              <a:rPr lang="en-US" sz="3200" dirty="0">
                <a:solidFill>
                  <a:schemeClr val="tx1"/>
                </a:solidFill>
                <a:latin typeface="Calibri" panose="020F0502020204030204" pitchFamily="34" charset="0"/>
              </a:rPr>
              <a:t>suffer </a:t>
            </a:r>
            <a:r>
              <a:rPr lang="en-US" sz="3200" dirty="0" smtClean="0">
                <a:solidFill>
                  <a:schemeClr val="tx1"/>
                </a:solidFill>
                <a:latin typeface="Calibri" panose="020F0502020204030204" pitchFamily="34" charset="0"/>
              </a:rPr>
              <a:t> physical, emotional and sexual abuse</a:t>
            </a:r>
            <a:r>
              <a:rPr lang="en-US" sz="3200" dirty="0">
                <a:solidFill>
                  <a:schemeClr val="tx1"/>
                </a:solidFill>
                <a:latin typeface="Calibri" panose="020F0502020204030204" pitchFamily="34" charset="0"/>
              </a:rPr>
              <a:t>. They lose loved ones. </a:t>
            </a:r>
            <a:endParaRPr lang="en-US" sz="3200" dirty="0" smtClean="0">
              <a:solidFill>
                <a:schemeClr val="tx1"/>
              </a:solidFill>
              <a:latin typeface="Calibri" panose="020F0502020204030204" pitchFamily="34" charset="0"/>
            </a:endParaRPr>
          </a:p>
          <a:p>
            <a:pPr marL="0" indent="0">
              <a:buNone/>
            </a:pPr>
            <a:r>
              <a:rPr lang="en-US" sz="3200" dirty="0" smtClean="0">
                <a:solidFill>
                  <a:schemeClr val="tx1"/>
                </a:solidFill>
                <a:latin typeface="Calibri" panose="020F0502020204030204" pitchFamily="34" charset="0"/>
              </a:rPr>
              <a:t>They lack food or medicine. </a:t>
            </a:r>
          </a:p>
          <a:p>
            <a:pPr marL="0" indent="0">
              <a:buNone/>
            </a:pPr>
            <a:r>
              <a:rPr lang="en-US" sz="3200" dirty="0" smtClean="0">
                <a:solidFill>
                  <a:schemeClr val="tx1"/>
                </a:solidFill>
                <a:latin typeface="Calibri" panose="020F0502020204030204" pitchFamily="34" charset="0"/>
              </a:rPr>
              <a:t>Or</a:t>
            </a:r>
            <a:r>
              <a:rPr lang="en-US" sz="3200" dirty="0">
                <a:solidFill>
                  <a:schemeClr val="tx1"/>
                </a:solidFill>
                <a:latin typeface="Calibri" panose="020F0502020204030204" pitchFamily="34" charset="0"/>
              </a:rPr>
              <a:t>, they witness other tragic events</a:t>
            </a:r>
            <a:r>
              <a:rPr lang="en-US" sz="3200" dirty="0" smtClean="0">
                <a:solidFill>
                  <a:schemeClr val="tx1"/>
                </a:solidFill>
                <a:latin typeface="Calibri" panose="020F0502020204030204" pitchFamily="34" charset="0"/>
              </a:rPr>
              <a:t>.</a:t>
            </a:r>
            <a:endParaRPr lang="en-US" sz="32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296144087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Rectangle 3"/>
          <p:cNvSpPr>
            <a:spLocks noGrp="1" noChangeArrowheads="1"/>
          </p:cNvSpPr>
          <p:nvPr>
            <p:ph idx="1"/>
          </p:nvPr>
        </p:nvSpPr>
        <p:spPr>
          <a:xfrm>
            <a:off x="1219200" y="1481329"/>
            <a:ext cx="6705600" cy="3928872"/>
          </a:xfrm>
        </p:spPr>
        <p:txBody>
          <a:bodyPr/>
          <a:lstStyle/>
          <a:p>
            <a:endParaRPr lang="en-US" dirty="0"/>
          </a:p>
          <a:p>
            <a:r>
              <a:rPr lang="en-US" dirty="0"/>
              <a:t>Anger</a:t>
            </a:r>
          </a:p>
          <a:p>
            <a:r>
              <a:rPr lang="en-US" dirty="0"/>
              <a:t>Depression</a:t>
            </a:r>
          </a:p>
          <a:p>
            <a:r>
              <a:rPr lang="en-US" dirty="0"/>
              <a:t>Anxiety</a:t>
            </a:r>
          </a:p>
          <a:p>
            <a:r>
              <a:rPr lang="en-US" dirty="0"/>
              <a:t>Hopelessness</a:t>
            </a:r>
          </a:p>
          <a:p>
            <a:r>
              <a:rPr lang="en-US" dirty="0"/>
              <a:t>Difficulty with affect regulation</a:t>
            </a:r>
          </a:p>
          <a:p>
            <a:r>
              <a:rPr lang="en-US" dirty="0"/>
              <a:t>Low self esteem</a:t>
            </a:r>
          </a:p>
        </p:txBody>
      </p:sp>
      <p:sp>
        <p:nvSpPr>
          <p:cNvPr id="59394" name="Rectangle 2"/>
          <p:cNvSpPr>
            <a:spLocks noGrp="1" noChangeArrowheads="1"/>
          </p:cNvSpPr>
          <p:nvPr>
            <p:ph type="title"/>
          </p:nvPr>
        </p:nvSpPr>
        <p:spPr/>
        <p:txBody>
          <a:bodyPr/>
          <a:lstStyle/>
          <a:p>
            <a:pPr algn="ctr"/>
            <a:r>
              <a:rPr lang="en-US" dirty="0"/>
              <a:t>Emotional Response</a:t>
            </a:r>
          </a:p>
        </p:txBody>
      </p:sp>
    </p:spTree>
    <p:extLst>
      <p:ext uri="{BB962C8B-B14F-4D97-AF65-F5344CB8AC3E}">
        <p14:creationId xmlns:p14="http://schemas.microsoft.com/office/powerpoint/2010/main" val="192246007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2" name="Rectangle 4"/>
          <p:cNvSpPr>
            <a:spLocks noGrp="1" noChangeArrowheads="1"/>
          </p:cNvSpPr>
          <p:nvPr>
            <p:ph type="title"/>
          </p:nvPr>
        </p:nvSpPr>
        <p:spPr>
          <a:xfrm>
            <a:off x="457200" y="381000"/>
            <a:ext cx="8229600" cy="4648200"/>
          </a:xfrm>
        </p:spPr>
        <p:txBody>
          <a:bodyPr/>
          <a:lstStyle/>
          <a:p>
            <a:pPr algn="ctr"/>
            <a:r>
              <a:rPr lang="en-US" dirty="0"/>
              <a:t>FAMILY IMPACT</a:t>
            </a:r>
          </a:p>
        </p:txBody>
      </p:sp>
    </p:spTree>
    <p:extLst>
      <p:ext uri="{BB962C8B-B14F-4D97-AF65-F5344CB8AC3E}">
        <p14:creationId xmlns:p14="http://schemas.microsoft.com/office/powerpoint/2010/main" val="416020638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7" name="Rectangle 3"/>
          <p:cNvSpPr>
            <a:spLocks noGrp="1" noChangeArrowheads="1"/>
          </p:cNvSpPr>
          <p:nvPr>
            <p:ph idx="1"/>
          </p:nvPr>
        </p:nvSpPr>
        <p:spPr/>
        <p:txBody>
          <a:bodyPr/>
          <a:lstStyle/>
          <a:p>
            <a:pPr>
              <a:buFont typeface="Wingdings" pitchFamily="2" charset="2"/>
              <a:buChar char="Ø"/>
            </a:pPr>
            <a:r>
              <a:rPr lang="en-US" sz="2800"/>
              <a:t>Roles and responsibilities change</a:t>
            </a:r>
          </a:p>
          <a:p>
            <a:pPr>
              <a:buFont typeface="Wingdings" pitchFamily="2" charset="2"/>
              <a:buChar char="Ø"/>
            </a:pPr>
            <a:r>
              <a:rPr lang="en-US" sz="2800"/>
              <a:t>Impacts each person differently </a:t>
            </a:r>
          </a:p>
          <a:p>
            <a:pPr>
              <a:buFont typeface="Wingdings" pitchFamily="2" charset="2"/>
              <a:buChar char="Ø"/>
            </a:pPr>
            <a:r>
              <a:rPr lang="en-US" sz="2800"/>
              <a:t>Communication issues</a:t>
            </a:r>
          </a:p>
          <a:p>
            <a:pPr>
              <a:buFont typeface="Wingdings" pitchFamily="2" charset="2"/>
              <a:buChar char="Ø"/>
            </a:pPr>
            <a:r>
              <a:rPr lang="en-US" sz="2800"/>
              <a:t>Trust issues</a:t>
            </a:r>
          </a:p>
          <a:p>
            <a:pPr>
              <a:buFont typeface="Wingdings" pitchFamily="2" charset="2"/>
              <a:buChar char="Ø"/>
            </a:pPr>
            <a:r>
              <a:rPr lang="en-US" sz="2800"/>
              <a:t>Caregivers traumatized and their capacity to support and protect may be reduced</a:t>
            </a:r>
          </a:p>
          <a:p>
            <a:pPr>
              <a:buFont typeface="Wingdings" pitchFamily="2" charset="2"/>
              <a:buChar char="Ø"/>
            </a:pPr>
            <a:r>
              <a:rPr lang="en-US" sz="2800"/>
              <a:t>Financial impact</a:t>
            </a:r>
          </a:p>
          <a:p>
            <a:pPr>
              <a:buFont typeface="Wingdings" pitchFamily="2" charset="2"/>
              <a:buChar char="Ø"/>
            </a:pPr>
            <a:r>
              <a:rPr lang="en-US" sz="2800"/>
              <a:t>Housing</a:t>
            </a:r>
          </a:p>
          <a:p>
            <a:pPr>
              <a:buFont typeface="Wingdings" pitchFamily="2" charset="2"/>
              <a:buNone/>
            </a:pPr>
            <a:endParaRPr lang="en-US" sz="2800"/>
          </a:p>
        </p:txBody>
      </p:sp>
      <p:sp>
        <p:nvSpPr>
          <p:cNvPr id="113666" name="Rectangle 2"/>
          <p:cNvSpPr>
            <a:spLocks noGrp="1" noChangeArrowheads="1"/>
          </p:cNvSpPr>
          <p:nvPr>
            <p:ph type="title"/>
          </p:nvPr>
        </p:nvSpPr>
        <p:spPr>
          <a:xfrm>
            <a:off x="457200" y="304800"/>
            <a:ext cx="8229600" cy="1143000"/>
          </a:xfrm>
        </p:spPr>
        <p:txBody>
          <a:bodyPr/>
          <a:lstStyle/>
          <a:p>
            <a:pPr algn="ctr"/>
            <a:r>
              <a:rPr lang="en-US" dirty="0"/>
              <a:t>Families</a:t>
            </a:r>
          </a:p>
        </p:txBody>
      </p:sp>
    </p:spTree>
    <p:extLst>
      <p:ext uri="{BB962C8B-B14F-4D97-AF65-F5344CB8AC3E}">
        <p14:creationId xmlns:p14="http://schemas.microsoft.com/office/powerpoint/2010/main" val="108486444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2" name="Rectangle 4"/>
          <p:cNvSpPr>
            <a:spLocks noGrp="1" noChangeArrowheads="1"/>
          </p:cNvSpPr>
          <p:nvPr>
            <p:ph type="ctrTitle"/>
          </p:nvPr>
        </p:nvSpPr>
        <p:spPr/>
        <p:txBody>
          <a:bodyPr/>
          <a:lstStyle/>
          <a:p>
            <a:pPr algn="ctr"/>
            <a:r>
              <a:rPr lang="en-US" dirty="0"/>
              <a:t>COMMUNITY IMPACT</a:t>
            </a:r>
          </a:p>
        </p:txBody>
      </p:sp>
      <p:sp>
        <p:nvSpPr>
          <p:cNvPr id="114693" name="Rectangle 5"/>
          <p:cNvSpPr>
            <a:spLocks noGrp="1" noChangeArrowheads="1"/>
          </p:cNvSpPr>
          <p:nvPr>
            <p:ph type="subTitle" idx="1"/>
          </p:nvPr>
        </p:nvSpPr>
        <p:spPr>
          <a:xfrm flipV="1">
            <a:off x="1295400" y="6781800"/>
            <a:ext cx="6400800" cy="76200"/>
          </a:xfrm>
        </p:spPr>
        <p:txBody>
          <a:bodyPr>
            <a:normAutofit fontScale="25000" lnSpcReduction="20000"/>
          </a:bodyPr>
          <a:lstStyle/>
          <a:p>
            <a:pPr>
              <a:lnSpc>
                <a:spcPct val="80000"/>
              </a:lnSpc>
            </a:pPr>
            <a:endParaRPr lang="en-US" sz="800"/>
          </a:p>
        </p:txBody>
      </p:sp>
    </p:spTree>
    <p:extLst>
      <p:ext uri="{BB962C8B-B14F-4D97-AF65-F5344CB8AC3E}">
        <p14:creationId xmlns:p14="http://schemas.microsoft.com/office/powerpoint/2010/main" val="424011048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9" name="Rectangle 3"/>
          <p:cNvSpPr>
            <a:spLocks noGrp="1" noChangeArrowheads="1"/>
          </p:cNvSpPr>
          <p:nvPr>
            <p:ph idx="1"/>
          </p:nvPr>
        </p:nvSpPr>
        <p:spPr/>
        <p:txBody>
          <a:bodyPr/>
          <a:lstStyle/>
          <a:p>
            <a:pPr>
              <a:buFont typeface="Wingdings" pitchFamily="2" charset="2"/>
              <a:buChar char="Ø"/>
            </a:pPr>
            <a:r>
              <a:rPr lang="en-US"/>
              <a:t>Direct cost of $4.5 billion federal expenditure to Child Welfare system</a:t>
            </a:r>
          </a:p>
          <a:p>
            <a:pPr>
              <a:buFont typeface="Wingdings" pitchFamily="2" charset="2"/>
              <a:buChar char="Ø"/>
            </a:pPr>
            <a:r>
              <a:rPr lang="en-US"/>
              <a:t>Indirect cost of $658 million of future productivity lost for severely abused and neglected children</a:t>
            </a:r>
          </a:p>
          <a:p>
            <a:pPr>
              <a:buFont typeface="Wingdings" pitchFamily="2" charset="2"/>
              <a:buChar char="Ø"/>
            </a:pPr>
            <a:r>
              <a:rPr lang="en-US"/>
              <a:t>Juvenile delinquency cost of $14.9 million</a:t>
            </a:r>
          </a:p>
          <a:p>
            <a:pPr>
              <a:buFont typeface="Wingdings" pitchFamily="2" charset="2"/>
              <a:buChar char="Ø"/>
            </a:pPr>
            <a:r>
              <a:rPr lang="en-US"/>
              <a:t>Increased health care cost</a:t>
            </a:r>
          </a:p>
          <a:p>
            <a:pPr>
              <a:buFont typeface="Wingdings" pitchFamily="2" charset="2"/>
              <a:buChar char="Ø"/>
            </a:pPr>
            <a:endParaRPr lang="en-US"/>
          </a:p>
        </p:txBody>
      </p:sp>
      <p:sp>
        <p:nvSpPr>
          <p:cNvPr id="116738" name="Rectangle 2"/>
          <p:cNvSpPr>
            <a:spLocks noGrp="1" noChangeArrowheads="1"/>
          </p:cNvSpPr>
          <p:nvPr>
            <p:ph type="title"/>
          </p:nvPr>
        </p:nvSpPr>
        <p:spPr/>
        <p:txBody>
          <a:bodyPr/>
          <a:lstStyle/>
          <a:p>
            <a:pPr algn="ctr"/>
            <a:r>
              <a:rPr lang="en-US" dirty="0"/>
              <a:t>Community</a:t>
            </a:r>
          </a:p>
        </p:txBody>
      </p:sp>
    </p:spTree>
    <p:extLst>
      <p:ext uri="{BB962C8B-B14F-4D97-AF65-F5344CB8AC3E}">
        <p14:creationId xmlns:p14="http://schemas.microsoft.com/office/powerpoint/2010/main" val="1788661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4" name="Rectangle 4"/>
          <p:cNvSpPr>
            <a:spLocks noGrp="1" noChangeArrowheads="1"/>
          </p:cNvSpPr>
          <p:nvPr>
            <p:ph type="ctrTitle"/>
          </p:nvPr>
        </p:nvSpPr>
        <p:spPr>
          <a:xfrm>
            <a:off x="685800" y="762001"/>
            <a:ext cx="7772400" cy="1752600"/>
          </a:xfrm>
        </p:spPr>
        <p:txBody>
          <a:bodyPr/>
          <a:lstStyle/>
          <a:p>
            <a:pPr algn="ctr"/>
            <a:r>
              <a:rPr lang="en-US" dirty="0"/>
              <a:t>CALL TO ACTION</a:t>
            </a:r>
          </a:p>
        </p:txBody>
      </p:sp>
      <p:sp>
        <p:nvSpPr>
          <p:cNvPr id="117765" name="Rectangle 5"/>
          <p:cNvSpPr>
            <a:spLocks noGrp="1" noChangeArrowheads="1"/>
          </p:cNvSpPr>
          <p:nvPr>
            <p:ph type="subTitle" idx="1"/>
          </p:nvPr>
        </p:nvSpPr>
        <p:spPr/>
        <p:txBody>
          <a:bodyPr>
            <a:normAutofit fontScale="92500" lnSpcReduction="10000"/>
          </a:bodyPr>
          <a:lstStyle/>
          <a:p>
            <a:pPr algn="ctr"/>
            <a:r>
              <a:rPr lang="en-US" sz="4000" dirty="0"/>
              <a:t>WE ALL ARE RESPONSIBLE </a:t>
            </a:r>
            <a:endParaRPr lang="en-US" sz="4000" dirty="0" smtClean="0"/>
          </a:p>
          <a:p>
            <a:pPr algn="ctr"/>
            <a:r>
              <a:rPr lang="en-US" sz="4000" dirty="0" smtClean="0"/>
              <a:t>FOR </a:t>
            </a:r>
            <a:r>
              <a:rPr lang="en-US" sz="4000" dirty="0"/>
              <a:t>RESPONDING</a:t>
            </a:r>
          </a:p>
        </p:txBody>
      </p:sp>
    </p:spTree>
    <p:extLst>
      <p:ext uri="{BB962C8B-B14F-4D97-AF65-F5344CB8AC3E}">
        <p14:creationId xmlns:p14="http://schemas.microsoft.com/office/powerpoint/2010/main" val="201481730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20" name="Rectangle 4"/>
          <p:cNvSpPr>
            <a:spLocks noGrp="1" noChangeArrowheads="1"/>
          </p:cNvSpPr>
          <p:nvPr>
            <p:ph sz="half" idx="1"/>
          </p:nvPr>
        </p:nvSpPr>
        <p:spPr>
          <a:xfrm>
            <a:off x="304800" y="1481328"/>
            <a:ext cx="4191000" cy="4525963"/>
          </a:xfrm>
        </p:spPr>
        <p:txBody>
          <a:bodyPr/>
          <a:lstStyle/>
          <a:p>
            <a:pPr>
              <a:buFont typeface="Wingdings" pitchFamily="2" charset="2"/>
              <a:buChar char="Ø"/>
            </a:pPr>
            <a:r>
              <a:rPr lang="en-US" dirty="0"/>
              <a:t>Learn about trauma and its impact</a:t>
            </a:r>
          </a:p>
          <a:p>
            <a:pPr>
              <a:buFont typeface="Wingdings" pitchFamily="2" charset="2"/>
              <a:buChar char="Ø"/>
            </a:pPr>
            <a:r>
              <a:rPr lang="en-US" dirty="0"/>
              <a:t>Encourage  your child to talk</a:t>
            </a:r>
          </a:p>
          <a:p>
            <a:pPr>
              <a:buFont typeface="Wingdings" pitchFamily="2" charset="2"/>
              <a:buChar char="Ø"/>
            </a:pPr>
            <a:r>
              <a:rPr lang="en-US" dirty="0"/>
              <a:t>Listen and understand without being critical</a:t>
            </a:r>
          </a:p>
          <a:p>
            <a:pPr>
              <a:buFont typeface="Wingdings" pitchFamily="2" charset="2"/>
              <a:buChar char="Ø"/>
            </a:pPr>
            <a:r>
              <a:rPr lang="en-US" dirty="0"/>
              <a:t>Be patient and tolerant</a:t>
            </a:r>
          </a:p>
        </p:txBody>
      </p:sp>
      <p:sp>
        <p:nvSpPr>
          <p:cNvPr id="86021" name="Rectangle 5"/>
          <p:cNvSpPr>
            <a:spLocks noGrp="1" noChangeArrowheads="1"/>
          </p:cNvSpPr>
          <p:nvPr>
            <p:ph sz="half" idx="2"/>
          </p:nvPr>
        </p:nvSpPr>
        <p:spPr/>
        <p:txBody>
          <a:bodyPr/>
          <a:lstStyle/>
          <a:p>
            <a:pPr>
              <a:buFont typeface="Wingdings" pitchFamily="2" charset="2"/>
              <a:buChar char="Ø"/>
            </a:pPr>
            <a:r>
              <a:rPr lang="en-US" dirty="0"/>
              <a:t>Let </a:t>
            </a:r>
            <a:r>
              <a:rPr lang="en-US" dirty="0" smtClean="0"/>
              <a:t>children </a:t>
            </a:r>
            <a:r>
              <a:rPr lang="en-US" dirty="0"/>
              <a:t>know you are there to help </a:t>
            </a:r>
            <a:r>
              <a:rPr lang="en-US" u="sng" dirty="0"/>
              <a:t>and</a:t>
            </a:r>
            <a:r>
              <a:rPr lang="en-US" dirty="0"/>
              <a:t> keep them safe</a:t>
            </a:r>
          </a:p>
          <a:p>
            <a:pPr>
              <a:buFont typeface="Wingdings" pitchFamily="2" charset="2"/>
              <a:buChar char="Ø"/>
            </a:pPr>
            <a:r>
              <a:rPr lang="en-US" dirty="0"/>
              <a:t>Understand their emotional reactions and don’t take it </a:t>
            </a:r>
            <a:r>
              <a:rPr lang="en-US" dirty="0" smtClean="0"/>
              <a:t>personally</a:t>
            </a:r>
            <a:endParaRPr lang="en-US" dirty="0"/>
          </a:p>
          <a:p>
            <a:pPr>
              <a:buFont typeface="Wingdings" pitchFamily="2" charset="2"/>
              <a:buChar char="Ø"/>
            </a:pPr>
            <a:r>
              <a:rPr lang="en-US" dirty="0"/>
              <a:t>Seek professional help when needed</a:t>
            </a:r>
          </a:p>
        </p:txBody>
      </p:sp>
      <p:sp>
        <p:nvSpPr>
          <p:cNvPr id="86018" name="Rectangle 2"/>
          <p:cNvSpPr>
            <a:spLocks noGrp="1" noChangeArrowheads="1"/>
          </p:cNvSpPr>
          <p:nvPr>
            <p:ph type="title"/>
          </p:nvPr>
        </p:nvSpPr>
        <p:spPr/>
        <p:txBody>
          <a:bodyPr>
            <a:normAutofit fontScale="90000"/>
          </a:bodyPr>
          <a:lstStyle/>
          <a:p>
            <a:pPr algn="ctr"/>
            <a:r>
              <a:rPr lang="en-US" sz="4000" dirty="0"/>
              <a:t>What can Parents/Caregivers do?</a:t>
            </a:r>
          </a:p>
        </p:txBody>
      </p:sp>
    </p:spTree>
    <p:extLst>
      <p:ext uri="{BB962C8B-B14F-4D97-AF65-F5344CB8AC3E}">
        <p14:creationId xmlns:p14="http://schemas.microsoft.com/office/powerpoint/2010/main" val="343393704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5" name="Rectangle 3"/>
          <p:cNvSpPr>
            <a:spLocks noGrp="1" noChangeArrowheads="1"/>
          </p:cNvSpPr>
          <p:nvPr>
            <p:ph idx="1"/>
          </p:nvPr>
        </p:nvSpPr>
        <p:spPr/>
        <p:txBody>
          <a:bodyPr/>
          <a:lstStyle/>
          <a:p>
            <a:pPr>
              <a:buFont typeface="Wingdings" pitchFamily="2" charset="2"/>
              <a:buChar char="Ø"/>
            </a:pPr>
            <a:r>
              <a:rPr lang="en-US"/>
              <a:t>Withdraw from friends and family</a:t>
            </a:r>
          </a:p>
          <a:p>
            <a:pPr>
              <a:buFont typeface="Wingdings" pitchFamily="2" charset="2"/>
              <a:buChar char="Ø"/>
            </a:pPr>
            <a:r>
              <a:rPr lang="en-US"/>
              <a:t>School refusal for long periods, weeks or month</a:t>
            </a:r>
          </a:p>
          <a:p>
            <a:pPr>
              <a:buFont typeface="Wingdings" pitchFamily="2" charset="2"/>
              <a:buChar char="Ø"/>
            </a:pPr>
            <a:r>
              <a:rPr lang="en-US"/>
              <a:t>Focused on fear, guilt or grief</a:t>
            </a:r>
          </a:p>
          <a:p>
            <a:pPr>
              <a:buFont typeface="Wingdings" pitchFamily="2" charset="2"/>
              <a:buChar char="Ø"/>
            </a:pPr>
            <a:r>
              <a:rPr lang="en-US"/>
              <a:t>New fears</a:t>
            </a:r>
          </a:p>
          <a:p>
            <a:pPr>
              <a:buFont typeface="Wingdings" pitchFamily="2" charset="2"/>
              <a:buChar char="Ø"/>
            </a:pPr>
            <a:r>
              <a:rPr lang="en-US"/>
              <a:t>Regression in behaviors</a:t>
            </a:r>
          </a:p>
          <a:p>
            <a:pPr>
              <a:buFont typeface="Wingdings" pitchFamily="2" charset="2"/>
              <a:buNone/>
            </a:pPr>
            <a:endParaRPr lang="en-US"/>
          </a:p>
        </p:txBody>
      </p:sp>
      <p:sp>
        <p:nvSpPr>
          <p:cNvPr id="90114" name="Rectangle 2"/>
          <p:cNvSpPr>
            <a:spLocks noGrp="1" noChangeArrowheads="1"/>
          </p:cNvSpPr>
          <p:nvPr>
            <p:ph type="title"/>
          </p:nvPr>
        </p:nvSpPr>
        <p:spPr/>
        <p:txBody>
          <a:bodyPr>
            <a:normAutofit/>
          </a:bodyPr>
          <a:lstStyle/>
          <a:p>
            <a:pPr algn="ctr"/>
            <a:r>
              <a:rPr lang="en-US" dirty="0"/>
              <a:t>When to Seek Professional Help</a:t>
            </a:r>
          </a:p>
        </p:txBody>
      </p:sp>
    </p:spTree>
    <p:extLst>
      <p:ext uri="{BB962C8B-B14F-4D97-AF65-F5344CB8AC3E}">
        <p14:creationId xmlns:p14="http://schemas.microsoft.com/office/powerpoint/2010/main" val="175818269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9" name="Rectangle 3"/>
          <p:cNvSpPr>
            <a:spLocks noGrp="1" noChangeArrowheads="1"/>
          </p:cNvSpPr>
          <p:nvPr>
            <p:ph idx="1"/>
          </p:nvPr>
        </p:nvSpPr>
        <p:spPr/>
        <p:txBody>
          <a:bodyPr/>
          <a:lstStyle/>
          <a:p>
            <a:pPr>
              <a:lnSpc>
                <a:spcPct val="90000"/>
              </a:lnSpc>
              <a:buFont typeface="Wingdings" pitchFamily="2" charset="2"/>
              <a:buChar char="Ø"/>
            </a:pPr>
            <a:r>
              <a:rPr lang="en-US" dirty="0"/>
              <a:t>Medication</a:t>
            </a:r>
          </a:p>
          <a:p>
            <a:pPr>
              <a:lnSpc>
                <a:spcPct val="90000"/>
              </a:lnSpc>
              <a:buFont typeface="Wingdings" pitchFamily="2" charset="2"/>
              <a:buChar char="Ø"/>
            </a:pPr>
            <a:r>
              <a:rPr lang="en-US" dirty="0"/>
              <a:t>Cognitive Behavioral Intervention for Trauma in Schools</a:t>
            </a:r>
          </a:p>
          <a:p>
            <a:pPr>
              <a:lnSpc>
                <a:spcPct val="90000"/>
              </a:lnSpc>
              <a:buFont typeface="Wingdings" pitchFamily="2" charset="2"/>
              <a:buChar char="Ø"/>
            </a:pPr>
            <a:r>
              <a:rPr lang="en-US" dirty="0" smtClean="0"/>
              <a:t>PCIT   Parent </a:t>
            </a:r>
            <a:r>
              <a:rPr lang="en-US" dirty="0"/>
              <a:t>Child Interaction Therapy</a:t>
            </a:r>
          </a:p>
          <a:p>
            <a:pPr>
              <a:lnSpc>
                <a:spcPct val="90000"/>
              </a:lnSpc>
              <a:buFont typeface="Wingdings" pitchFamily="2" charset="2"/>
              <a:buChar char="Ø"/>
            </a:pPr>
            <a:r>
              <a:rPr lang="en-US" dirty="0"/>
              <a:t>Abuse Focused Cognitive Behavioral Therapy</a:t>
            </a:r>
          </a:p>
          <a:p>
            <a:pPr>
              <a:lnSpc>
                <a:spcPct val="90000"/>
              </a:lnSpc>
              <a:buFont typeface="Wingdings" pitchFamily="2" charset="2"/>
              <a:buChar char="Ø"/>
            </a:pPr>
            <a:r>
              <a:rPr lang="en-US" dirty="0" smtClean="0"/>
              <a:t>TF-CBT    Trauma </a:t>
            </a:r>
            <a:r>
              <a:rPr lang="en-US" dirty="0"/>
              <a:t>Focused Cognitive Behavioral </a:t>
            </a:r>
            <a:r>
              <a:rPr lang="en-US" dirty="0" smtClean="0"/>
              <a:t>Therapy</a:t>
            </a:r>
          </a:p>
          <a:p>
            <a:pPr>
              <a:lnSpc>
                <a:spcPct val="90000"/>
              </a:lnSpc>
              <a:buFont typeface="Wingdings" pitchFamily="2" charset="2"/>
              <a:buChar char="Ø"/>
            </a:pPr>
            <a:r>
              <a:rPr lang="en-US" dirty="0" smtClean="0"/>
              <a:t>CPT   Cognitive Processing Therapy (for adults)</a:t>
            </a:r>
            <a:endParaRPr lang="en-US" dirty="0"/>
          </a:p>
        </p:txBody>
      </p:sp>
      <p:sp>
        <p:nvSpPr>
          <p:cNvPr id="91138" name="Rectangle 2"/>
          <p:cNvSpPr>
            <a:spLocks noGrp="1" noChangeArrowheads="1"/>
          </p:cNvSpPr>
          <p:nvPr>
            <p:ph type="title"/>
          </p:nvPr>
        </p:nvSpPr>
        <p:spPr/>
        <p:txBody>
          <a:bodyPr/>
          <a:lstStyle/>
          <a:p>
            <a:pPr algn="ctr"/>
            <a:r>
              <a:rPr lang="en-US" dirty="0"/>
              <a:t>Effective Treatments</a:t>
            </a:r>
          </a:p>
        </p:txBody>
      </p:sp>
    </p:spTree>
    <p:extLst>
      <p:ext uri="{BB962C8B-B14F-4D97-AF65-F5344CB8AC3E}">
        <p14:creationId xmlns:p14="http://schemas.microsoft.com/office/powerpoint/2010/main" val="170721041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3" name="Rectangle 3"/>
          <p:cNvSpPr>
            <a:spLocks noGrp="1" noChangeArrowheads="1"/>
          </p:cNvSpPr>
          <p:nvPr>
            <p:ph idx="1"/>
          </p:nvPr>
        </p:nvSpPr>
        <p:spPr/>
        <p:txBody>
          <a:bodyPr/>
          <a:lstStyle/>
          <a:p>
            <a:pPr>
              <a:lnSpc>
                <a:spcPct val="90000"/>
              </a:lnSpc>
              <a:buFont typeface="Wingdings" pitchFamily="2" charset="2"/>
              <a:buNone/>
            </a:pPr>
            <a:r>
              <a:rPr lang="en-US" sz="2800"/>
              <a:t>Because stress is also a biological response as well as a psychological response, medications may be useful.</a:t>
            </a:r>
          </a:p>
          <a:p>
            <a:pPr>
              <a:lnSpc>
                <a:spcPct val="90000"/>
              </a:lnSpc>
              <a:buFont typeface="Wingdings" pitchFamily="2" charset="2"/>
              <a:buNone/>
            </a:pPr>
            <a:endParaRPr lang="en-US" sz="2800"/>
          </a:p>
          <a:p>
            <a:pPr>
              <a:lnSpc>
                <a:spcPct val="90000"/>
              </a:lnSpc>
              <a:buFont typeface="Wingdings" pitchFamily="2" charset="2"/>
              <a:buNone/>
            </a:pPr>
            <a:r>
              <a:rPr lang="en-US" sz="2800"/>
              <a:t>Medications could help with some of the symptoms a child may have such as anxiety, depression, and difficulty sleeping.</a:t>
            </a:r>
          </a:p>
          <a:p>
            <a:pPr>
              <a:lnSpc>
                <a:spcPct val="90000"/>
              </a:lnSpc>
              <a:buFont typeface="Wingdings" pitchFamily="2" charset="2"/>
              <a:buNone/>
            </a:pPr>
            <a:endParaRPr lang="en-US" sz="2800"/>
          </a:p>
          <a:p>
            <a:pPr>
              <a:lnSpc>
                <a:spcPct val="90000"/>
              </a:lnSpc>
              <a:buFont typeface="Wingdings" pitchFamily="2" charset="2"/>
              <a:buNone/>
            </a:pPr>
            <a:r>
              <a:rPr lang="en-US" sz="2800"/>
              <a:t>Discuss with your doctor.</a:t>
            </a:r>
          </a:p>
        </p:txBody>
      </p:sp>
      <p:sp>
        <p:nvSpPr>
          <p:cNvPr id="92162" name="Rectangle 2"/>
          <p:cNvSpPr>
            <a:spLocks noGrp="1" noChangeArrowheads="1"/>
          </p:cNvSpPr>
          <p:nvPr>
            <p:ph type="title"/>
          </p:nvPr>
        </p:nvSpPr>
        <p:spPr/>
        <p:txBody>
          <a:bodyPr/>
          <a:lstStyle/>
          <a:p>
            <a:pPr algn="ctr"/>
            <a:r>
              <a:rPr lang="en-US" dirty="0"/>
              <a:t>Medication</a:t>
            </a:r>
          </a:p>
        </p:txBody>
      </p:sp>
    </p:spTree>
    <p:extLst>
      <p:ext uri="{BB962C8B-B14F-4D97-AF65-F5344CB8AC3E}">
        <p14:creationId xmlns:p14="http://schemas.microsoft.com/office/powerpoint/2010/main" val="40828783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solidFill>
                  <a:schemeClr val="tx1"/>
                </a:solidFill>
                <a:latin typeface="Calibri" panose="020F0502020204030204" pitchFamily="34" charset="0"/>
              </a:rPr>
              <a:t>Child Trauma</a:t>
            </a:r>
            <a:endParaRPr lang="en-US" b="1" dirty="0">
              <a:solidFill>
                <a:schemeClr val="tx1"/>
              </a:solidFill>
              <a:latin typeface="Calibri" panose="020F0502020204030204" pitchFamily="34" charset="0"/>
            </a:endParaRPr>
          </a:p>
        </p:txBody>
      </p:sp>
      <p:sp>
        <p:nvSpPr>
          <p:cNvPr id="3" name="Content Placeholder 2"/>
          <p:cNvSpPr>
            <a:spLocks noGrp="1"/>
          </p:cNvSpPr>
          <p:nvPr>
            <p:ph idx="1"/>
          </p:nvPr>
        </p:nvSpPr>
        <p:spPr>
          <a:xfrm>
            <a:off x="381000" y="1066800"/>
            <a:ext cx="8077200" cy="5334000"/>
          </a:xfrm>
        </p:spPr>
        <p:txBody>
          <a:bodyPr>
            <a:normAutofit lnSpcReduction="10000"/>
          </a:bodyPr>
          <a:lstStyle/>
          <a:p>
            <a:pPr marL="0" indent="0">
              <a:buNone/>
            </a:pPr>
            <a:r>
              <a:rPr lang="en-US" sz="3200" dirty="0">
                <a:solidFill>
                  <a:schemeClr val="tx1"/>
                </a:solidFill>
                <a:latin typeface="Calibri" panose="020F0502020204030204" pitchFamily="34" charset="0"/>
              </a:rPr>
              <a:t>Children are very sensitive. </a:t>
            </a:r>
            <a:endParaRPr lang="en-US" sz="3200" dirty="0" smtClean="0">
              <a:solidFill>
                <a:schemeClr val="tx1"/>
              </a:solidFill>
              <a:latin typeface="Calibri" panose="020F0502020204030204" pitchFamily="34" charset="0"/>
            </a:endParaRPr>
          </a:p>
          <a:p>
            <a:pPr marL="0" indent="0">
              <a:buNone/>
            </a:pPr>
            <a:r>
              <a:rPr lang="en-US" sz="3200" dirty="0" smtClean="0">
                <a:solidFill>
                  <a:schemeClr val="tx1"/>
                </a:solidFill>
                <a:latin typeface="Calibri" panose="020F0502020204030204" pitchFamily="34" charset="0"/>
              </a:rPr>
              <a:t>They </a:t>
            </a:r>
            <a:r>
              <a:rPr lang="en-US" sz="3200" dirty="0">
                <a:solidFill>
                  <a:schemeClr val="tx1"/>
                </a:solidFill>
                <a:latin typeface="Calibri" panose="020F0502020204030204" pitchFamily="34" charset="0"/>
              </a:rPr>
              <a:t>struggle to make sense of trauma. </a:t>
            </a:r>
            <a:endParaRPr lang="en-US" sz="3200" dirty="0" smtClean="0">
              <a:solidFill>
                <a:schemeClr val="tx1"/>
              </a:solidFill>
              <a:latin typeface="Calibri" panose="020F0502020204030204" pitchFamily="34" charset="0"/>
            </a:endParaRPr>
          </a:p>
          <a:p>
            <a:pPr marL="0" indent="0">
              <a:buNone/>
            </a:pPr>
            <a:r>
              <a:rPr lang="en-US" sz="3200" dirty="0" smtClean="0">
                <a:solidFill>
                  <a:schemeClr val="tx1"/>
                </a:solidFill>
                <a:latin typeface="Calibri" panose="020F0502020204030204" pitchFamily="34" charset="0"/>
              </a:rPr>
              <a:t>They </a:t>
            </a:r>
            <a:r>
              <a:rPr lang="en-US" sz="3200" dirty="0">
                <a:solidFill>
                  <a:schemeClr val="tx1"/>
                </a:solidFill>
                <a:latin typeface="Calibri" panose="020F0502020204030204" pitchFamily="34" charset="0"/>
              </a:rPr>
              <a:t>also respond differently to traumas. </a:t>
            </a:r>
            <a:endParaRPr lang="en-US" sz="3200" dirty="0" smtClean="0">
              <a:solidFill>
                <a:schemeClr val="tx1"/>
              </a:solidFill>
              <a:latin typeface="Calibri" panose="020F0502020204030204" pitchFamily="34" charset="0"/>
            </a:endParaRPr>
          </a:p>
          <a:p>
            <a:pPr marL="0" indent="0">
              <a:buNone/>
            </a:pPr>
            <a:r>
              <a:rPr lang="en-US" sz="3200" dirty="0" smtClean="0">
                <a:solidFill>
                  <a:schemeClr val="tx1"/>
                </a:solidFill>
                <a:latin typeface="Calibri" panose="020F0502020204030204" pitchFamily="34" charset="0"/>
              </a:rPr>
              <a:t>They </a:t>
            </a:r>
            <a:r>
              <a:rPr lang="en-US" sz="3200" dirty="0">
                <a:solidFill>
                  <a:schemeClr val="tx1"/>
                </a:solidFill>
                <a:latin typeface="Calibri" panose="020F0502020204030204" pitchFamily="34" charset="0"/>
              </a:rPr>
              <a:t>often have emotional </a:t>
            </a:r>
            <a:r>
              <a:rPr lang="en-US" sz="3200" dirty="0" smtClean="0">
                <a:solidFill>
                  <a:schemeClr val="tx1"/>
                </a:solidFill>
                <a:latin typeface="Calibri" panose="020F0502020204030204" pitchFamily="34" charset="0"/>
              </a:rPr>
              <a:t>reactions. </a:t>
            </a:r>
          </a:p>
          <a:p>
            <a:pPr marL="0" indent="0">
              <a:buNone/>
            </a:pPr>
            <a:r>
              <a:rPr lang="en-US" sz="3200" dirty="0" smtClean="0">
                <a:solidFill>
                  <a:schemeClr val="tx1"/>
                </a:solidFill>
                <a:latin typeface="Calibri" panose="020F0502020204030204" pitchFamily="34" charset="0"/>
              </a:rPr>
              <a:t>They </a:t>
            </a:r>
            <a:r>
              <a:rPr lang="en-US" sz="3200" dirty="0">
                <a:solidFill>
                  <a:schemeClr val="tx1"/>
                </a:solidFill>
                <a:latin typeface="Calibri" panose="020F0502020204030204" pitchFamily="34" charset="0"/>
              </a:rPr>
              <a:t>may hurt deeply. </a:t>
            </a:r>
            <a:endParaRPr lang="en-US" sz="3200" dirty="0" smtClean="0">
              <a:solidFill>
                <a:schemeClr val="tx1"/>
              </a:solidFill>
              <a:latin typeface="Calibri" panose="020F0502020204030204" pitchFamily="34" charset="0"/>
            </a:endParaRPr>
          </a:p>
          <a:p>
            <a:pPr marL="0" indent="0">
              <a:buNone/>
            </a:pPr>
            <a:r>
              <a:rPr lang="en-US" sz="3200" dirty="0" smtClean="0">
                <a:solidFill>
                  <a:schemeClr val="tx1"/>
                </a:solidFill>
                <a:latin typeface="Calibri" panose="020F0502020204030204" pitchFamily="34" charset="0"/>
              </a:rPr>
              <a:t>They </a:t>
            </a:r>
            <a:r>
              <a:rPr lang="en-US" sz="3200" dirty="0">
                <a:solidFill>
                  <a:schemeClr val="tx1"/>
                </a:solidFill>
                <a:latin typeface="Calibri" panose="020F0502020204030204" pitchFamily="34" charset="0"/>
              </a:rPr>
              <a:t>may find it hard to recover from frightening experiences. </a:t>
            </a:r>
            <a:r>
              <a:rPr lang="en-US" sz="3200" dirty="0" smtClean="0">
                <a:solidFill>
                  <a:schemeClr val="tx1"/>
                </a:solidFill>
                <a:latin typeface="Calibri" panose="020F0502020204030204" pitchFamily="34" charset="0"/>
              </a:rPr>
              <a:t> </a:t>
            </a:r>
          </a:p>
          <a:p>
            <a:pPr marL="0" indent="0">
              <a:buNone/>
            </a:pPr>
            <a:r>
              <a:rPr lang="en-US" sz="3200" dirty="0" smtClean="0">
                <a:solidFill>
                  <a:schemeClr val="tx1"/>
                </a:solidFill>
                <a:latin typeface="Calibri" panose="020F0502020204030204" pitchFamily="34" charset="0"/>
              </a:rPr>
              <a:t>They may act out and threaten others. </a:t>
            </a:r>
          </a:p>
          <a:p>
            <a:pPr marL="0" indent="0">
              <a:buNone/>
            </a:pPr>
            <a:r>
              <a:rPr lang="en-US" sz="3200" dirty="0" smtClean="0">
                <a:solidFill>
                  <a:schemeClr val="tx1"/>
                </a:solidFill>
                <a:latin typeface="Calibri" panose="020F0502020204030204" pitchFamily="34" charset="0"/>
              </a:rPr>
              <a:t>They may hurt themselves.</a:t>
            </a:r>
          </a:p>
          <a:p>
            <a:pPr marL="0" indent="0">
              <a:buNone/>
            </a:pPr>
            <a:r>
              <a:rPr lang="en-US" sz="3200" dirty="0" smtClean="0">
                <a:solidFill>
                  <a:schemeClr val="tx1"/>
                </a:solidFill>
                <a:latin typeface="Calibri" panose="020F0502020204030204" pitchFamily="34" charset="0"/>
              </a:rPr>
              <a:t> </a:t>
            </a:r>
            <a:endParaRPr lang="en-US" sz="3200" dirty="0">
              <a:solidFill>
                <a:schemeClr val="tx1"/>
              </a:solidFill>
              <a:latin typeface="Calibri" panose="020F0502020204030204" pitchFamily="34" charset="0"/>
            </a:endParaRPr>
          </a:p>
          <a:p>
            <a:endParaRPr lang="en-US" sz="32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6180591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7" name="Rectangle 3"/>
          <p:cNvSpPr>
            <a:spLocks noGrp="1" noChangeArrowheads="1"/>
          </p:cNvSpPr>
          <p:nvPr>
            <p:ph idx="1"/>
          </p:nvPr>
        </p:nvSpPr>
        <p:spPr/>
        <p:txBody>
          <a:bodyPr/>
          <a:lstStyle/>
          <a:p>
            <a:pPr>
              <a:buFont typeface="Wingdings" pitchFamily="2" charset="2"/>
              <a:buChar char="Ø"/>
            </a:pPr>
            <a:endParaRPr lang="en-US" dirty="0"/>
          </a:p>
          <a:p>
            <a:pPr>
              <a:buFont typeface="Wingdings" pitchFamily="2" charset="2"/>
              <a:buChar char="Ø"/>
            </a:pPr>
            <a:r>
              <a:rPr lang="en-US" dirty="0"/>
              <a:t>Cognitive-behavioral approach – learn coping skills</a:t>
            </a:r>
          </a:p>
          <a:p>
            <a:pPr>
              <a:buFont typeface="Wingdings" pitchFamily="2" charset="2"/>
              <a:buChar char="Ø"/>
            </a:pPr>
            <a:r>
              <a:rPr lang="en-US" dirty="0"/>
              <a:t>Group approach</a:t>
            </a:r>
          </a:p>
          <a:p>
            <a:pPr>
              <a:buFont typeface="Wingdings" pitchFamily="2" charset="2"/>
              <a:buChar char="Ø"/>
            </a:pPr>
            <a:r>
              <a:rPr lang="en-US" dirty="0"/>
              <a:t>Some individual child sessions</a:t>
            </a:r>
          </a:p>
          <a:p>
            <a:pPr>
              <a:buFont typeface="Wingdings" pitchFamily="2" charset="2"/>
              <a:buChar char="Ø"/>
            </a:pPr>
            <a:r>
              <a:rPr lang="en-US" dirty="0" smtClean="0"/>
              <a:t>Parent/Caregiver involvement</a:t>
            </a:r>
          </a:p>
          <a:p>
            <a:pPr>
              <a:buFont typeface="Wingdings" pitchFamily="2" charset="2"/>
              <a:buChar char="Ø"/>
            </a:pPr>
            <a:r>
              <a:rPr lang="en-US" dirty="0" smtClean="0"/>
              <a:t>Skill Building</a:t>
            </a:r>
            <a:endParaRPr lang="en-US" dirty="0"/>
          </a:p>
        </p:txBody>
      </p:sp>
      <p:sp>
        <p:nvSpPr>
          <p:cNvPr id="98306" name="Rectangle 2"/>
          <p:cNvSpPr>
            <a:spLocks noGrp="1" noChangeArrowheads="1"/>
          </p:cNvSpPr>
          <p:nvPr>
            <p:ph type="title"/>
          </p:nvPr>
        </p:nvSpPr>
        <p:spPr>
          <a:xfrm>
            <a:off x="533400" y="228600"/>
            <a:ext cx="8229600" cy="1143000"/>
          </a:xfrm>
        </p:spPr>
        <p:txBody>
          <a:bodyPr>
            <a:normAutofit fontScale="90000"/>
          </a:bodyPr>
          <a:lstStyle/>
          <a:p>
            <a:pPr algn="ctr"/>
            <a:r>
              <a:rPr lang="en-US" sz="4000" dirty="0"/>
              <a:t>Cognitive Behavioral Intervention for Trauma in Schools</a:t>
            </a:r>
          </a:p>
        </p:txBody>
      </p:sp>
    </p:spTree>
    <p:extLst>
      <p:ext uri="{BB962C8B-B14F-4D97-AF65-F5344CB8AC3E}">
        <p14:creationId xmlns:p14="http://schemas.microsoft.com/office/powerpoint/2010/main" val="378779309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Content Placeholder 2"/>
          <p:cNvSpPr>
            <a:spLocks noGrp="1"/>
          </p:cNvSpPr>
          <p:nvPr>
            <p:ph idx="1"/>
          </p:nvPr>
        </p:nvSpPr>
        <p:spPr>
          <a:xfrm>
            <a:off x="533400" y="1905000"/>
            <a:ext cx="8229600" cy="3124200"/>
          </a:xfrm>
        </p:spPr>
        <p:txBody>
          <a:bodyPr>
            <a:normAutofit/>
          </a:bodyPr>
          <a:lstStyle/>
          <a:p>
            <a:r>
              <a:rPr lang="en-US" sz="4000" dirty="0" smtClean="0"/>
              <a:t>1. Psycho-education</a:t>
            </a:r>
          </a:p>
          <a:p>
            <a:r>
              <a:rPr lang="en-US" sz="4000" dirty="0" smtClean="0"/>
              <a:t>2. Relaxation Techniques</a:t>
            </a:r>
          </a:p>
          <a:p>
            <a:r>
              <a:rPr lang="en-US" sz="4000" dirty="0" smtClean="0"/>
              <a:t>3. Safety Planning</a:t>
            </a:r>
          </a:p>
        </p:txBody>
      </p:sp>
      <p:sp>
        <p:nvSpPr>
          <p:cNvPr id="6146" name="Title 1"/>
          <p:cNvSpPr>
            <a:spLocks noGrp="1"/>
          </p:cNvSpPr>
          <p:nvPr>
            <p:ph type="title"/>
          </p:nvPr>
        </p:nvSpPr>
        <p:spPr/>
        <p:txBody>
          <a:bodyPr/>
          <a:lstStyle/>
          <a:p>
            <a:pPr algn="ctr"/>
            <a:r>
              <a:rPr lang="en-US" dirty="0" smtClean="0"/>
              <a:t>3 Approaches to Build Skills</a:t>
            </a:r>
          </a:p>
        </p:txBody>
      </p:sp>
    </p:spTree>
    <p:extLst>
      <p:ext uri="{BB962C8B-B14F-4D97-AF65-F5344CB8AC3E}">
        <p14:creationId xmlns:p14="http://schemas.microsoft.com/office/powerpoint/2010/main" val="45698618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a:xfrm>
            <a:off x="685800" y="1752600"/>
            <a:ext cx="7772400" cy="4343400"/>
          </a:xfrm>
        </p:spPr>
        <p:txBody>
          <a:bodyPr>
            <a:normAutofit lnSpcReduction="10000"/>
          </a:bodyPr>
          <a:lstStyle/>
          <a:p>
            <a:pPr marL="274320" indent="-274320" eaLnBrk="1" fontAlgn="auto" hangingPunct="1">
              <a:lnSpc>
                <a:spcPct val="90000"/>
              </a:lnSpc>
              <a:spcAft>
                <a:spcPts val="0"/>
              </a:spcAft>
              <a:buClr>
                <a:schemeClr val="accent3"/>
              </a:buClr>
              <a:buFont typeface="Wingdings 2"/>
              <a:buChar char=""/>
              <a:defRPr/>
            </a:pPr>
            <a:r>
              <a:rPr lang="en-US" sz="2800" dirty="0" smtClean="0">
                <a:cs typeface="Times New Roman" charset="0"/>
              </a:rPr>
              <a:t>Self-Awareness</a:t>
            </a:r>
          </a:p>
          <a:p>
            <a:pPr marL="640080" lvl="1" indent="-246888" eaLnBrk="1" fontAlgn="auto" hangingPunct="1">
              <a:lnSpc>
                <a:spcPct val="90000"/>
              </a:lnSpc>
              <a:spcAft>
                <a:spcPts val="0"/>
              </a:spcAft>
              <a:buFont typeface="Wingdings 2"/>
              <a:buChar char=""/>
              <a:defRPr/>
            </a:pPr>
            <a:r>
              <a:rPr lang="en-US" dirty="0" smtClean="0">
                <a:cs typeface="Times New Roman" charset="0"/>
              </a:rPr>
              <a:t>The </a:t>
            </a:r>
            <a:r>
              <a:rPr lang="en-US" dirty="0" err="1" smtClean="0">
                <a:cs typeface="Times New Roman" charset="0"/>
              </a:rPr>
              <a:t>childs</a:t>
            </a:r>
            <a:r>
              <a:rPr lang="en-US" dirty="0" smtClean="0">
                <a:cs typeface="Times New Roman" charset="0"/>
              </a:rPr>
              <a:t> ability to read her bodily, emotional, and motivational states accurately and to articulate that awareness to others in a clear manner.</a:t>
            </a:r>
            <a:r>
              <a:rPr lang="en-US" dirty="0" smtClean="0"/>
              <a:t> </a:t>
            </a:r>
          </a:p>
          <a:p>
            <a:pPr marL="274320" indent="-274320" eaLnBrk="1" fontAlgn="auto" hangingPunct="1">
              <a:lnSpc>
                <a:spcPct val="90000"/>
              </a:lnSpc>
              <a:spcAft>
                <a:spcPts val="0"/>
              </a:spcAft>
              <a:buClr>
                <a:schemeClr val="accent3"/>
              </a:buClr>
              <a:buFont typeface="Wingdings 2"/>
              <a:buChar char=""/>
              <a:defRPr/>
            </a:pPr>
            <a:r>
              <a:rPr lang="en-US" sz="2800" dirty="0" smtClean="0">
                <a:cs typeface="Times New Roman" charset="0"/>
              </a:rPr>
              <a:t>Self-Protection</a:t>
            </a:r>
          </a:p>
          <a:p>
            <a:pPr marL="640080" lvl="1" indent="-246888" eaLnBrk="1" fontAlgn="auto" hangingPunct="1">
              <a:lnSpc>
                <a:spcPct val="90000"/>
              </a:lnSpc>
              <a:spcAft>
                <a:spcPts val="0"/>
              </a:spcAft>
              <a:buFont typeface="Wingdings 2"/>
              <a:buChar char=""/>
              <a:defRPr/>
            </a:pPr>
            <a:r>
              <a:rPr lang="en-US" dirty="0" smtClean="0">
                <a:cs typeface="Times New Roman" charset="0"/>
              </a:rPr>
              <a:t>The </a:t>
            </a:r>
            <a:r>
              <a:rPr lang="en-US" dirty="0" err="1" smtClean="0">
                <a:cs typeface="Times New Roman" charset="0"/>
              </a:rPr>
              <a:t>childs</a:t>
            </a:r>
            <a:r>
              <a:rPr lang="en-US" dirty="0" smtClean="0">
                <a:cs typeface="Times New Roman" charset="0"/>
              </a:rPr>
              <a:t> ability to recognize, avoid and/or manage potentially harmful situations and relationships and to establish safe and manageable boundaries.</a:t>
            </a:r>
          </a:p>
          <a:p>
            <a:pPr marL="274320" indent="-274320" eaLnBrk="1" fontAlgn="auto" hangingPunct="1">
              <a:lnSpc>
                <a:spcPct val="90000"/>
              </a:lnSpc>
              <a:spcAft>
                <a:spcPts val="0"/>
              </a:spcAft>
              <a:buClr>
                <a:schemeClr val="accent3"/>
              </a:buClr>
              <a:buFont typeface="Wingdings 2"/>
              <a:buChar char=""/>
              <a:defRPr/>
            </a:pPr>
            <a:r>
              <a:rPr lang="en-US" sz="2800" dirty="0" smtClean="0">
                <a:cs typeface="Times New Roman" charset="0"/>
              </a:rPr>
              <a:t>Self-Soothing</a:t>
            </a:r>
          </a:p>
          <a:p>
            <a:pPr marL="640080" lvl="1" indent="-246888" eaLnBrk="1" fontAlgn="auto" hangingPunct="1">
              <a:lnSpc>
                <a:spcPct val="90000"/>
              </a:lnSpc>
              <a:spcAft>
                <a:spcPts val="0"/>
              </a:spcAft>
              <a:buFont typeface="Wingdings 2"/>
              <a:buChar char=""/>
              <a:defRPr/>
            </a:pPr>
            <a:r>
              <a:rPr lang="en-US" dirty="0" smtClean="0">
                <a:cs typeface="Times New Roman" charset="0"/>
              </a:rPr>
              <a:t>The </a:t>
            </a:r>
            <a:r>
              <a:rPr lang="en-US" dirty="0" err="1" smtClean="0">
                <a:cs typeface="Times New Roman" charset="0"/>
              </a:rPr>
              <a:t>childs</a:t>
            </a:r>
            <a:r>
              <a:rPr lang="en-US" dirty="0" smtClean="0">
                <a:cs typeface="Times New Roman" charset="0"/>
              </a:rPr>
              <a:t> ability to manage and diminish feelings of distress, pain and hurt.</a:t>
            </a:r>
          </a:p>
          <a:p>
            <a:pPr marL="640080" lvl="1" indent="-246888" eaLnBrk="1" fontAlgn="auto" hangingPunct="1">
              <a:lnSpc>
                <a:spcPct val="90000"/>
              </a:lnSpc>
              <a:spcAft>
                <a:spcPts val="0"/>
              </a:spcAft>
              <a:buFontTx/>
              <a:buNone/>
              <a:defRPr/>
            </a:pPr>
            <a:endParaRPr lang="en-US" dirty="0" smtClean="0">
              <a:cs typeface="Times New Roman" charset="0"/>
            </a:endParaRPr>
          </a:p>
          <a:p>
            <a:pPr marL="640080" lvl="1" indent="-246888" eaLnBrk="1" fontAlgn="auto" hangingPunct="1">
              <a:lnSpc>
                <a:spcPct val="90000"/>
              </a:lnSpc>
              <a:spcAft>
                <a:spcPts val="0"/>
              </a:spcAft>
              <a:buFontTx/>
              <a:buNone/>
              <a:defRPr/>
            </a:pPr>
            <a:endParaRPr lang="en-US" dirty="0" smtClean="0">
              <a:cs typeface="Times New Roman" charset="0"/>
            </a:endParaRPr>
          </a:p>
        </p:txBody>
      </p:sp>
      <p:sp>
        <p:nvSpPr>
          <p:cNvPr id="7170" name="Rectangle 2"/>
          <p:cNvSpPr>
            <a:spLocks noGrp="1" noChangeArrowheads="1"/>
          </p:cNvSpPr>
          <p:nvPr>
            <p:ph type="title"/>
          </p:nvPr>
        </p:nvSpPr>
        <p:spPr/>
        <p:txBody>
          <a:bodyPr/>
          <a:lstStyle/>
          <a:p>
            <a:pPr algn="ctr" eaLnBrk="1" hangingPunct="1"/>
            <a:r>
              <a:rPr lang="en-US" dirty="0" smtClean="0"/>
              <a:t>Skill Building Areas </a:t>
            </a:r>
          </a:p>
        </p:txBody>
      </p:sp>
    </p:spTree>
    <p:extLst>
      <p:ext uri="{BB962C8B-B14F-4D97-AF65-F5344CB8AC3E}">
        <p14:creationId xmlns:p14="http://schemas.microsoft.com/office/powerpoint/2010/main" val="43908273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lstStyle/>
          <a:p>
            <a:pPr eaLnBrk="1" hangingPunct="1"/>
            <a:r>
              <a:rPr lang="en-US" sz="2800" dirty="0" smtClean="0">
                <a:cs typeface="Times New Roman" pitchFamily="18" charset="0"/>
              </a:rPr>
              <a:t>Emotional </a:t>
            </a:r>
            <a:r>
              <a:rPr lang="en-US" sz="2800" dirty="0">
                <a:cs typeface="Times New Roman" pitchFamily="18" charset="0"/>
              </a:rPr>
              <a:t>R</a:t>
            </a:r>
            <a:r>
              <a:rPr lang="en-US" sz="2800" dirty="0" smtClean="0">
                <a:cs typeface="Times New Roman" pitchFamily="18" charset="0"/>
              </a:rPr>
              <a:t>egulation</a:t>
            </a:r>
            <a:r>
              <a:rPr lang="en-US" sz="2800" dirty="0" smtClean="0"/>
              <a:t> </a:t>
            </a:r>
          </a:p>
          <a:p>
            <a:pPr lvl="1" eaLnBrk="1" hangingPunct="1"/>
            <a:r>
              <a:rPr lang="en-US" dirty="0" smtClean="0">
                <a:cs typeface="Times New Roman" pitchFamily="18" charset="0"/>
              </a:rPr>
              <a:t>The </a:t>
            </a:r>
            <a:r>
              <a:rPr lang="en-US" dirty="0" err="1" smtClean="0">
                <a:cs typeface="Times New Roman" pitchFamily="18" charset="0"/>
              </a:rPr>
              <a:t>childs</a:t>
            </a:r>
            <a:r>
              <a:rPr lang="en-US" dirty="0" smtClean="0">
                <a:cs typeface="Times New Roman" pitchFamily="18" charset="0"/>
              </a:rPr>
              <a:t> ability to control the intensity and the expression of affective states.</a:t>
            </a:r>
            <a:r>
              <a:rPr lang="en-US" dirty="0" smtClean="0"/>
              <a:t> </a:t>
            </a:r>
          </a:p>
          <a:p>
            <a:pPr eaLnBrk="1" hangingPunct="1"/>
            <a:r>
              <a:rPr lang="en-US" sz="2800" dirty="0" smtClean="0">
                <a:cs typeface="Times New Roman" pitchFamily="18" charset="0"/>
              </a:rPr>
              <a:t>Relational Mutuality</a:t>
            </a:r>
          </a:p>
          <a:p>
            <a:pPr lvl="1" eaLnBrk="1" hangingPunct="1"/>
            <a:r>
              <a:rPr lang="en-US" dirty="0" smtClean="0">
                <a:cs typeface="Times New Roman" pitchFamily="18" charset="0"/>
              </a:rPr>
              <a:t>The </a:t>
            </a:r>
            <a:r>
              <a:rPr lang="en-US" dirty="0" err="1" smtClean="0">
                <a:cs typeface="Times New Roman" pitchFamily="18" charset="0"/>
              </a:rPr>
              <a:t>childs</a:t>
            </a:r>
            <a:r>
              <a:rPr lang="en-US" dirty="0" smtClean="0">
                <a:cs typeface="Times New Roman" pitchFamily="18" charset="0"/>
              </a:rPr>
              <a:t> ability to engage in a reciprocal relationship that results in meeting interpersonal needs.</a:t>
            </a:r>
          </a:p>
          <a:p>
            <a:pPr eaLnBrk="1" hangingPunct="1"/>
            <a:r>
              <a:rPr lang="en-US" sz="2800" dirty="0" smtClean="0">
                <a:cs typeface="Times New Roman" pitchFamily="18" charset="0"/>
              </a:rPr>
              <a:t>Accurate Labeling of Self and Others</a:t>
            </a:r>
          </a:p>
          <a:p>
            <a:pPr lvl="1" eaLnBrk="1" hangingPunct="1"/>
            <a:r>
              <a:rPr lang="en-US" dirty="0" smtClean="0">
                <a:cs typeface="Times New Roman" pitchFamily="18" charset="0"/>
              </a:rPr>
              <a:t>The </a:t>
            </a:r>
            <a:r>
              <a:rPr lang="en-US" dirty="0" err="1" smtClean="0">
                <a:cs typeface="Times New Roman" pitchFamily="18" charset="0"/>
              </a:rPr>
              <a:t>childs</a:t>
            </a:r>
            <a:r>
              <a:rPr lang="en-US" dirty="0" smtClean="0">
                <a:cs typeface="Times New Roman" pitchFamily="18" charset="0"/>
              </a:rPr>
              <a:t> ability to use accurate words to label her behavior and the behavior of others.</a:t>
            </a:r>
          </a:p>
          <a:p>
            <a:pPr eaLnBrk="1" hangingPunct="1"/>
            <a:endParaRPr lang="en-US" sz="2800" dirty="0" smtClean="0"/>
          </a:p>
        </p:txBody>
      </p:sp>
      <p:sp>
        <p:nvSpPr>
          <p:cNvPr id="8194" name="Rectangle 2"/>
          <p:cNvSpPr>
            <a:spLocks noGrp="1" noChangeArrowheads="1"/>
          </p:cNvSpPr>
          <p:nvPr>
            <p:ph type="title"/>
          </p:nvPr>
        </p:nvSpPr>
        <p:spPr/>
        <p:txBody>
          <a:bodyPr/>
          <a:lstStyle/>
          <a:p>
            <a:pPr algn="ctr" eaLnBrk="1" hangingPunct="1"/>
            <a:r>
              <a:rPr lang="en-US" dirty="0" smtClean="0"/>
              <a:t>Skill Building Areas (2)</a:t>
            </a:r>
          </a:p>
        </p:txBody>
      </p:sp>
    </p:spTree>
    <p:extLst>
      <p:ext uri="{BB962C8B-B14F-4D97-AF65-F5344CB8AC3E}">
        <p14:creationId xmlns:p14="http://schemas.microsoft.com/office/powerpoint/2010/main" val="369867776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3"/>
          <p:cNvSpPr>
            <a:spLocks noGrp="1" noChangeArrowheads="1"/>
          </p:cNvSpPr>
          <p:nvPr>
            <p:ph idx="1"/>
          </p:nvPr>
        </p:nvSpPr>
        <p:spPr/>
        <p:txBody>
          <a:bodyPr>
            <a:normAutofit/>
          </a:bodyPr>
          <a:lstStyle/>
          <a:p>
            <a:pPr eaLnBrk="1" hangingPunct="1">
              <a:lnSpc>
                <a:spcPct val="90000"/>
              </a:lnSpc>
            </a:pPr>
            <a:r>
              <a:rPr lang="en-US" sz="2800" dirty="0" smtClean="0">
                <a:cs typeface="Times New Roman" pitchFamily="18" charset="0"/>
              </a:rPr>
              <a:t>Sense of Initiative Taking</a:t>
            </a:r>
          </a:p>
          <a:p>
            <a:pPr lvl="1" eaLnBrk="1" hangingPunct="1">
              <a:lnSpc>
                <a:spcPct val="90000"/>
              </a:lnSpc>
            </a:pPr>
            <a:r>
              <a:rPr lang="en-US" dirty="0" smtClean="0">
                <a:cs typeface="Times New Roman" pitchFamily="18" charset="0"/>
              </a:rPr>
              <a:t>The </a:t>
            </a:r>
            <a:r>
              <a:rPr lang="en-US" dirty="0" err="1" smtClean="0">
                <a:cs typeface="Times New Roman" pitchFamily="18" charset="0"/>
              </a:rPr>
              <a:t>childs</a:t>
            </a:r>
            <a:r>
              <a:rPr lang="en-US" dirty="0" smtClean="0">
                <a:cs typeface="Times New Roman" pitchFamily="18" charset="0"/>
              </a:rPr>
              <a:t> ability to see herself as the primary source of action and initiative in her life.</a:t>
            </a:r>
          </a:p>
          <a:p>
            <a:pPr eaLnBrk="1" hangingPunct="1">
              <a:lnSpc>
                <a:spcPct val="90000"/>
              </a:lnSpc>
            </a:pPr>
            <a:r>
              <a:rPr lang="en-US" sz="2800" dirty="0" smtClean="0">
                <a:cs typeface="Times New Roman" pitchFamily="18" charset="0"/>
              </a:rPr>
              <a:t>Consistent Problem Solving </a:t>
            </a:r>
          </a:p>
          <a:p>
            <a:pPr lvl="1" eaLnBrk="1" hangingPunct="1">
              <a:lnSpc>
                <a:spcPct val="90000"/>
              </a:lnSpc>
            </a:pPr>
            <a:r>
              <a:rPr lang="en-US" dirty="0" smtClean="0">
                <a:cs typeface="Times New Roman" pitchFamily="18" charset="0"/>
              </a:rPr>
              <a:t>The </a:t>
            </a:r>
            <a:r>
              <a:rPr lang="en-US" dirty="0" err="1" smtClean="0">
                <a:cs typeface="Times New Roman" pitchFamily="18" charset="0"/>
              </a:rPr>
              <a:t>childs</a:t>
            </a:r>
            <a:r>
              <a:rPr lang="en-US" dirty="0" smtClean="0">
                <a:cs typeface="Times New Roman" pitchFamily="18" charset="0"/>
              </a:rPr>
              <a:t> ability to combine cognitive, affective and social skills in resolving personal and interpersonal situations.</a:t>
            </a:r>
          </a:p>
          <a:p>
            <a:pPr eaLnBrk="1" hangingPunct="1">
              <a:lnSpc>
                <a:spcPct val="90000"/>
              </a:lnSpc>
            </a:pPr>
            <a:r>
              <a:rPr lang="en-US" sz="2800" dirty="0" smtClean="0">
                <a:cs typeface="Times New Roman" pitchFamily="18" charset="0"/>
              </a:rPr>
              <a:t>Reliable Parenting </a:t>
            </a:r>
          </a:p>
          <a:p>
            <a:pPr lvl="1" eaLnBrk="1" hangingPunct="1">
              <a:lnSpc>
                <a:spcPct val="90000"/>
              </a:lnSpc>
            </a:pPr>
            <a:r>
              <a:rPr lang="en-US" dirty="0" smtClean="0">
                <a:cs typeface="Times New Roman" pitchFamily="18" charset="0"/>
              </a:rPr>
              <a:t>The caregivers ability to respond to the needs of dependent children and/or grandchildren in a reliable and consistent way.</a:t>
            </a:r>
          </a:p>
          <a:p>
            <a:pPr lvl="1" eaLnBrk="1" hangingPunct="1">
              <a:lnSpc>
                <a:spcPct val="90000"/>
              </a:lnSpc>
            </a:pPr>
            <a:endParaRPr lang="en-US" dirty="0" smtClean="0">
              <a:cs typeface="Times New Roman" pitchFamily="18" charset="0"/>
            </a:endParaRPr>
          </a:p>
        </p:txBody>
      </p:sp>
      <p:sp>
        <p:nvSpPr>
          <p:cNvPr id="9218" name="Rectangle 2"/>
          <p:cNvSpPr>
            <a:spLocks noGrp="1" noChangeArrowheads="1"/>
          </p:cNvSpPr>
          <p:nvPr>
            <p:ph type="title"/>
          </p:nvPr>
        </p:nvSpPr>
        <p:spPr/>
        <p:txBody>
          <a:bodyPr/>
          <a:lstStyle/>
          <a:p>
            <a:pPr algn="ctr" eaLnBrk="1" hangingPunct="1"/>
            <a:r>
              <a:rPr lang="en-US" dirty="0" smtClean="0"/>
              <a:t>Skill Building Areas (3)</a:t>
            </a:r>
          </a:p>
        </p:txBody>
      </p:sp>
    </p:spTree>
    <p:extLst>
      <p:ext uri="{BB962C8B-B14F-4D97-AF65-F5344CB8AC3E}">
        <p14:creationId xmlns:p14="http://schemas.microsoft.com/office/powerpoint/2010/main" val="19466512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idx="1"/>
          </p:nvPr>
        </p:nvSpPr>
        <p:spPr/>
        <p:txBody>
          <a:bodyPr/>
          <a:lstStyle/>
          <a:p>
            <a:pPr eaLnBrk="1" hangingPunct="1"/>
            <a:r>
              <a:rPr lang="en-US" sz="2800" dirty="0" smtClean="0">
                <a:cs typeface="Times New Roman" pitchFamily="18" charset="0"/>
              </a:rPr>
              <a:t>Possessing a Sense of Purpose and Meaning</a:t>
            </a:r>
          </a:p>
          <a:p>
            <a:pPr lvl="1" eaLnBrk="1" hangingPunct="1"/>
            <a:r>
              <a:rPr lang="en-US" dirty="0" smtClean="0">
                <a:cs typeface="Times New Roman" pitchFamily="18" charset="0"/>
              </a:rPr>
              <a:t>The youths’ ability to actively seek and meet her own needs in an appropriate manner and to view her actions in a larger context of meaning.</a:t>
            </a:r>
          </a:p>
          <a:p>
            <a:pPr eaLnBrk="1" hangingPunct="1"/>
            <a:r>
              <a:rPr lang="en-US" sz="2800" dirty="0" smtClean="0">
                <a:cs typeface="Times New Roman" pitchFamily="18" charset="0"/>
              </a:rPr>
              <a:t>Judgment and Decision Making </a:t>
            </a:r>
          </a:p>
          <a:p>
            <a:pPr lvl="1" eaLnBrk="1" hangingPunct="1"/>
            <a:r>
              <a:rPr lang="en-US" dirty="0" smtClean="0">
                <a:cs typeface="Times New Roman" pitchFamily="18" charset="0"/>
              </a:rPr>
              <a:t>The youths’ ability to form reliable judgments based on her thoughts, feelings, and perceptions and to use those judgments to make beneficial decisions.</a:t>
            </a:r>
          </a:p>
        </p:txBody>
      </p:sp>
      <p:sp>
        <p:nvSpPr>
          <p:cNvPr id="10242" name="Rectangle 2"/>
          <p:cNvSpPr>
            <a:spLocks noGrp="1" noChangeArrowheads="1"/>
          </p:cNvSpPr>
          <p:nvPr>
            <p:ph type="title"/>
          </p:nvPr>
        </p:nvSpPr>
        <p:spPr/>
        <p:txBody>
          <a:bodyPr/>
          <a:lstStyle/>
          <a:p>
            <a:pPr algn="ctr" eaLnBrk="1" hangingPunct="1"/>
            <a:r>
              <a:rPr lang="en-US" dirty="0" smtClean="0"/>
              <a:t>Skill Building Areas (4)</a:t>
            </a:r>
          </a:p>
        </p:txBody>
      </p:sp>
    </p:spTree>
    <p:extLst>
      <p:ext uri="{BB962C8B-B14F-4D97-AF65-F5344CB8AC3E}">
        <p14:creationId xmlns:p14="http://schemas.microsoft.com/office/powerpoint/2010/main" val="209715092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idx="1"/>
          </p:nvPr>
        </p:nvSpPr>
        <p:spPr>
          <a:xfrm>
            <a:off x="533400" y="1371600"/>
            <a:ext cx="8229600" cy="4906961"/>
          </a:xfrm>
        </p:spPr>
        <p:txBody>
          <a:bodyPr>
            <a:normAutofit fontScale="92500"/>
          </a:bodyPr>
          <a:lstStyle/>
          <a:p>
            <a:pPr>
              <a:lnSpc>
                <a:spcPct val="90000"/>
              </a:lnSpc>
            </a:pPr>
            <a:r>
              <a:rPr lang="en-US" sz="2800" dirty="0"/>
              <a:t>Trauma is pervasive</a:t>
            </a:r>
          </a:p>
          <a:p>
            <a:pPr>
              <a:lnSpc>
                <a:spcPct val="90000"/>
              </a:lnSpc>
            </a:pPr>
            <a:r>
              <a:rPr lang="en-US" sz="2800" dirty="0"/>
              <a:t>Trauma’s impact is broad and diverse</a:t>
            </a:r>
          </a:p>
          <a:p>
            <a:pPr>
              <a:lnSpc>
                <a:spcPct val="90000"/>
              </a:lnSpc>
            </a:pPr>
            <a:r>
              <a:rPr lang="en-US" sz="2800" dirty="0"/>
              <a:t>Trauma’s impact is deep and life shaping</a:t>
            </a:r>
          </a:p>
          <a:p>
            <a:pPr>
              <a:lnSpc>
                <a:spcPct val="90000"/>
              </a:lnSpc>
            </a:pPr>
            <a:r>
              <a:rPr lang="en-US" sz="2800" dirty="0"/>
              <a:t>Trauma, especially interpersonal violence, is often self-perpetuating</a:t>
            </a:r>
          </a:p>
          <a:p>
            <a:pPr>
              <a:lnSpc>
                <a:spcPct val="90000"/>
              </a:lnSpc>
            </a:pPr>
            <a:r>
              <a:rPr lang="en-US" sz="2800" dirty="0"/>
              <a:t>Trauma differentially affects the more vulnerable</a:t>
            </a:r>
          </a:p>
          <a:p>
            <a:pPr>
              <a:lnSpc>
                <a:spcPct val="90000"/>
              </a:lnSpc>
            </a:pPr>
            <a:r>
              <a:rPr lang="en-US" sz="2800" dirty="0"/>
              <a:t>Trauma affects how people approach services</a:t>
            </a:r>
          </a:p>
          <a:p>
            <a:pPr>
              <a:lnSpc>
                <a:spcPct val="90000"/>
              </a:lnSpc>
            </a:pPr>
            <a:r>
              <a:rPr lang="en-US" sz="2800" dirty="0"/>
              <a:t>The service system has often been </a:t>
            </a:r>
            <a:endParaRPr lang="en-US" sz="2800" dirty="0" smtClean="0"/>
          </a:p>
          <a:p>
            <a:pPr marL="109728" indent="0">
              <a:lnSpc>
                <a:spcPct val="90000"/>
              </a:lnSpc>
              <a:buNone/>
            </a:pPr>
            <a:r>
              <a:rPr lang="en-US" sz="2800" dirty="0" smtClean="0"/>
              <a:t>   re-traumatizing</a:t>
            </a:r>
            <a:endParaRPr lang="en-US" sz="2800" dirty="0"/>
          </a:p>
          <a:p>
            <a:pPr>
              <a:lnSpc>
                <a:spcPct val="90000"/>
              </a:lnSpc>
            </a:pPr>
            <a:r>
              <a:rPr lang="en-US" sz="2800" b="1" u="sng" dirty="0" smtClean="0"/>
              <a:t>Caregivers can be </a:t>
            </a:r>
            <a:r>
              <a:rPr lang="en-US" sz="2800" b="1" u="sng" dirty="0"/>
              <a:t>deeply affected by systemic stressors</a:t>
            </a:r>
          </a:p>
        </p:txBody>
      </p:sp>
      <p:sp>
        <p:nvSpPr>
          <p:cNvPr id="15362" name="Rectangle 2"/>
          <p:cNvSpPr>
            <a:spLocks noGrp="1" noChangeArrowheads="1"/>
          </p:cNvSpPr>
          <p:nvPr>
            <p:ph type="title"/>
          </p:nvPr>
        </p:nvSpPr>
        <p:spPr>
          <a:xfrm>
            <a:off x="381000" y="228600"/>
            <a:ext cx="7010400" cy="838200"/>
          </a:xfrm>
        </p:spPr>
        <p:txBody>
          <a:bodyPr>
            <a:normAutofit/>
          </a:bodyPr>
          <a:lstStyle/>
          <a:p>
            <a:r>
              <a:rPr lang="en-US" sz="2800" dirty="0"/>
              <a:t>CHANGES IN UNDERSTANDING:</a:t>
            </a:r>
          </a:p>
        </p:txBody>
      </p:sp>
      <p:sp>
        <p:nvSpPr>
          <p:cNvPr id="15364" name="Text Box 4"/>
          <p:cNvSpPr txBox="1">
            <a:spLocks noChangeArrowheads="1"/>
          </p:cNvSpPr>
          <p:nvPr/>
        </p:nvSpPr>
        <p:spPr bwMode="auto">
          <a:xfrm>
            <a:off x="1519518" y="914400"/>
            <a:ext cx="70104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3200" b="1" i="1" dirty="0">
                <a:effectLst>
                  <a:outerShdw blurRad="38100" dist="38100" dir="2700000" algn="tl">
                    <a:srgbClr val="010199"/>
                  </a:outerShdw>
                </a:effectLst>
              </a:rPr>
              <a:t>Why Trauma-Informed Services? </a:t>
            </a:r>
          </a:p>
        </p:txBody>
      </p:sp>
    </p:spTree>
    <p:extLst>
      <p:ext uri="{BB962C8B-B14F-4D97-AF65-F5344CB8AC3E}">
        <p14:creationId xmlns:p14="http://schemas.microsoft.com/office/powerpoint/2010/main" val="187644302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Content Placeholder 2"/>
          <p:cNvSpPr>
            <a:spLocks noGrp="1"/>
          </p:cNvSpPr>
          <p:nvPr>
            <p:ph idx="1"/>
          </p:nvPr>
        </p:nvSpPr>
        <p:spPr/>
        <p:txBody>
          <a:bodyPr/>
          <a:lstStyle/>
          <a:p>
            <a:pPr eaLnBrk="1" hangingPunct="1">
              <a:buFontTx/>
              <a:buNone/>
            </a:pPr>
            <a:endParaRPr lang="en-US" dirty="0" smtClean="0"/>
          </a:p>
          <a:p>
            <a:pPr eaLnBrk="1" hangingPunct="1">
              <a:buFontTx/>
              <a:buNone/>
            </a:pPr>
            <a:endParaRPr lang="en-US" dirty="0"/>
          </a:p>
          <a:p>
            <a:pPr eaLnBrk="1" hangingPunct="1">
              <a:buFontTx/>
              <a:buNone/>
            </a:pPr>
            <a:r>
              <a:rPr lang="en-US" dirty="0" smtClean="0"/>
              <a:t>1.Experiences of childhood sexual and physical abuse betray a child’s core assumptions about themselves, their family, and the world.</a:t>
            </a:r>
          </a:p>
          <a:p>
            <a:pPr eaLnBrk="1" hangingPunct="1">
              <a:buFontTx/>
              <a:buNone/>
            </a:pPr>
            <a:endParaRPr lang="en-US" dirty="0" smtClean="0"/>
          </a:p>
          <a:p>
            <a:pPr eaLnBrk="1" hangingPunct="1">
              <a:buFontTx/>
              <a:buNone/>
            </a:pPr>
            <a:r>
              <a:rPr lang="en-US" dirty="0" smtClean="0"/>
              <a:t>2. Abuse severs fundamental connections to oneself, one’s family, and one’s community.</a:t>
            </a:r>
          </a:p>
        </p:txBody>
      </p:sp>
      <p:sp>
        <p:nvSpPr>
          <p:cNvPr id="12290" name="Title 1"/>
          <p:cNvSpPr>
            <a:spLocks noGrp="1"/>
          </p:cNvSpPr>
          <p:nvPr>
            <p:ph type="title"/>
          </p:nvPr>
        </p:nvSpPr>
        <p:spPr/>
        <p:txBody>
          <a:bodyPr>
            <a:normAutofit fontScale="90000"/>
          </a:bodyPr>
          <a:lstStyle/>
          <a:p>
            <a:pPr algn="ctr"/>
            <a:r>
              <a:rPr lang="en-US" dirty="0" smtClean="0">
                <a:solidFill>
                  <a:schemeClr val="tx1"/>
                </a:solidFill>
              </a:rPr>
              <a:t>Core Elements of a </a:t>
            </a:r>
            <a:br>
              <a:rPr lang="en-US" dirty="0" smtClean="0">
                <a:solidFill>
                  <a:schemeClr val="tx1"/>
                </a:solidFill>
              </a:rPr>
            </a:br>
            <a:r>
              <a:rPr lang="en-US" dirty="0" smtClean="0">
                <a:solidFill>
                  <a:schemeClr val="tx1"/>
                </a:solidFill>
              </a:rPr>
              <a:t>Trauma Philosophy </a:t>
            </a:r>
            <a:endParaRPr lang="en-US" dirty="0" smtClean="0"/>
          </a:p>
        </p:txBody>
      </p:sp>
    </p:spTree>
    <p:extLst>
      <p:ext uri="{BB962C8B-B14F-4D97-AF65-F5344CB8AC3E}">
        <p14:creationId xmlns:p14="http://schemas.microsoft.com/office/powerpoint/2010/main" val="171604388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Content Placeholder 2"/>
          <p:cNvSpPr>
            <a:spLocks noGrp="1"/>
          </p:cNvSpPr>
          <p:nvPr>
            <p:ph idx="1"/>
          </p:nvPr>
        </p:nvSpPr>
        <p:spPr>
          <a:xfrm>
            <a:off x="685800" y="1447800"/>
            <a:ext cx="7772400" cy="5181600"/>
          </a:xfrm>
        </p:spPr>
        <p:txBody>
          <a:bodyPr>
            <a:normAutofit/>
          </a:bodyPr>
          <a:lstStyle/>
          <a:p>
            <a:pPr eaLnBrk="1" hangingPunct="1">
              <a:buFontTx/>
              <a:buNone/>
            </a:pPr>
            <a:r>
              <a:rPr lang="en-US" dirty="0" smtClean="0"/>
              <a:t>3. Experiences of abuse and the responses of others to that abuse can serve to invalidate one’s judgment, one’s perceptions, one’s sense of reality, and one’s sense of self-worth.</a:t>
            </a:r>
          </a:p>
          <a:p>
            <a:pPr eaLnBrk="1" hangingPunct="1">
              <a:buFontTx/>
              <a:buNone/>
            </a:pPr>
            <a:r>
              <a:rPr lang="en-US" dirty="0" smtClean="0"/>
              <a:t>4.Working from a trauma framework and understanding consumers and their symptoms in the context of their life experiences, their cultures, and their society is the most helpful, respectful, and empowering clinical model for helping individuals with histories of abuse.</a:t>
            </a:r>
          </a:p>
          <a:p>
            <a:endParaRPr lang="en-US" dirty="0" smtClean="0"/>
          </a:p>
        </p:txBody>
      </p:sp>
      <p:sp>
        <p:nvSpPr>
          <p:cNvPr id="13314" name="Title 1"/>
          <p:cNvSpPr>
            <a:spLocks noGrp="1"/>
          </p:cNvSpPr>
          <p:nvPr>
            <p:ph type="title"/>
          </p:nvPr>
        </p:nvSpPr>
        <p:spPr/>
        <p:txBody>
          <a:bodyPr>
            <a:normAutofit fontScale="90000"/>
          </a:bodyPr>
          <a:lstStyle/>
          <a:p>
            <a:pPr algn="ctr"/>
            <a:r>
              <a:rPr lang="en-US" dirty="0" smtClean="0">
                <a:solidFill>
                  <a:schemeClr val="tx1"/>
                </a:solidFill>
              </a:rPr>
              <a:t>Core Elements of a </a:t>
            </a:r>
            <a:br>
              <a:rPr lang="en-US" dirty="0" smtClean="0">
                <a:solidFill>
                  <a:schemeClr val="tx1"/>
                </a:solidFill>
              </a:rPr>
            </a:br>
            <a:r>
              <a:rPr lang="en-US" dirty="0" smtClean="0">
                <a:solidFill>
                  <a:schemeClr val="tx1"/>
                </a:solidFill>
              </a:rPr>
              <a:t>Trauma Philosophy </a:t>
            </a:r>
            <a:r>
              <a:rPr lang="en-US" sz="2200" dirty="0" smtClean="0">
                <a:solidFill>
                  <a:schemeClr val="tx1"/>
                </a:solidFill>
              </a:rPr>
              <a:t>cont.</a:t>
            </a:r>
            <a:endParaRPr lang="en-US" dirty="0" smtClean="0"/>
          </a:p>
        </p:txBody>
      </p:sp>
    </p:spTree>
    <p:extLst>
      <p:ext uri="{BB962C8B-B14F-4D97-AF65-F5344CB8AC3E}">
        <p14:creationId xmlns:p14="http://schemas.microsoft.com/office/powerpoint/2010/main" val="231195522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3" name="Rectangle 3"/>
          <p:cNvSpPr>
            <a:spLocks noGrp="1" noChangeArrowheads="1"/>
          </p:cNvSpPr>
          <p:nvPr>
            <p:ph idx="1"/>
          </p:nvPr>
        </p:nvSpPr>
        <p:spPr>
          <a:xfrm>
            <a:off x="1066800" y="2362200"/>
            <a:ext cx="7772400" cy="4114800"/>
          </a:xfrm>
        </p:spPr>
        <p:txBody>
          <a:bodyPr>
            <a:normAutofit fontScale="92500" lnSpcReduction="10000"/>
          </a:bodyPr>
          <a:lstStyle/>
          <a:p>
            <a:pPr eaLnBrk="1" hangingPunct="1">
              <a:lnSpc>
                <a:spcPct val="90000"/>
              </a:lnSpc>
              <a:defRPr/>
            </a:pPr>
            <a:r>
              <a:rPr lang="en-US" sz="2800" u="sng" dirty="0" smtClean="0"/>
              <a:t>Safety:</a:t>
            </a:r>
            <a:r>
              <a:rPr lang="en-US" sz="2800" dirty="0" smtClean="0"/>
              <a:t> Ensuring physical and emotional safety</a:t>
            </a:r>
            <a:endParaRPr lang="en-US" sz="2800" u="sng" dirty="0" smtClean="0"/>
          </a:p>
          <a:p>
            <a:pPr eaLnBrk="1" hangingPunct="1">
              <a:lnSpc>
                <a:spcPct val="90000"/>
              </a:lnSpc>
              <a:defRPr/>
            </a:pPr>
            <a:r>
              <a:rPr lang="en-US" sz="2800" u="sng" dirty="0" smtClean="0"/>
              <a:t>Trustworthiness</a:t>
            </a:r>
            <a:r>
              <a:rPr lang="en-US" sz="2800" dirty="0" smtClean="0"/>
              <a:t>: Maximizing trustworthiness, making tasks clear, and maintaining appropriate boundaries</a:t>
            </a:r>
          </a:p>
          <a:p>
            <a:pPr eaLnBrk="1" hangingPunct="1">
              <a:lnSpc>
                <a:spcPct val="90000"/>
              </a:lnSpc>
              <a:defRPr/>
            </a:pPr>
            <a:r>
              <a:rPr lang="en-US" sz="2800" u="sng" dirty="0" smtClean="0"/>
              <a:t>Choice:</a:t>
            </a:r>
            <a:r>
              <a:rPr lang="en-US" sz="2800" dirty="0" smtClean="0"/>
              <a:t> Prioritizing consumer choice and control</a:t>
            </a:r>
          </a:p>
          <a:p>
            <a:pPr eaLnBrk="1" hangingPunct="1">
              <a:lnSpc>
                <a:spcPct val="90000"/>
              </a:lnSpc>
              <a:defRPr/>
            </a:pPr>
            <a:r>
              <a:rPr lang="en-US" sz="2800" u="sng" dirty="0" smtClean="0"/>
              <a:t>Collaboration:</a:t>
            </a:r>
            <a:r>
              <a:rPr lang="en-US" sz="2800" dirty="0" smtClean="0"/>
              <a:t> Maximizing collaboration and sharing of power with consumers</a:t>
            </a:r>
          </a:p>
          <a:p>
            <a:pPr eaLnBrk="1" hangingPunct="1">
              <a:lnSpc>
                <a:spcPct val="90000"/>
              </a:lnSpc>
              <a:defRPr/>
            </a:pPr>
            <a:r>
              <a:rPr lang="en-US" sz="2800" u="sng" dirty="0" smtClean="0"/>
              <a:t>Empowerment:</a:t>
            </a:r>
            <a:r>
              <a:rPr lang="en-US" sz="2800" dirty="0" smtClean="0"/>
              <a:t> Prioritizing consumer empowerment and skill-building</a:t>
            </a:r>
          </a:p>
        </p:txBody>
      </p:sp>
      <p:sp>
        <p:nvSpPr>
          <p:cNvPr id="4098" name="Rectangle 2"/>
          <p:cNvSpPr>
            <a:spLocks noGrp="1" noChangeArrowheads="1"/>
          </p:cNvSpPr>
          <p:nvPr>
            <p:ph type="title"/>
          </p:nvPr>
        </p:nvSpPr>
        <p:spPr>
          <a:xfrm>
            <a:off x="1143000" y="533400"/>
            <a:ext cx="7772400" cy="1143000"/>
          </a:xfrm>
        </p:spPr>
        <p:txBody>
          <a:bodyPr>
            <a:normAutofit fontScale="90000"/>
          </a:bodyPr>
          <a:lstStyle/>
          <a:p>
            <a:pPr algn="ctr" eaLnBrk="1" hangingPunct="1"/>
            <a:r>
              <a:rPr lang="en-US" sz="4000" b="1" smtClean="0"/>
              <a:t>A Culture Shift: The Core Principles of a Trauma-Informed System of Care</a:t>
            </a:r>
          </a:p>
        </p:txBody>
      </p:sp>
    </p:spTree>
    <p:extLst>
      <p:ext uri="{BB962C8B-B14F-4D97-AF65-F5344CB8AC3E}">
        <p14:creationId xmlns:p14="http://schemas.microsoft.com/office/powerpoint/2010/main" val="168409357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solidFill>
                  <a:schemeClr val="tx1"/>
                </a:solidFill>
                <a:latin typeface="Calibri" panose="020F0502020204030204" pitchFamily="34" charset="0"/>
              </a:rPr>
              <a:t>Child Trauma</a:t>
            </a:r>
            <a:endParaRPr lang="en-US" b="1" dirty="0">
              <a:solidFill>
                <a:schemeClr val="tx1"/>
              </a:solidFill>
              <a:latin typeface="Calibri" panose="020F0502020204030204" pitchFamily="34" charset="0"/>
            </a:endParaRPr>
          </a:p>
        </p:txBody>
      </p:sp>
      <p:sp>
        <p:nvSpPr>
          <p:cNvPr id="3" name="Content Placeholder 2"/>
          <p:cNvSpPr>
            <a:spLocks noGrp="1"/>
          </p:cNvSpPr>
          <p:nvPr>
            <p:ph idx="1"/>
          </p:nvPr>
        </p:nvSpPr>
        <p:spPr>
          <a:xfrm>
            <a:off x="335973" y="1219201"/>
            <a:ext cx="8077200" cy="4343400"/>
          </a:xfrm>
        </p:spPr>
        <p:txBody>
          <a:bodyPr/>
          <a:lstStyle/>
          <a:p>
            <a:pPr marL="0" indent="0">
              <a:buNone/>
            </a:pPr>
            <a:r>
              <a:rPr lang="en-US" sz="3200" dirty="0" smtClean="0">
                <a:solidFill>
                  <a:schemeClr val="tx1"/>
                </a:solidFill>
                <a:latin typeface="Calibri" panose="020F0502020204030204" pitchFamily="34" charset="0"/>
              </a:rPr>
              <a:t>Educators, </a:t>
            </a:r>
            <a:r>
              <a:rPr lang="en-US" sz="3200" dirty="0">
                <a:solidFill>
                  <a:schemeClr val="tx1"/>
                </a:solidFill>
                <a:latin typeface="Calibri" panose="020F0502020204030204" pitchFamily="34" charset="0"/>
              </a:rPr>
              <a:t>counselors, principals and staff are often the first </a:t>
            </a:r>
            <a:r>
              <a:rPr lang="en-US" sz="3200" dirty="0" smtClean="0">
                <a:solidFill>
                  <a:schemeClr val="tx1"/>
                </a:solidFill>
                <a:latin typeface="Calibri" panose="020F0502020204030204" pitchFamily="34" charset="0"/>
              </a:rPr>
              <a:t> adults to </a:t>
            </a:r>
            <a:r>
              <a:rPr lang="en-US" sz="3200" dirty="0">
                <a:solidFill>
                  <a:schemeClr val="tx1"/>
                </a:solidFill>
                <a:latin typeface="Calibri" panose="020F0502020204030204" pitchFamily="34" charset="0"/>
              </a:rPr>
              <a:t>learn of a child’s trauma.  </a:t>
            </a:r>
            <a:endParaRPr lang="en-US" sz="3200" dirty="0" smtClean="0">
              <a:solidFill>
                <a:schemeClr val="tx1"/>
              </a:solidFill>
              <a:latin typeface="Calibri" panose="020F0502020204030204" pitchFamily="34" charset="0"/>
            </a:endParaRPr>
          </a:p>
          <a:p>
            <a:pPr marL="0" indent="0">
              <a:buNone/>
            </a:pPr>
            <a:endParaRPr lang="en-US" sz="3200" dirty="0" smtClean="0">
              <a:solidFill>
                <a:schemeClr val="tx1"/>
              </a:solidFill>
              <a:latin typeface="Calibri" panose="020F0502020204030204" pitchFamily="34" charset="0"/>
            </a:endParaRPr>
          </a:p>
          <a:p>
            <a:pPr marL="0" indent="0">
              <a:buNone/>
            </a:pPr>
            <a:r>
              <a:rPr lang="en-US" sz="3200" dirty="0" smtClean="0">
                <a:solidFill>
                  <a:schemeClr val="tx1"/>
                </a:solidFill>
                <a:latin typeface="Calibri" panose="020F0502020204030204" pitchFamily="34" charset="0"/>
              </a:rPr>
              <a:t>Trauma experiences are complex and  difficult to sort out, one trauma may compound and result in new trauma or issues.   </a:t>
            </a:r>
          </a:p>
        </p:txBody>
      </p:sp>
    </p:spTree>
    <p:extLst>
      <p:ext uri="{BB962C8B-B14F-4D97-AF65-F5344CB8AC3E}">
        <p14:creationId xmlns:p14="http://schemas.microsoft.com/office/powerpoint/2010/main" val="40524647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5" name="Rectangle 3"/>
          <p:cNvSpPr>
            <a:spLocks noGrp="1" noChangeArrowheads="1"/>
          </p:cNvSpPr>
          <p:nvPr>
            <p:ph idx="1"/>
          </p:nvPr>
        </p:nvSpPr>
        <p:spPr>
          <a:xfrm>
            <a:off x="457200" y="1905000"/>
            <a:ext cx="8229600" cy="3928872"/>
          </a:xfrm>
        </p:spPr>
        <p:txBody>
          <a:bodyPr/>
          <a:lstStyle/>
          <a:p>
            <a:pPr eaLnBrk="1" hangingPunct="1">
              <a:defRPr/>
            </a:pPr>
            <a:r>
              <a:rPr lang="en-US" sz="2800" dirty="0" smtClean="0"/>
              <a:t>Involves all aspects of program activities, setting, and atmosphere (more than implementing new services)</a:t>
            </a:r>
          </a:p>
          <a:p>
            <a:pPr>
              <a:defRPr/>
            </a:pPr>
            <a:r>
              <a:rPr lang="en-US" sz="2800" dirty="0" smtClean="0"/>
              <a:t>Involves all groups: supervisors, caregivers, consumers, </a:t>
            </a:r>
            <a:r>
              <a:rPr lang="en-US" sz="2800" dirty="0"/>
              <a:t>families, </a:t>
            </a:r>
            <a:r>
              <a:rPr lang="en-US" sz="2800" dirty="0" smtClean="0"/>
              <a:t>administrators.</a:t>
            </a:r>
          </a:p>
          <a:p>
            <a:pPr eaLnBrk="1" hangingPunct="1">
              <a:defRPr/>
            </a:pPr>
            <a:r>
              <a:rPr lang="en-US" sz="2800" dirty="0" smtClean="0"/>
              <a:t>Involves making change into a new routine, a new way of thinking and acting (more than new information)</a:t>
            </a:r>
          </a:p>
          <a:p>
            <a:pPr eaLnBrk="1" hangingPunct="1">
              <a:defRPr/>
            </a:pPr>
            <a:endParaRPr lang="en-US" sz="2800" dirty="0" smtClean="0"/>
          </a:p>
        </p:txBody>
      </p:sp>
      <p:sp>
        <p:nvSpPr>
          <p:cNvPr id="5122" name="Rectangle 2"/>
          <p:cNvSpPr>
            <a:spLocks noGrp="1" noChangeArrowheads="1"/>
          </p:cNvSpPr>
          <p:nvPr>
            <p:ph type="title"/>
          </p:nvPr>
        </p:nvSpPr>
        <p:spPr/>
        <p:txBody>
          <a:bodyPr>
            <a:normAutofit fontScale="90000"/>
          </a:bodyPr>
          <a:lstStyle/>
          <a:p>
            <a:pPr algn="ctr" eaLnBrk="1" hangingPunct="1"/>
            <a:r>
              <a:rPr lang="en-US" sz="4000" b="1" smtClean="0"/>
              <a:t>A Culture Shift: Scope of Change in a </a:t>
            </a:r>
            <a:r>
              <a:rPr lang="en-US" sz="4000" b="1" u="sng" smtClean="0"/>
              <a:t>Distressed</a:t>
            </a:r>
            <a:r>
              <a:rPr lang="en-US" sz="4000" b="1" smtClean="0"/>
              <a:t> </a:t>
            </a:r>
            <a:r>
              <a:rPr lang="en-US" sz="4000" b="1" u="sng" smtClean="0"/>
              <a:t>System</a:t>
            </a:r>
          </a:p>
        </p:txBody>
      </p:sp>
    </p:spTree>
    <p:extLst>
      <p:ext uri="{BB962C8B-B14F-4D97-AF65-F5344CB8AC3E}">
        <p14:creationId xmlns:p14="http://schemas.microsoft.com/office/powerpoint/2010/main" val="298094280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7" name="Rectangle 3"/>
          <p:cNvSpPr>
            <a:spLocks noGrp="1" noChangeArrowheads="1"/>
          </p:cNvSpPr>
          <p:nvPr>
            <p:ph idx="1"/>
          </p:nvPr>
        </p:nvSpPr>
        <p:spPr>
          <a:xfrm>
            <a:off x="1143000" y="1295400"/>
            <a:ext cx="7772400" cy="5181600"/>
          </a:xfrm>
        </p:spPr>
        <p:txBody>
          <a:bodyPr>
            <a:normAutofit fontScale="92500" lnSpcReduction="10000"/>
          </a:bodyPr>
          <a:lstStyle/>
          <a:p>
            <a:pPr eaLnBrk="1" hangingPunct="1">
              <a:lnSpc>
                <a:spcPct val="90000"/>
              </a:lnSpc>
              <a:buFont typeface="Wingdings" pitchFamily="2" charset="2"/>
              <a:buNone/>
              <a:defRPr/>
            </a:pPr>
            <a:r>
              <a:rPr lang="en-US" sz="3000" b="1" dirty="0" smtClean="0"/>
              <a:t>Understanding trauma-informed change as a “cultural” and “systemic” process means:</a:t>
            </a:r>
          </a:p>
          <a:p>
            <a:pPr eaLnBrk="1" hangingPunct="1">
              <a:lnSpc>
                <a:spcPct val="90000"/>
              </a:lnSpc>
              <a:defRPr/>
            </a:pPr>
            <a:r>
              <a:rPr lang="en-US" sz="2800" dirty="0" smtClean="0"/>
              <a:t>Support and care for all caregivers is </a:t>
            </a:r>
            <a:r>
              <a:rPr lang="en-US" sz="2800" u="sng" dirty="0" smtClean="0"/>
              <a:t>essential</a:t>
            </a:r>
            <a:r>
              <a:rPr lang="en-US" sz="2800" dirty="0" smtClean="0"/>
              <a:t>, not an option and not a luxury</a:t>
            </a:r>
          </a:p>
          <a:p>
            <a:pPr eaLnBrk="1" hangingPunct="1">
              <a:lnSpc>
                <a:spcPct val="90000"/>
              </a:lnSpc>
              <a:defRPr/>
            </a:pPr>
            <a:r>
              <a:rPr lang="en-US" sz="2800" dirty="0" smtClean="0"/>
              <a:t>Caregiver support is an </a:t>
            </a:r>
            <a:r>
              <a:rPr lang="en-US" sz="2800" u="sng" dirty="0" smtClean="0"/>
              <a:t>organizational</a:t>
            </a:r>
            <a:r>
              <a:rPr lang="en-US" sz="2800" dirty="0" smtClean="0"/>
              <a:t> obligation as well as a “personal” or “professional” concern</a:t>
            </a:r>
          </a:p>
          <a:p>
            <a:pPr>
              <a:lnSpc>
                <a:spcPct val="90000"/>
              </a:lnSpc>
              <a:defRPr/>
            </a:pPr>
            <a:r>
              <a:rPr lang="en-US" sz="2800" dirty="0" smtClean="0"/>
              <a:t>In stressed systems, trauma is a literal and a figurative reality for many caregivers and administrators </a:t>
            </a:r>
          </a:p>
          <a:p>
            <a:pPr>
              <a:lnSpc>
                <a:spcPct val="90000"/>
              </a:lnSpc>
              <a:defRPr/>
            </a:pPr>
            <a:r>
              <a:rPr lang="en-US" sz="2800" dirty="0" smtClean="0"/>
              <a:t>In such settings, we can apply much of what we know about trauma and recovery to the agency or program as a whole</a:t>
            </a:r>
          </a:p>
        </p:txBody>
      </p:sp>
      <p:sp>
        <p:nvSpPr>
          <p:cNvPr id="6146" name="Rectangle 2"/>
          <p:cNvSpPr>
            <a:spLocks noGrp="1" noChangeArrowheads="1"/>
          </p:cNvSpPr>
          <p:nvPr>
            <p:ph type="title"/>
          </p:nvPr>
        </p:nvSpPr>
        <p:spPr>
          <a:xfrm>
            <a:off x="1066800" y="457200"/>
            <a:ext cx="7772400" cy="762000"/>
          </a:xfrm>
        </p:spPr>
        <p:txBody>
          <a:bodyPr>
            <a:normAutofit fontScale="90000"/>
          </a:bodyPr>
          <a:lstStyle/>
          <a:p>
            <a:pPr algn="ctr" eaLnBrk="1" hangingPunct="1"/>
            <a:r>
              <a:rPr lang="en-US" sz="4000" b="1" dirty="0" smtClean="0"/>
              <a:t>Caregiver Support and Well-Being</a:t>
            </a:r>
          </a:p>
        </p:txBody>
      </p:sp>
    </p:spTree>
    <p:extLst>
      <p:ext uri="{BB962C8B-B14F-4D97-AF65-F5344CB8AC3E}">
        <p14:creationId xmlns:p14="http://schemas.microsoft.com/office/powerpoint/2010/main" val="368522580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1" name="Rectangle 3"/>
          <p:cNvSpPr>
            <a:spLocks noGrp="1" noChangeArrowheads="1"/>
          </p:cNvSpPr>
          <p:nvPr>
            <p:ph idx="1"/>
          </p:nvPr>
        </p:nvSpPr>
        <p:spPr>
          <a:xfrm>
            <a:off x="1143000" y="1524000"/>
            <a:ext cx="7772400" cy="4800600"/>
          </a:xfrm>
        </p:spPr>
        <p:txBody>
          <a:bodyPr>
            <a:normAutofit/>
          </a:bodyPr>
          <a:lstStyle/>
          <a:p>
            <a:pPr eaLnBrk="1" hangingPunct="1">
              <a:lnSpc>
                <a:spcPct val="150000"/>
              </a:lnSpc>
              <a:buFont typeface="Wingdings" pitchFamily="2" charset="2"/>
              <a:buNone/>
              <a:defRPr/>
            </a:pPr>
            <a:r>
              <a:rPr lang="en-US" sz="2400" b="1" dirty="0" smtClean="0">
                <a:latin typeface="Arial" panose="020B0604020202020204" pitchFamily="34" charset="0"/>
                <a:cs typeface="Arial" panose="020B0604020202020204" pitchFamily="34" charset="0"/>
              </a:rPr>
              <a:t>Staff  and caregivers —</a:t>
            </a:r>
            <a:r>
              <a:rPr lang="en-US" sz="2400" b="1" u="sng" dirty="0" smtClean="0">
                <a:latin typeface="Arial" panose="020B0604020202020204" pitchFamily="34" charset="0"/>
                <a:cs typeface="Arial" panose="020B0604020202020204" pitchFamily="34" charset="0"/>
              </a:rPr>
              <a:t>all</a:t>
            </a:r>
            <a:r>
              <a:rPr lang="en-US" sz="2400" b="1" dirty="0" smtClean="0">
                <a:latin typeface="Arial" panose="020B0604020202020204" pitchFamily="34" charset="0"/>
                <a:cs typeface="Arial" panose="020B0604020202020204" pitchFamily="34" charset="0"/>
              </a:rPr>
              <a:t> staff and caregivers—can create a setting of, and offer relationships characterized by, safety, trustworthiness, choice, collaboration, and empowerment </a:t>
            </a:r>
            <a:r>
              <a:rPr lang="en-US" sz="2400" b="1" u="sng" dirty="0" smtClean="0">
                <a:latin typeface="Arial" panose="020B0604020202020204" pitchFamily="34" charset="0"/>
                <a:cs typeface="Arial" panose="020B0604020202020204" pitchFamily="34" charset="0"/>
              </a:rPr>
              <a:t>only</a:t>
            </a:r>
            <a:r>
              <a:rPr lang="en-US" sz="2400" b="1" dirty="0" smtClean="0">
                <a:latin typeface="Arial" panose="020B0604020202020204" pitchFamily="34" charset="0"/>
                <a:cs typeface="Arial" panose="020B0604020202020204" pitchFamily="34" charset="0"/>
              </a:rPr>
              <a:t> when they experience these same factors in the program as a whole.  </a:t>
            </a:r>
          </a:p>
          <a:p>
            <a:pPr eaLnBrk="1" hangingPunct="1">
              <a:lnSpc>
                <a:spcPct val="150000"/>
              </a:lnSpc>
              <a:buFont typeface="Wingdings" pitchFamily="2" charset="2"/>
              <a:buNone/>
              <a:defRPr/>
            </a:pPr>
            <a:r>
              <a:rPr lang="en-US" sz="2400" b="1" dirty="0" smtClean="0">
                <a:latin typeface="Arial" panose="020B0604020202020204" pitchFamily="34" charset="0"/>
                <a:cs typeface="Arial" panose="020B0604020202020204" pitchFamily="34" charset="0"/>
              </a:rPr>
              <a:t>It is unrealistic to expect it to be otherwise. </a:t>
            </a:r>
          </a:p>
        </p:txBody>
      </p:sp>
      <p:sp>
        <p:nvSpPr>
          <p:cNvPr id="7170" name="Rectangle 2"/>
          <p:cNvSpPr>
            <a:spLocks noGrp="1" noChangeArrowheads="1"/>
          </p:cNvSpPr>
          <p:nvPr>
            <p:ph type="title"/>
          </p:nvPr>
        </p:nvSpPr>
        <p:spPr/>
        <p:txBody>
          <a:bodyPr/>
          <a:lstStyle/>
          <a:p>
            <a:pPr algn="ctr" eaLnBrk="1" hangingPunct="1"/>
            <a:r>
              <a:rPr lang="en-US" b="1" smtClean="0"/>
              <a:t>The Basic Lesson</a:t>
            </a:r>
          </a:p>
        </p:txBody>
      </p:sp>
    </p:spTree>
    <p:extLst>
      <p:ext uri="{BB962C8B-B14F-4D97-AF65-F5344CB8AC3E}">
        <p14:creationId xmlns:p14="http://schemas.microsoft.com/office/powerpoint/2010/main" val="318105751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109728" indent="0">
              <a:buNone/>
            </a:pPr>
            <a:endParaRPr lang="en-US" dirty="0" smtClean="0"/>
          </a:p>
          <a:p>
            <a:r>
              <a:rPr lang="en-US" dirty="0" err="1" smtClean="0"/>
              <a:t>Sindy</a:t>
            </a:r>
            <a:r>
              <a:rPr lang="en-US" dirty="0" smtClean="0"/>
              <a:t> Armstrong, </a:t>
            </a:r>
            <a:r>
              <a:rPr lang="en-US" dirty="0" err="1" smtClean="0"/>
              <a:t>Dir</a:t>
            </a:r>
            <a:r>
              <a:rPr lang="en-US" dirty="0" smtClean="0"/>
              <a:t> Community Services-Eastern Region</a:t>
            </a:r>
          </a:p>
          <a:p>
            <a:endParaRPr lang="en-US" dirty="0" smtClean="0"/>
          </a:p>
          <a:p>
            <a:r>
              <a:rPr lang="en-US" dirty="0" smtClean="0"/>
              <a:t>Pathways Community Health</a:t>
            </a:r>
          </a:p>
          <a:p>
            <a:r>
              <a:rPr lang="en-US" dirty="0" smtClean="0"/>
              <a:t>Camdenton: 573-317-9100</a:t>
            </a:r>
          </a:p>
          <a:p>
            <a:r>
              <a:rPr lang="en-US" dirty="0" smtClean="0"/>
              <a:t>Lebanon: 417-532-7102</a:t>
            </a:r>
          </a:p>
          <a:p>
            <a:r>
              <a:rPr lang="en-US" dirty="0" smtClean="0"/>
              <a:t>Waynesville: 573-774-3121</a:t>
            </a:r>
          </a:p>
          <a:p>
            <a:r>
              <a:rPr lang="en-US" dirty="0" smtClean="0"/>
              <a:t>Rolla: 573-364-7551</a:t>
            </a:r>
            <a:endParaRPr lang="en-US" dirty="0"/>
          </a:p>
        </p:txBody>
      </p:sp>
      <p:sp>
        <p:nvSpPr>
          <p:cNvPr id="3" name="Title 2"/>
          <p:cNvSpPr>
            <a:spLocks noGrp="1"/>
          </p:cNvSpPr>
          <p:nvPr>
            <p:ph type="title"/>
          </p:nvPr>
        </p:nvSpPr>
        <p:spPr/>
        <p:txBody>
          <a:bodyPr>
            <a:normAutofit fontScale="90000"/>
          </a:bodyPr>
          <a:lstStyle/>
          <a:p>
            <a:r>
              <a:rPr lang="en-US" dirty="0" smtClean="0"/>
              <a:t>Your </a:t>
            </a:r>
            <a:br>
              <a:rPr lang="en-US" dirty="0" smtClean="0"/>
            </a:br>
            <a:r>
              <a:rPr lang="en-US" dirty="0" smtClean="0"/>
              <a:t>Community Mental Health Center</a:t>
            </a:r>
            <a:endParaRPr lang="en-US" dirty="0"/>
          </a:p>
        </p:txBody>
      </p:sp>
    </p:spTree>
    <p:extLst>
      <p:ext uri="{BB962C8B-B14F-4D97-AF65-F5344CB8AC3E}">
        <p14:creationId xmlns:p14="http://schemas.microsoft.com/office/powerpoint/2010/main" val="3512762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2" name="Rectangle 4"/>
          <p:cNvSpPr>
            <a:spLocks noChangeArrowheads="1"/>
          </p:cNvSpPr>
          <p:nvPr/>
        </p:nvSpPr>
        <p:spPr bwMode="auto">
          <a:xfrm>
            <a:off x="479946" y="811005"/>
            <a:ext cx="8382000" cy="5262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marL="342900" indent="-342900">
              <a:buFont typeface="Arial" pitchFamily="34" charset="0"/>
              <a:buChar char="•"/>
            </a:pPr>
            <a:r>
              <a:rPr lang="en-US" sz="2800" dirty="0"/>
              <a:t>What is </a:t>
            </a:r>
            <a:r>
              <a:rPr lang="en-US" sz="2800" dirty="0" smtClean="0"/>
              <a:t>trauma? </a:t>
            </a:r>
          </a:p>
          <a:p>
            <a:pPr marL="342900" indent="-342900">
              <a:buFont typeface="Arial" pitchFamily="34" charset="0"/>
              <a:buChar char="•"/>
            </a:pPr>
            <a:r>
              <a:rPr lang="en-US" sz="2800" dirty="0" smtClean="0"/>
              <a:t>ACE Study Findings </a:t>
            </a:r>
          </a:p>
          <a:p>
            <a:pPr marL="457200" indent="-457200">
              <a:buFont typeface="Arial" pitchFamily="34" charset="0"/>
              <a:buChar char="•"/>
            </a:pPr>
            <a:r>
              <a:rPr lang="en-US" sz="2800" dirty="0" smtClean="0"/>
              <a:t>What is </a:t>
            </a:r>
            <a:r>
              <a:rPr lang="en-US" sz="2800" dirty="0"/>
              <a:t>trauma’s impact on individuals, family members, and the community at </a:t>
            </a:r>
            <a:r>
              <a:rPr lang="en-US" sz="2800" dirty="0" smtClean="0"/>
              <a:t>large?</a:t>
            </a:r>
          </a:p>
          <a:p>
            <a:pPr marL="457200" indent="-457200">
              <a:buFont typeface="Arial" pitchFamily="34" charset="0"/>
              <a:buChar char="•"/>
            </a:pPr>
            <a:r>
              <a:rPr lang="en-US" sz="2800" dirty="0" smtClean="0"/>
              <a:t>How can parents</a:t>
            </a:r>
            <a:r>
              <a:rPr lang="en-US" sz="2800" dirty="0"/>
              <a:t>, caregivers, </a:t>
            </a:r>
            <a:r>
              <a:rPr lang="en-US" sz="2800" dirty="0" smtClean="0"/>
              <a:t>caring adults </a:t>
            </a:r>
            <a:r>
              <a:rPr lang="en-US" sz="2800" dirty="0"/>
              <a:t>can offer support to someone who has experienced trauma. </a:t>
            </a:r>
            <a:endParaRPr lang="en-US" sz="2800" dirty="0" smtClean="0"/>
          </a:p>
          <a:p>
            <a:pPr marL="457200" indent="-457200">
              <a:buFont typeface="Arial" pitchFamily="34" charset="0"/>
              <a:buChar char="•"/>
            </a:pPr>
            <a:r>
              <a:rPr lang="en-US" sz="2800" dirty="0" smtClean="0"/>
              <a:t>What </a:t>
            </a:r>
            <a:r>
              <a:rPr lang="en-US" sz="2800" dirty="0"/>
              <a:t>evidence based clinical treatments are being offered to traumatized youth and </a:t>
            </a:r>
            <a:r>
              <a:rPr lang="en-US" sz="2800" dirty="0" smtClean="0"/>
              <a:t>families? </a:t>
            </a:r>
          </a:p>
          <a:p>
            <a:pPr marL="457200" indent="-457200">
              <a:buFont typeface="Arial" pitchFamily="34" charset="0"/>
              <a:buChar char="•"/>
            </a:pPr>
            <a:r>
              <a:rPr lang="en-US" sz="2800" dirty="0" smtClean="0"/>
              <a:t>Why Trauma Informed Care?</a:t>
            </a:r>
          </a:p>
        </p:txBody>
      </p:sp>
    </p:spTree>
    <p:extLst>
      <p:ext uri="{BB962C8B-B14F-4D97-AF65-F5344CB8AC3E}">
        <p14:creationId xmlns:p14="http://schemas.microsoft.com/office/powerpoint/2010/main" val="387883868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a:xfrm>
            <a:off x="457200" y="1447800"/>
            <a:ext cx="8229600" cy="4525963"/>
          </a:xfrm>
        </p:spPr>
        <p:txBody>
          <a:bodyPr/>
          <a:lstStyle/>
          <a:p>
            <a:pPr eaLnBrk="1" hangingPunct="1"/>
            <a:r>
              <a:rPr lang="en-US" sz="2800" dirty="0" smtClean="0"/>
              <a:t>exposure to extreme stressor</a:t>
            </a:r>
          </a:p>
          <a:p>
            <a:pPr lvl="1" eaLnBrk="1" hangingPunct="1"/>
            <a:r>
              <a:rPr lang="en-US" sz="2400" dirty="0" smtClean="0"/>
              <a:t>threatened death or serious injury directly </a:t>
            </a:r>
          </a:p>
          <a:p>
            <a:pPr lvl="1" eaLnBrk="1" hangingPunct="1"/>
            <a:r>
              <a:rPr lang="en-US" sz="2400" dirty="0" smtClean="0"/>
              <a:t>witnessing event (involving death, injury or threat)</a:t>
            </a:r>
          </a:p>
          <a:p>
            <a:pPr lvl="1" eaLnBrk="1" hangingPunct="1"/>
            <a:r>
              <a:rPr lang="en-US" sz="2400" dirty="0" smtClean="0"/>
              <a:t>learning about event experienced by a loved one</a:t>
            </a:r>
          </a:p>
          <a:p>
            <a:pPr eaLnBrk="1" hangingPunct="1"/>
            <a:r>
              <a:rPr lang="en-US" sz="2800" dirty="0" smtClean="0"/>
              <a:t>response to the event</a:t>
            </a:r>
          </a:p>
          <a:p>
            <a:pPr lvl="1" eaLnBrk="1" hangingPunct="1"/>
            <a:r>
              <a:rPr lang="en-US" sz="2400" dirty="0" smtClean="0"/>
              <a:t>intense fear, helplessness or horror</a:t>
            </a:r>
          </a:p>
          <a:p>
            <a:pPr lvl="1" eaLnBrk="1" hangingPunct="1"/>
            <a:r>
              <a:rPr lang="en-US" sz="2400" dirty="0" smtClean="0"/>
              <a:t>various way it is re-experienced </a:t>
            </a:r>
          </a:p>
          <a:p>
            <a:pPr lvl="2"/>
            <a:r>
              <a:rPr lang="en-US" sz="1800" dirty="0" smtClean="0"/>
              <a:t>e.g.. nightmares, intrusive thoughts of the event, feeling detached from others, dissociation, sleep trouble, startle response, etc.</a:t>
            </a:r>
          </a:p>
          <a:p>
            <a:pPr lvl="1" eaLnBrk="1" hangingPunct="1"/>
            <a:endParaRPr lang="en-US" sz="2400" dirty="0" smtClean="0"/>
          </a:p>
        </p:txBody>
      </p:sp>
      <p:sp>
        <p:nvSpPr>
          <p:cNvPr id="4098" name="Rectangle 2"/>
          <p:cNvSpPr>
            <a:spLocks noGrp="1" noChangeArrowheads="1"/>
          </p:cNvSpPr>
          <p:nvPr>
            <p:ph type="title"/>
          </p:nvPr>
        </p:nvSpPr>
        <p:spPr/>
        <p:txBody>
          <a:bodyPr/>
          <a:lstStyle/>
          <a:p>
            <a:pPr algn="ctr" eaLnBrk="1" hangingPunct="1"/>
            <a:r>
              <a:rPr lang="en-US" sz="4800" b="1" dirty="0" smtClean="0"/>
              <a:t>Definition of Trauma</a:t>
            </a:r>
            <a:endParaRPr lang="en-US" sz="4800" b="1" dirty="0" smtClean="0">
              <a:latin typeface="Comic Sans MS" pitchFamily="66" charset="0"/>
            </a:endParaRPr>
          </a:p>
        </p:txBody>
      </p:sp>
    </p:spTree>
    <p:extLst>
      <p:ext uri="{BB962C8B-B14F-4D97-AF65-F5344CB8AC3E}">
        <p14:creationId xmlns:p14="http://schemas.microsoft.com/office/powerpoint/2010/main" val="56900948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Content Placeholder 2"/>
          <p:cNvSpPr>
            <a:spLocks noGrp="1"/>
          </p:cNvSpPr>
          <p:nvPr>
            <p:ph idx="1"/>
          </p:nvPr>
        </p:nvSpPr>
        <p:spPr/>
        <p:txBody>
          <a:bodyPr>
            <a:normAutofit fontScale="92500"/>
          </a:bodyPr>
          <a:lstStyle/>
          <a:p>
            <a:pPr eaLnBrk="1" hangingPunct="1">
              <a:lnSpc>
                <a:spcPct val="90000"/>
              </a:lnSpc>
            </a:pPr>
            <a:r>
              <a:rPr lang="en-US" sz="2800" dirty="0" smtClean="0"/>
              <a:t>sexual abuse	    	</a:t>
            </a:r>
          </a:p>
          <a:p>
            <a:pPr eaLnBrk="1" hangingPunct="1">
              <a:lnSpc>
                <a:spcPct val="90000"/>
              </a:lnSpc>
            </a:pPr>
            <a:r>
              <a:rPr lang="en-US" sz="2800" dirty="0" smtClean="0"/>
              <a:t>severe neglect	</a:t>
            </a:r>
          </a:p>
          <a:p>
            <a:pPr eaLnBrk="1" hangingPunct="1">
              <a:lnSpc>
                <a:spcPct val="90000"/>
              </a:lnSpc>
            </a:pPr>
            <a:r>
              <a:rPr lang="en-US" sz="2800" dirty="0" smtClean="0"/>
              <a:t>physical abuse   </a:t>
            </a:r>
            <a:r>
              <a:rPr lang="en-US" sz="2800" dirty="0" smtClean="0">
                <a:latin typeface="WP MathA"/>
              </a:rPr>
              <a:t> </a:t>
            </a:r>
          </a:p>
          <a:p>
            <a:pPr eaLnBrk="1" hangingPunct="1">
              <a:lnSpc>
                <a:spcPct val="90000"/>
              </a:lnSpc>
            </a:pPr>
            <a:r>
              <a:rPr lang="en-US" sz="2800" dirty="0" smtClean="0"/>
              <a:t>domestic violence</a:t>
            </a:r>
          </a:p>
          <a:p>
            <a:pPr eaLnBrk="1" hangingPunct="1">
              <a:lnSpc>
                <a:spcPct val="90000"/>
              </a:lnSpc>
            </a:pPr>
            <a:r>
              <a:rPr lang="en-US" sz="2800" dirty="0" smtClean="0"/>
              <a:t>witnessed violence and cruelty to others	</a:t>
            </a:r>
          </a:p>
          <a:p>
            <a:pPr eaLnBrk="1" hangingPunct="1">
              <a:lnSpc>
                <a:spcPct val="90000"/>
              </a:lnSpc>
            </a:pPr>
            <a:r>
              <a:rPr lang="en-US" sz="2800" dirty="0" smtClean="0"/>
              <a:t>deprivation caused by extreme poverty	</a:t>
            </a:r>
          </a:p>
          <a:p>
            <a:pPr eaLnBrk="1" hangingPunct="1">
              <a:lnSpc>
                <a:spcPct val="90000"/>
              </a:lnSpc>
            </a:pPr>
            <a:r>
              <a:rPr lang="en-US" sz="2800" dirty="0" smtClean="0"/>
              <a:t>serious emotional and psychological abuse	</a:t>
            </a:r>
          </a:p>
          <a:p>
            <a:pPr eaLnBrk="1" hangingPunct="1">
              <a:lnSpc>
                <a:spcPct val="90000"/>
              </a:lnSpc>
            </a:pPr>
            <a:r>
              <a:rPr lang="en-US" sz="2800" dirty="0" smtClean="0"/>
              <a:t>gang and drug related violence	</a:t>
            </a:r>
          </a:p>
          <a:p>
            <a:pPr eaLnBrk="1" hangingPunct="1">
              <a:lnSpc>
                <a:spcPct val="90000"/>
              </a:lnSpc>
            </a:pPr>
            <a:r>
              <a:rPr lang="en-US" sz="2800" dirty="0" smtClean="0"/>
              <a:t>repeated abandonment or sudden loss	</a:t>
            </a:r>
          </a:p>
          <a:p>
            <a:pPr eaLnBrk="1" hangingPunct="1">
              <a:lnSpc>
                <a:spcPct val="90000"/>
              </a:lnSpc>
            </a:pPr>
            <a:r>
              <a:rPr lang="en-US" sz="2800" dirty="0" smtClean="0"/>
              <a:t>rape (sexual assault)	</a:t>
            </a:r>
          </a:p>
        </p:txBody>
      </p:sp>
      <p:sp>
        <p:nvSpPr>
          <p:cNvPr id="5122" name="Title 1"/>
          <p:cNvSpPr>
            <a:spLocks noGrp="1"/>
          </p:cNvSpPr>
          <p:nvPr>
            <p:ph type="title"/>
          </p:nvPr>
        </p:nvSpPr>
        <p:spPr/>
        <p:txBody>
          <a:bodyPr>
            <a:normAutofit fontScale="90000"/>
          </a:bodyPr>
          <a:lstStyle/>
          <a:p>
            <a:pPr algn="ctr"/>
            <a:r>
              <a:rPr lang="en-US" dirty="0" smtClean="0"/>
              <a:t>What kinds of events </a:t>
            </a:r>
            <a:br>
              <a:rPr lang="en-US" dirty="0" smtClean="0"/>
            </a:br>
            <a:r>
              <a:rPr lang="en-US" dirty="0" smtClean="0"/>
              <a:t>are traumatic?</a:t>
            </a:r>
          </a:p>
        </p:txBody>
      </p:sp>
    </p:spTree>
    <p:extLst>
      <p:ext uri="{BB962C8B-B14F-4D97-AF65-F5344CB8AC3E}">
        <p14:creationId xmlns:p14="http://schemas.microsoft.com/office/powerpoint/2010/main" val="248330660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4"/>
          <p:cNvSpPr>
            <a:spLocks noGrp="1" noChangeArrowheads="1"/>
          </p:cNvSpPr>
          <p:nvPr>
            <p:ph idx="1"/>
          </p:nvPr>
        </p:nvSpPr>
        <p:spPr>
          <a:xfrm>
            <a:off x="533400" y="1752600"/>
            <a:ext cx="8229600" cy="3471672"/>
          </a:xfrm>
        </p:spPr>
        <p:txBody>
          <a:bodyPr/>
          <a:lstStyle/>
          <a:p>
            <a:pPr>
              <a:spcBef>
                <a:spcPct val="0"/>
              </a:spcBef>
              <a:spcAft>
                <a:spcPct val="50000"/>
              </a:spcAft>
            </a:pPr>
            <a:r>
              <a:rPr lang="en-US" sz="3200" dirty="0" smtClean="0"/>
              <a:t>Adverse childhood experiences are common (verified by both CDC studies)</a:t>
            </a:r>
          </a:p>
          <a:p>
            <a:pPr>
              <a:spcBef>
                <a:spcPct val="0"/>
              </a:spcBef>
              <a:spcAft>
                <a:spcPct val="50000"/>
              </a:spcAft>
            </a:pPr>
            <a:r>
              <a:rPr lang="en-US" sz="3200" dirty="0" smtClean="0"/>
              <a:t>Childhood experiences powerfully influence who we become as adults (verified by CDC/Kaiser study)</a:t>
            </a:r>
            <a:endParaRPr lang="en-US" sz="3200" dirty="0" smtClean="0">
              <a:solidFill>
                <a:schemeClr val="tx1"/>
              </a:solidFill>
              <a:cs typeface="Arial" pitchFamily="34" charset="0"/>
            </a:endParaRPr>
          </a:p>
        </p:txBody>
      </p:sp>
      <p:sp>
        <p:nvSpPr>
          <p:cNvPr id="15362" name="Rectangle 3"/>
          <p:cNvSpPr>
            <a:spLocks noGrp="1" noChangeArrowheads="1"/>
          </p:cNvSpPr>
          <p:nvPr>
            <p:ph type="title"/>
          </p:nvPr>
        </p:nvSpPr>
        <p:spPr/>
        <p:txBody>
          <a:bodyPr>
            <a:normAutofit fontScale="90000"/>
          </a:bodyPr>
          <a:lstStyle/>
          <a:p>
            <a:pPr algn="ctr" eaLnBrk="1" hangingPunct="1"/>
            <a:r>
              <a:rPr lang="en-US" sz="4000" b="1" dirty="0" smtClean="0"/>
              <a:t>Adverse Childhood Experiences (ACES) Study Findings </a:t>
            </a:r>
            <a:r>
              <a:rPr lang="en-US" sz="2200" b="1" dirty="0" smtClean="0"/>
              <a:t>(1998 and 2010)</a:t>
            </a:r>
            <a:endParaRPr lang="en-US" sz="3900" b="1" dirty="0" smtClean="0"/>
          </a:p>
        </p:txBody>
      </p:sp>
    </p:spTree>
    <p:extLst>
      <p:ext uri="{BB962C8B-B14F-4D97-AF65-F5344CB8AC3E}">
        <p14:creationId xmlns:p14="http://schemas.microsoft.com/office/powerpoint/2010/main" val="227390511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2" name="Rectangle 6"/>
          <p:cNvSpPr>
            <a:spLocks noGrp="1" noChangeArrowheads="1"/>
          </p:cNvSpPr>
          <p:nvPr>
            <p:ph idx="1"/>
          </p:nvPr>
        </p:nvSpPr>
        <p:spPr>
          <a:xfrm>
            <a:off x="304800" y="1828800"/>
            <a:ext cx="4114800" cy="4191000"/>
          </a:xfrm>
        </p:spPr>
        <p:txBody>
          <a:bodyPr/>
          <a:lstStyle/>
          <a:p>
            <a:r>
              <a:rPr lang="en-US" sz="2500" smtClean="0"/>
              <a:t>Abuse of Child</a:t>
            </a:r>
          </a:p>
          <a:p>
            <a:pPr lvl="1">
              <a:spcBef>
                <a:spcPct val="25000"/>
              </a:spcBef>
            </a:pPr>
            <a:r>
              <a:rPr lang="en-US" sz="2200" smtClean="0"/>
              <a:t>Emotional abuse, 11%</a:t>
            </a:r>
          </a:p>
          <a:p>
            <a:pPr lvl="1">
              <a:spcBef>
                <a:spcPct val="25000"/>
              </a:spcBef>
            </a:pPr>
            <a:r>
              <a:rPr lang="en-US" sz="2200" smtClean="0"/>
              <a:t>Physical abuse, 28%</a:t>
            </a:r>
          </a:p>
          <a:p>
            <a:pPr lvl="1">
              <a:spcBef>
                <a:spcPct val="25000"/>
              </a:spcBef>
              <a:spcAft>
                <a:spcPct val="125000"/>
              </a:spcAft>
            </a:pPr>
            <a:r>
              <a:rPr lang="en-US" sz="2200" smtClean="0"/>
              <a:t>Contact sexual abuse, 22%</a:t>
            </a:r>
          </a:p>
          <a:p>
            <a:pPr>
              <a:spcBef>
                <a:spcPct val="0"/>
              </a:spcBef>
            </a:pPr>
            <a:r>
              <a:rPr lang="en-US" sz="2500" smtClean="0"/>
              <a:t>Neglect of Child</a:t>
            </a:r>
          </a:p>
          <a:p>
            <a:pPr lvl="1">
              <a:spcBef>
                <a:spcPct val="25000"/>
              </a:spcBef>
            </a:pPr>
            <a:r>
              <a:rPr lang="en-US" sz="2200" smtClean="0"/>
              <a:t>Emotional neglect, 19%</a:t>
            </a:r>
          </a:p>
          <a:p>
            <a:pPr lvl="1">
              <a:spcBef>
                <a:spcPct val="25000"/>
              </a:spcBef>
              <a:spcAft>
                <a:spcPct val="200000"/>
              </a:spcAft>
            </a:pPr>
            <a:r>
              <a:rPr lang="en-US" sz="2200" smtClean="0"/>
              <a:t>Physical neglect, 15%</a:t>
            </a:r>
          </a:p>
        </p:txBody>
      </p:sp>
      <p:sp>
        <p:nvSpPr>
          <p:cNvPr id="14338" name="Rectangle 3"/>
          <p:cNvSpPr>
            <a:spLocks noGrp="1" noChangeArrowheads="1"/>
          </p:cNvSpPr>
          <p:nvPr>
            <p:ph type="title"/>
          </p:nvPr>
        </p:nvSpPr>
        <p:spPr>
          <a:xfrm>
            <a:off x="457200" y="228600"/>
            <a:ext cx="8229600" cy="1143000"/>
          </a:xfrm>
        </p:spPr>
        <p:txBody>
          <a:bodyPr>
            <a:normAutofit fontScale="90000"/>
          </a:bodyPr>
          <a:lstStyle/>
          <a:p>
            <a:pPr algn="ctr" eaLnBrk="1" hangingPunct="1"/>
            <a:r>
              <a:rPr lang="en-US" sz="4000" dirty="0" smtClean="0"/>
              <a:t>Types of  </a:t>
            </a:r>
            <a:r>
              <a:rPr lang="en-US" sz="3600" b="0" dirty="0" smtClean="0"/>
              <a:t>Adverse Childhood Experiences </a:t>
            </a:r>
            <a:r>
              <a:rPr lang="en-US" sz="3600" b="1" dirty="0" smtClean="0"/>
              <a:t>(Birth to 18)</a:t>
            </a:r>
          </a:p>
        </p:txBody>
      </p:sp>
      <p:sp>
        <p:nvSpPr>
          <p:cNvPr id="14353" name="Rectangle 17"/>
          <p:cNvSpPr>
            <a:spLocks noGrp="1" noChangeArrowheads="1"/>
          </p:cNvSpPr>
          <p:nvPr>
            <p:ph type="body" sz="half" idx="4294967295"/>
          </p:nvPr>
        </p:nvSpPr>
        <p:spPr>
          <a:xfrm>
            <a:off x="4495800" y="1828800"/>
            <a:ext cx="4648200" cy="4267200"/>
          </a:xfrm>
          <a:noFill/>
        </p:spPr>
        <p:txBody>
          <a:bodyPr>
            <a:normAutofit lnSpcReduction="10000"/>
          </a:bodyPr>
          <a:lstStyle/>
          <a:p>
            <a:pPr marL="346075" indent="-346075">
              <a:spcBef>
                <a:spcPct val="25000"/>
              </a:spcBef>
            </a:pPr>
            <a:r>
              <a:rPr lang="en-US" sz="2500" smtClean="0"/>
              <a:t>Trauma in Child’s Household</a:t>
            </a:r>
          </a:p>
          <a:p>
            <a:pPr marL="746125" lvl="1">
              <a:spcBef>
                <a:spcPct val="25000"/>
              </a:spcBef>
            </a:pPr>
            <a:r>
              <a:rPr lang="en-US" sz="2200" smtClean="0"/>
              <a:t>Alcohol or drug use, 2%</a:t>
            </a:r>
          </a:p>
          <a:p>
            <a:pPr marL="746125" lvl="1">
              <a:spcBef>
                <a:spcPct val="25000"/>
              </a:spcBef>
            </a:pPr>
            <a:r>
              <a:rPr lang="en-US" sz="2200" smtClean="0"/>
              <a:t>Depressed, emotionally disturbed, or suicidal household member, 17%</a:t>
            </a:r>
          </a:p>
          <a:p>
            <a:pPr marL="746125" lvl="1">
              <a:spcBef>
                <a:spcPct val="25000"/>
              </a:spcBef>
            </a:pPr>
            <a:r>
              <a:rPr lang="en-US" sz="2200" smtClean="0"/>
              <a:t>Mother treated violently, 13%</a:t>
            </a:r>
          </a:p>
          <a:p>
            <a:pPr marL="746125" lvl="1">
              <a:spcBef>
                <a:spcPct val="25000"/>
              </a:spcBef>
            </a:pPr>
            <a:r>
              <a:rPr lang="en-US" sz="2200" smtClean="0"/>
              <a:t>Imprisoned household member, 6%</a:t>
            </a:r>
          </a:p>
          <a:p>
            <a:pPr marL="746125" lvl="1">
              <a:spcBef>
                <a:spcPct val="25000"/>
              </a:spcBef>
              <a:spcAft>
                <a:spcPct val="150000"/>
              </a:spcAft>
            </a:pPr>
            <a:r>
              <a:rPr lang="en-US" sz="2200" smtClean="0"/>
              <a:t>Loss of parent, 23%</a:t>
            </a:r>
          </a:p>
        </p:txBody>
      </p:sp>
      <p:sp>
        <p:nvSpPr>
          <p:cNvPr id="14347" name="Rectangle 11"/>
          <p:cNvSpPr>
            <a:spLocks noChangeArrowheads="1"/>
          </p:cNvSpPr>
          <p:nvPr/>
        </p:nvSpPr>
        <p:spPr bwMode="auto">
          <a:xfrm>
            <a:off x="4495800" y="1828800"/>
            <a:ext cx="4191000"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eaLnBrk="0" hangingPunct="0">
              <a:spcBef>
                <a:spcPct val="20000"/>
              </a:spcBef>
              <a:buClr>
                <a:srgbClr val="679650"/>
              </a:buClr>
              <a:buSzPct val="125000"/>
              <a:buFont typeface="Arial" pitchFamily="34" charset="0"/>
              <a:buChar char="•"/>
            </a:pPr>
            <a:endParaRPr lang="en-US" sz="3000" b="0"/>
          </a:p>
        </p:txBody>
      </p:sp>
      <p:sp>
        <p:nvSpPr>
          <p:cNvPr id="14348" name="Rectangle 12"/>
          <p:cNvSpPr>
            <a:spLocks noChangeArrowheads="1"/>
          </p:cNvSpPr>
          <p:nvPr/>
        </p:nvSpPr>
        <p:spPr bwMode="auto">
          <a:xfrm>
            <a:off x="4495800" y="1676400"/>
            <a:ext cx="4191000"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eaLnBrk="0" hangingPunct="0">
              <a:spcBef>
                <a:spcPct val="20000"/>
              </a:spcBef>
              <a:buClr>
                <a:srgbClr val="679650"/>
              </a:buClr>
              <a:buSzPct val="125000"/>
              <a:buFont typeface="Arial" pitchFamily="34" charset="0"/>
              <a:buChar char="•"/>
            </a:pPr>
            <a:endParaRPr lang="en-US" sz="3000" b="0"/>
          </a:p>
        </p:txBody>
      </p:sp>
    </p:spTree>
    <p:extLst>
      <p:ext uri="{BB962C8B-B14F-4D97-AF65-F5344CB8AC3E}">
        <p14:creationId xmlns:p14="http://schemas.microsoft.com/office/powerpoint/2010/main" val="405785271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431</TotalTime>
  <Words>3763</Words>
  <Application>Microsoft Office PowerPoint</Application>
  <PresentationFormat>On-screen Show (4:3)</PresentationFormat>
  <Paragraphs>380</Paragraphs>
  <Slides>43</Slides>
  <Notes>18</Notes>
  <HiddenSlides>0</HiddenSlides>
  <MMClips>0</MMClips>
  <ScaleCrop>false</ScaleCrop>
  <HeadingPairs>
    <vt:vector size="4" baseType="variant">
      <vt:variant>
        <vt:lpstr>Theme</vt:lpstr>
      </vt:variant>
      <vt:variant>
        <vt:i4>1</vt:i4>
      </vt:variant>
      <vt:variant>
        <vt:lpstr>Slide Titles</vt:lpstr>
      </vt:variant>
      <vt:variant>
        <vt:i4>43</vt:i4>
      </vt:variant>
    </vt:vector>
  </HeadingPairs>
  <TitlesOfParts>
    <vt:vector size="44" baseType="lpstr">
      <vt:lpstr>Concourse</vt:lpstr>
      <vt:lpstr>PowerPoint Presentation</vt:lpstr>
      <vt:lpstr>Child Trauma</vt:lpstr>
      <vt:lpstr>Child Trauma</vt:lpstr>
      <vt:lpstr>Child Trauma</vt:lpstr>
      <vt:lpstr>PowerPoint Presentation</vt:lpstr>
      <vt:lpstr>Definition of Trauma</vt:lpstr>
      <vt:lpstr>What kinds of events  are traumatic?</vt:lpstr>
      <vt:lpstr>Adverse Childhood Experiences (ACES) Study Findings (1998 and 2010)</vt:lpstr>
      <vt:lpstr>Types of  Adverse Childhood Experiences (Birth to 18)</vt:lpstr>
      <vt:lpstr>Impacts of Childhood Trauma and Adoption of Health Risks to Ease Pain</vt:lpstr>
      <vt:lpstr>Long-Term Consequences of Unaddressed Childhood Trauma </vt:lpstr>
      <vt:lpstr>ACEs Influence Health and Well-Being Throughout the Lifespan</vt:lpstr>
      <vt:lpstr>ACE Scores and Impact</vt:lpstr>
      <vt:lpstr>INDIVIDUAL IMPACT</vt:lpstr>
      <vt:lpstr>Trauma Impact</vt:lpstr>
      <vt:lpstr>Child Trauma Indicators</vt:lpstr>
      <vt:lpstr>Effects of Traumatic Abuse </vt:lpstr>
      <vt:lpstr>Violence impacts learning</vt:lpstr>
      <vt:lpstr>What makes the difference?</vt:lpstr>
      <vt:lpstr>Emotional Response</vt:lpstr>
      <vt:lpstr>FAMILY IMPACT</vt:lpstr>
      <vt:lpstr>Families</vt:lpstr>
      <vt:lpstr>COMMUNITY IMPACT</vt:lpstr>
      <vt:lpstr>Community</vt:lpstr>
      <vt:lpstr>CALL TO ACTION</vt:lpstr>
      <vt:lpstr>What can Parents/Caregivers do?</vt:lpstr>
      <vt:lpstr>When to Seek Professional Help</vt:lpstr>
      <vt:lpstr>Effective Treatments</vt:lpstr>
      <vt:lpstr>Medication</vt:lpstr>
      <vt:lpstr>Cognitive Behavioral Intervention for Trauma in Schools</vt:lpstr>
      <vt:lpstr>3 Approaches to Build Skills</vt:lpstr>
      <vt:lpstr>Skill Building Areas </vt:lpstr>
      <vt:lpstr>Skill Building Areas (2)</vt:lpstr>
      <vt:lpstr>Skill Building Areas (3)</vt:lpstr>
      <vt:lpstr>Skill Building Areas (4)</vt:lpstr>
      <vt:lpstr>CHANGES IN UNDERSTANDING:</vt:lpstr>
      <vt:lpstr>Core Elements of a  Trauma Philosophy </vt:lpstr>
      <vt:lpstr>Core Elements of a  Trauma Philosophy cont.</vt:lpstr>
      <vt:lpstr>A Culture Shift: The Core Principles of a Trauma-Informed System of Care</vt:lpstr>
      <vt:lpstr>A Culture Shift: Scope of Change in a Distressed System</vt:lpstr>
      <vt:lpstr>Caregiver Support and Well-Being</vt:lpstr>
      <vt:lpstr>The Basic Lesson</vt:lpstr>
      <vt:lpstr>Your  Community Mental Health Center</vt:lpstr>
    </vt:vector>
  </TitlesOfParts>
  <Company>Compass Health</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Suzanne Taggart</dc:creator>
  <cp:lastModifiedBy>nola martz</cp:lastModifiedBy>
  <cp:revision>30</cp:revision>
  <cp:lastPrinted>2016-02-08T20:52:07Z</cp:lastPrinted>
  <dcterms:created xsi:type="dcterms:W3CDTF">2013-09-17T20:58:45Z</dcterms:created>
  <dcterms:modified xsi:type="dcterms:W3CDTF">2016-06-22T15:48:09Z</dcterms:modified>
</cp:coreProperties>
</file>