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2"/>
  </p:notesMasterIdLst>
  <p:sldIdLst>
    <p:sldId id="256" r:id="rId2"/>
    <p:sldId id="257" r:id="rId3"/>
    <p:sldId id="259" r:id="rId4"/>
    <p:sldId id="260" r:id="rId5"/>
    <p:sldId id="261" r:id="rId6"/>
    <p:sldId id="270" r:id="rId7"/>
    <p:sldId id="263" r:id="rId8"/>
    <p:sldId id="271" r:id="rId9"/>
    <p:sldId id="272" r:id="rId10"/>
    <p:sldId id="264" r:id="rId11"/>
    <p:sldId id="265" r:id="rId12"/>
    <p:sldId id="268" r:id="rId13"/>
    <p:sldId id="266" r:id="rId14"/>
    <p:sldId id="267" r:id="rId15"/>
    <p:sldId id="273" r:id="rId16"/>
    <p:sldId id="274" r:id="rId17"/>
    <p:sldId id="275" r:id="rId18"/>
    <p:sldId id="276" r:id="rId19"/>
    <p:sldId id="258" r:id="rId20"/>
    <p:sldId id="262" r:id="rId2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1CAE9AF-D819-484F-A730-928FA06CECD9}" type="datetimeFigureOut">
              <a:rPr lang="en-US" smtClean="0"/>
              <a:pPr/>
              <a:t>12/13/2017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2274FCC-0D08-4049-81EA-6E1043749FA8}" type="slidenum">
              <a:rPr lang="en-US" smtClean="0"/>
              <a:pPr/>
              <a:t>‹#›</a:t>
            </a:fld>
            <a:endParaRPr lang="en-US"/>
          </a:p>
        </p:txBody>
      </p:sp>
    </p:spTree>
    <p:extLst>
      <p:ext uri="{BB962C8B-B14F-4D97-AF65-F5344CB8AC3E}">
        <p14:creationId xmlns:p14="http://schemas.microsoft.com/office/powerpoint/2010/main" val="9482420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2274FCC-0D08-4049-81EA-6E1043749FA8}" type="slidenum">
              <a:rPr lang="en-US" smtClean="0"/>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2274FCC-0D08-4049-81EA-6E1043749FA8}" type="slidenum">
              <a:rPr lang="en-US" smtClean="0"/>
              <a:pPr/>
              <a:t>11</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Caring For Our</a:t>
            </a:r>
            <a:r>
              <a:rPr lang="en-US" baseline="0" dirty="0" smtClean="0"/>
              <a:t> Children contains model best practice based recommendations for child care providers.</a:t>
            </a:r>
            <a:endParaRPr lang="en-US" dirty="0"/>
          </a:p>
        </p:txBody>
      </p:sp>
      <p:sp>
        <p:nvSpPr>
          <p:cNvPr id="4" name="Slide Number Placeholder 3"/>
          <p:cNvSpPr>
            <a:spLocks noGrp="1"/>
          </p:cNvSpPr>
          <p:nvPr>
            <p:ph type="sldNum" sz="quarter" idx="10"/>
          </p:nvPr>
        </p:nvSpPr>
        <p:spPr/>
        <p:txBody>
          <a:bodyPr/>
          <a:lstStyle/>
          <a:p>
            <a:fld id="{92274FCC-0D08-4049-81EA-6E1043749FA8}" type="slidenum">
              <a:rPr lang="en-US" smtClean="0"/>
              <a:pPr/>
              <a:t>13</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9" name="Rectangle 8"/>
          <p:cNvSpPr/>
          <p:nvPr/>
        </p:nvSpPr>
        <p:spPr bwMode="ltGray">
          <a:xfrm>
            <a:off x="0" y="0"/>
            <a:ext cx="9143999" cy="513543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1"/>
          <p:cNvSpPr>
            <a:spLocks noGrp="1"/>
          </p:cNvSpPr>
          <p:nvPr>
            <p:ph type="ctrTitle"/>
          </p:nvPr>
        </p:nvSpPr>
        <p:spPr>
          <a:xfrm>
            <a:off x="685800" y="3355848"/>
            <a:ext cx="8077200" cy="1673352"/>
          </a:xfrm>
        </p:spPr>
        <p:txBody>
          <a:bodyPr vert="horz" lIns="91440" tIns="0" rIns="45720" bIns="0" rtlCol="0" anchor="t">
            <a:normAutofit/>
            <a:scene3d>
              <a:camera prst="orthographicFront"/>
              <a:lightRig rig="threePt" dir="t">
                <a:rot lat="0" lon="0" rev="4800000"/>
              </a:lightRig>
            </a:scene3d>
            <a:sp3d prstMaterial="matte">
              <a:bevelT w="50800" h="10160"/>
            </a:sp3d>
          </a:bodyPr>
          <a:lstStyle>
            <a:lvl1pPr algn="l">
              <a:defRPr sz="4700" b="1"/>
            </a:lvl1pPr>
            <a:extLst/>
          </a:lstStyle>
          <a:p>
            <a:r>
              <a:rPr kumimoji="0" lang="en-US" smtClean="0"/>
              <a:t>Click to edit Master title style</a:t>
            </a:r>
            <a:endParaRPr kumimoji="0" lang="en-US"/>
          </a:p>
        </p:txBody>
      </p:sp>
      <p:sp>
        <p:nvSpPr>
          <p:cNvPr id="3" name="Subtitle 2"/>
          <p:cNvSpPr>
            <a:spLocks noGrp="1"/>
          </p:cNvSpPr>
          <p:nvPr>
            <p:ph type="subTitle" idx="1"/>
          </p:nvPr>
        </p:nvSpPr>
        <p:spPr>
          <a:xfrm>
            <a:off x="685800" y="1828800"/>
            <a:ext cx="8077200" cy="1499616"/>
          </a:xfrm>
        </p:spPr>
        <p:txBody>
          <a:bodyPr lIns="118872" tIns="0" rIns="45720" bIns="0" anchor="b"/>
          <a:lstStyle>
            <a:lvl1pPr marL="0" indent="0" algn="l">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extLst/>
          </a:lstStyle>
          <a:p>
            <a:r>
              <a:rPr kumimoji="0" lang="en-US" smtClean="0"/>
              <a:t>Click to edit Master subtitle style</a:t>
            </a:r>
            <a:endParaRPr kumimoji="0" lang="en-US"/>
          </a:p>
        </p:txBody>
      </p:sp>
      <p:sp>
        <p:nvSpPr>
          <p:cNvPr id="4" name="Date Placeholder 3"/>
          <p:cNvSpPr>
            <a:spLocks noGrp="1"/>
          </p:cNvSpPr>
          <p:nvPr>
            <p:ph type="dt" sz="half" idx="10"/>
          </p:nvPr>
        </p:nvSpPr>
        <p:spPr/>
        <p:txBody>
          <a:bodyPr/>
          <a:lstStyle/>
          <a:p>
            <a:fld id="{B2409B46-29AD-4BA8-B006-976FE337F8A3}" type="datetimeFigureOut">
              <a:rPr lang="en-US" smtClean="0"/>
              <a:pPr/>
              <a:t>12/13/2017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FA1F2BC-D180-43F7-90B3-DA5C4F371AEE}" type="slidenum">
              <a:rPr lang="en-US" smtClean="0"/>
              <a:pPr/>
              <a:t>‹#›</a:t>
            </a:fld>
            <a:endParaRPr lang="en-US"/>
          </a:p>
        </p:txBody>
      </p:sp>
      <p:sp>
        <p:nvSpPr>
          <p:cNvPr id="10" name="Rectangle 9"/>
          <p:cNvSpPr/>
          <p:nvPr/>
        </p:nvSpPr>
        <p:spPr bwMode="invGray">
          <a:xfrm>
            <a:off x="0" y="5128334"/>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2409B46-29AD-4BA8-B006-976FE337F8A3}" type="datetimeFigureOut">
              <a:rPr lang="en-US" smtClean="0"/>
              <a:pPr/>
              <a:t>12/13/2017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FA1F2BC-D180-43F7-90B3-DA5C4F371AEE}"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9" name="Rectangle 8"/>
          <p:cNvSpPr/>
          <p:nvPr/>
        </p:nvSpPr>
        <p:spPr bwMode="invGray">
          <a:xfrm>
            <a:off x="6598920" y="0"/>
            <a:ext cx="45720" cy="6858000"/>
          </a:xfrm>
          <a:prstGeom prst="rect">
            <a:avLst/>
          </a:prstGeom>
          <a:solidFill>
            <a:srgbClr val="FFFFFF"/>
          </a:solidFill>
          <a:ln w="48000" cap="flat" cmpd="thickThin" algn="ctr">
            <a:noFill/>
            <a:prstDash val="solid"/>
          </a:ln>
          <a:effectLst>
            <a:outerShdw blurRad="31750" dist="10160" dir="108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8" name="Rectangle 7"/>
          <p:cNvSpPr/>
          <p:nvPr/>
        </p:nvSpPr>
        <p:spPr bwMode="ltGray">
          <a:xfrm>
            <a:off x="6647687" y="0"/>
            <a:ext cx="2514601" cy="685800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Vertical Title 1"/>
          <p:cNvSpPr>
            <a:spLocks noGrp="1"/>
          </p:cNvSpPr>
          <p:nvPr>
            <p:ph type="title" orient="vert"/>
          </p:nvPr>
        </p:nvSpPr>
        <p:spPr>
          <a:xfrm>
            <a:off x="6781800" y="274640"/>
            <a:ext cx="1905000" cy="5851525"/>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304800"/>
            <a:ext cx="60198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2409B46-29AD-4BA8-B006-976FE337F8A3}" type="datetimeFigureOut">
              <a:rPr lang="en-US" smtClean="0"/>
              <a:pPr/>
              <a:t>12/13/2017</a:t>
            </a:fld>
            <a:endParaRPr lang="en-US"/>
          </a:p>
        </p:txBody>
      </p:sp>
      <p:sp>
        <p:nvSpPr>
          <p:cNvPr id="5" name="Footer Placeholder 4"/>
          <p:cNvSpPr>
            <a:spLocks noGrp="1"/>
          </p:cNvSpPr>
          <p:nvPr>
            <p:ph type="ftr" sz="quarter" idx="11"/>
          </p:nvPr>
        </p:nvSpPr>
        <p:spPr>
          <a:xfrm>
            <a:off x="2640597" y="6377459"/>
            <a:ext cx="3836404" cy="365125"/>
          </a:xfrm>
        </p:spPr>
        <p:txBody>
          <a:bodyPr/>
          <a:lstStyle/>
          <a:p>
            <a:endParaRPr lang="en-US"/>
          </a:p>
        </p:txBody>
      </p:sp>
      <p:sp>
        <p:nvSpPr>
          <p:cNvPr id="6" name="Slide Number Placeholder 5"/>
          <p:cNvSpPr>
            <a:spLocks noGrp="1"/>
          </p:cNvSpPr>
          <p:nvPr>
            <p:ph type="sldNum" sz="quarter" idx="12"/>
          </p:nvPr>
        </p:nvSpPr>
        <p:spPr/>
        <p:txBody>
          <a:bodyPr/>
          <a:lstStyle/>
          <a:p>
            <a:fld id="{AFA1F2BC-D180-43F7-90B3-DA5C4F371AEE}"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55448"/>
            <a:ext cx="8229600" cy="1252728"/>
          </a:xfrm>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2409B46-29AD-4BA8-B006-976FE337F8A3}" type="datetimeFigureOut">
              <a:rPr lang="en-US" smtClean="0"/>
              <a:pPr/>
              <a:t>12/13/2017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FA1F2BC-D180-43F7-90B3-DA5C4F371AEE}"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9" name="Rectangle 8"/>
          <p:cNvSpPr/>
          <p:nvPr/>
        </p:nvSpPr>
        <p:spPr bwMode="ltGray">
          <a:xfrm>
            <a:off x="0" y="1"/>
            <a:ext cx="9144000" cy="260252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12" name="Rectangle 11"/>
          <p:cNvSpPr/>
          <p:nvPr/>
        </p:nvSpPr>
        <p:spPr bwMode="invGray">
          <a:xfrm>
            <a:off x="0" y="2602520"/>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1"/>
          <p:cNvSpPr>
            <a:spLocks noGrp="1"/>
          </p:cNvSpPr>
          <p:nvPr>
            <p:ph type="title"/>
          </p:nvPr>
        </p:nvSpPr>
        <p:spPr>
          <a:xfrm>
            <a:off x="749808" y="118872"/>
            <a:ext cx="8013192" cy="1636776"/>
          </a:xfrm>
        </p:spPr>
        <p:txBody>
          <a:bodyPr vert="horz" lIns="91440" tIns="0" rIns="91440" bIns="0" rtlCol="0" anchor="b">
            <a:normAutofit/>
            <a:scene3d>
              <a:camera prst="orthographicFront"/>
              <a:lightRig rig="threePt" dir="t">
                <a:rot lat="0" lon="0" rev="4800000"/>
              </a:lightRig>
            </a:scene3d>
            <a:sp3d prstMaterial="matte">
              <a:bevelT w="50800" h="10160"/>
            </a:sp3d>
          </a:bodyPr>
          <a:lstStyle>
            <a:lvl1pPr algn="l">
              <a:defRPr sz="4700" b="1" cap="none" baseline="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740664" y="1828800"/>
            <a:ext cx="8022336" cy="685800"/>
          </a:xfrm>
        </p:spPr>
        <p:txBody>
          <a:bodyPr lIns="146304" tIns="0" rIns="45720" bIns="0" anchor="t"/>
          <a:lstStyle>
            <a:lvl1pPr marL="0" indent="0">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B2409B46-29AD-4BA8-B006-976FE337F8A3}" type="datetimeFigureOut">
              <a:rPr lang="en-US" smtClean="0"/>
              <a:pPr/>
              <a:t>12/13/2017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FA1F2BC-D180-43F7-90B3-DA5C4F371AEE}"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773936"/>
            <a:ext cx="4038600" cy="4623816"/>
          </a:xfrm>
        </p:spPr>
        <p:txBody>
          <a:bodyPr lIns="91440"/>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773936"/>
            <a:ext cx="4038600" cy="46238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B2409B46-29AD-4BA8-B006-976FE337F8A3}" type="datetimeFigureOut">
              <a:rPr lang="en-US" smtClean="0"/>
              <a:pPr/>
              <a:t>12/13/2017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FA1F2BC-D180-43F7-90B3-DA5C4F371AEE}"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698987"/>
            <a:ext cx="4040188"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en-US" smtClean="0"/>
              <a:t>Click to edit Master text styles</a:t>
            </a:r>
          </a:p>
        </p:txBody>
      </p:sp>
      <p:sp>
        <p:nvSpPr>
          <p:cNvPr id="4" name="Content Placeholder 3"/>
          <p:cNvSpPr>
            <a:spLocks noGrp="1"/>
          </p:cNvSpPr>
          <p:nvPr>
            <p:ph sz="half" idx="2"/>
          </p:nvPr>
        </p:nvSpPr>
        <p:spPr>
          <a:xfrm>
            <a:off x="457200" y="2449512"/>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Text Placeholder 4"/>
          <p:cNvSpPr>
            <a:spLocks noGrp="1"/>
          </p:cNvSpPr>
          <p:nvPr>
            <p:ph type="body" sz="quarter" idx="3"/>
          </p:nvPr>
        </p:nvSpPr>
        <p:spPr>
          <a:xfrm>
            <a:off x="4645025" y="1698987"/>
            <a:ext cx="4041775"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en-US" smtClean="0"/>
              <a:t>Click to edit Master text styles</a:t>
            </a:r>
          </a:p>
        </p:txBody>
      </p:sp>
      <p:sp>
        <p:nvSpPr>
          <p:cNvPr id="6" name="Content Placeholder 5"/>
          <p:cNvSpPr>
            <a:spLocks noGrp="1"/>
          </p:cNvSpPr>
          <p:nvPr>
            <p:ph sz="quarter" idx="4"/>
          </p:nvPr>
        </p:nvSpPr>
        <p:spPr>
          <a:xfrm>
            <a:off x="4645025" y="2449512"/>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B2409B46-29AD-4BA8-B006-976FE337F8A3}" type="datetimeFigureOut">
              <a:rPr lang="en-US" smtClean="0"/>
              <a:pPr/>
              <a:t>12/13/2017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FA1F2BC-D180-43F7-90B3-DA5C4F371AEE}"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B2409B46-29AD-4BA8-B006-976FE337F8A3}" type="datetimeFigureOut">
              <a:rPr lang="en-US" smtClean="0"/>
              <a:pPr/>
              <a:t>12/13/2017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FA1F2BC-D180-43F7-90B3-DA5C4F371AEE}"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2409B46-29AD-4BA8-B006-976FE337F8A3}" type="datetimeFigureOut">
              <a:rPr lang="en-US" smtClean="0"/>
              <a:pPr/>
              <a:t>12/13/2017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FA1F2BC-D180-43F7-90B3-DA5C4F371AEE}"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7838" y="152400"/>
            <a:ext cx="2523744" cy="978408"/>
          </a:xfrm>
        </p:spPr>
        <p:txBody>
          <a:bodyPr vert="horz" lIns="73152" rIns="45720" bIns="0" rtlCol="0" anchor="b">
            <a:normAutofit/>
            <a:sp3d prstMaterial="matte"/>
          </a:bodyPr>
          <a:lstStyle>
            <a:lvl1pPr algn="l">
              <a:defRPr sz="2000" b="0"/>
            </a:lvl1pPr>
            <a:extLst/>
          </a:lstStyle>
          <a:p>
            <a:r>
              <a:rPr kumimoji="0" lang="en-US" smtClean="0"/>
              <a:t>Click to edit Master title style</a:t>
            </a:r>
            <a:endParaRPr kumimoji="0" lang="en-US"/>
          </a:p>
        </p:txBody>
      </p:sp>
      <p:sp>
        <p:nvSpPr>
          <p:cNvPr id="3" name="Content Placeholder 2"/>
          <p:cNvSpPr>
            <a:spLocks noGrp="1"/>
          </p:cNvSpPr>
          <p:nvPr>
            <p:ph idx="1"/>
          </p:nvPr>
        </p:nvSpPr>
        <p:spPr>
          <a:xfrm>
            <a:off x="3019377" y="1743133"/>
            <a:ext cx="5920641" cy="455888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Text Placeholder 3"/>
          <p:cNvSpPr>
            <a:spLocks noGrp="1"/>
          </p:cNvSpPr>
          <p:nvPr>
            <p:ph type="body" sz="half" idx="2"/>
          </p:nvPr>
        </p:nvSpPr>
        <p:spPr>
          <a:xfrm>
            <a:off x="167838" y="1730018"/>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B2409B46-29AD-4BA8-B006-976FE337F8A3}" type="datetimeFigureOut">
              <a:rPr lang="en-US" smtClean="0"/>
              <a:pPr/>
              <a:t>12/13/2017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FA1F2BC-D180-43F7-90B3-DA5C4F371AEE}" type="slidenum">
              <a:rPr lang="en-US" smtClean="0"/>
              <a:pPr/>
              <a:t>‹#›</a:t>
            </a:fld>
            <a:endParaRPr lang="en-US"/>
          </a:p>
        </p:txBody>
      </p:sp>
      <p:sp>
        <p:nvSpPr>
          <p:cNvPr id="12" name="Rectangle 11"/>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Rectangle 8"/>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64592" y="155448"/>
            <a:ext cx="2525150" cy="978408"/>
          </a:xfrm>
        </p:spPr>
        <p:txBody>
          <a:bodyPr lIns="73152" bIns="0" anchor="b">
            <a:sp3d prstMaterial="matte"/>
          </a:bodyPr>
          <a:lstStyle>
            <a:lvl1pPr algn="l">
              <a:defRPr sz="2000" b="0"/>
            </a:lvl1pPr>
            <a:extLst/>
          </a:lstStyle>
          <a:p>
            <a:r>
              <a:rPr kumimoji="0" lang="en-US" smtClean="0"/>
              <a:t>Click to edit Master title style</a:t>
            </a:r>
            <a:endParaRPr kumimoji="0" lang="en-US"/>
          </a:p>
        </p:txBody>
      </p:sp>
      <p:sp>
        <p:nvSpPr>
          <p:cNvPr id="3" name="Picture Placeholder 2"/>
          <p:cNvSpPr>
            <a:spLocks noGrp="1"/>
          </p:cNvSpPr>
          <p:nvPr>
            <p:ph type="pic" idx="1"/>
          </p:nvPr>
        </p:nvSpPr>
        <p:spPr>
          <a:xfrm>
            <a:off x="2903805" y="1484808"/>
            <a:ext cx="6247397" cy="5373192"/>
          </a:xfrm>
          <a:solidFill>
            <a:schemeClr val="bg2">
              <a:shade val="7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extLst/>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164592" y="1728216"/>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164592" y="1170432"/>
            <a:ext cx="2523744" cy="201168"/>
          </a:xfrm>
        </p:spPr>
        <p:txBody>
          <a:bodyPr/>
          <a:lstStyle/>
          <a:p>
            <a:fld id="{B2409B46-29AD-4BA8-B006-976FE337F8A3}" type="datetimeFigureOut">
              <a:rPr lang="en-US" smtClean="0"/>
              <a:pPr/>
              <a:t>12/13/2017</a:t>
            </a:fld>
            <a:endParaRPr lang="en-US"/>
          </a:p>
        </p:txBody>
      </p:sp>
      <p:sp>
        <p:nvSpPr>
          <p:cNvPr id="11" name="Rectangle 10"/>
          <p:cNvSpPr/>
          <p:nvPr/>
        </p:nvSpPr>
        <p:spPr>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Rectangle 8"/>
          <p:cNvSpPr/>
          <p:nvPr/>
        </p:nvSpPr>
        <p:spPr bwMode="invGray">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6" name="Footer Placeholder 5"/>
          <p:cNvSpPr>
            <a:spLocks noGrp="1"/>
          </p:cNvSpPr>
          <p:nvPr>
            <p:ph type="ftr" sz="quarter" idx="11"/>
          </p:nvPr>
        </p:nvSpPr>
        <p:spPr>
          <a:xfrm>
            <a:off x="3035808" y="1170432"/>
            <a:ext cx="5193792" cy="201168"/>
          </a:xfrm>
        </p:spPr>
        <p:txBody>
          <a:bodyPr/>
          <a:lstStyle>
            <a:lvl1pPr>
              <a:defRPr>
                <a:solidFill>
                  <a:schemeClr val="bg1">
                    <a:shade val="50000"/>
                  </a:schemeClr>
                </a:solidFill>
              </a:defRPr>
            </a:lvl1pPr>
          </a:lstStyle>
          <a:p>
            <a:endParaRPr lang="en-US"/>
          </a:p>
        </p:txBody>
      </p:sp>
      <p:sp>
        <p:nvSpPr>
          <p:cNvPr id="7" name="Slide Number Placeholder 6"/>
          <p:cNvSpPr>
            <a:spLocks noGrp="1"/>
          </p:cNvSpPr>
          <p:nvPr>
            <p:ph type="sldNum" sz="quarter" idx="12"/>
          </p:nvPr>
        </p:nvSpPr>
        <p:spPr>
          <a:xfrm>
            <a:off x="8339328" y="1170432"/>
            <a:ext cx="733864" cy="201168"/>
          </a:xfrm>
        </p:spPr>
        <p:txBody>
          <a:bodyPr/>
          <a:lstStyle/>
          <a:p>
            <a:fld id="{AFA1F2BC-D180-43F7-90B3-DA5C4F371AEE}"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bwMode="invGray">
          <a:xfrm>
            <a:off x="0" y="1435895"/>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7" name="Rectangle 6"/>
          <p:cNvSpPr/>
          <p:nvPr/>
        </p:nvSpPr>
        <p:spPr bwMode="ltGray">
          <a:xfrm>
            <a:off x="0" y="0"/>
            <a:ext cx="9143999" cy="1433733"/>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Placeholder 1"/>
          <p:cNvSpPr>
            <a:spLocks noGrp="1"/>
          </p:cNvSpPr>
          <p:nvPr>
            <p:ph type="title"/>
          </p:nvPr>
        </p:nvSpPr>
        <p:spPr>
          <a:xfrm>
            <a:off x="457200" y="152400"/>
            <a:ext cx="8229600" cy="1251062"/>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775191"/>
            <a:ext cx="8229600" cy="4625609"/>
          </a:xfrm>
          <a:prstGeom prst="rect">
            <a:avLst/>
          </a:prstGeom>
        </p:spPr>
        <p:txBody>
          <a:bodyPr vert="horz" lIns="54864" tIns="91440" rtlCol="0">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4" name="Date Placeholder 3"/>
          <p:cNvSpPr>
            <a:spLocks noGrp="1"/>
          </p:cNvSpPr>
          <p:nvPr>
            <p:ph type="dt" sz="half" idx="2"/>
          </p:nvPr>
        </p:nvSpPr>
        <p:spPr>
          <a:xfrm>
            <a:off x="457200" y="6476999"/>
            <a:ext cx="2133600" cy="274320"/>
          </a:xfrm>
          <a:prstGeom prst="rect">
            <a:avLst/>
          </a:prstGeom>
        </p:spPr>
        <p:txBody>
          <a:bodyPr vert="horz" lIns="109728" rIns="45720" bIns="0" rtlCol="0" anchor="b"/>
          <a:lstStyle>
            <a:lvl1pPr algn="l" eaLnBrk="1" latinLnBrk="0" hangingPunct="1">
              <a:defRPr kumimoji="0" sz="1200">
                <a:solidFill>
                  <a:schemeClr val="tx1">
                    <a:tint val="95000"/>
                  </a:schemeClr>
                </a:solidFill>
              </a:defRPr>
            </a:lvl1pPr>
            <a:extLst/>
          </a:lstStyle>
          <a:p>
            <a:fld id="{B2409B46-29AD-4BA8-B006-976FE337F8A3}" type="datetimeFigureOut">
              <a:rPr lang="en-US" smtClean="0"/>
              <a:pPr/>
              <a:t>12/13/2017</a:t>
            </a:fld>
            <a:endParaRPr lang="en-US"/>
          </a:p>
        </p:txBody>
      </p:sp>
      <p:sp>
        <p:nvSpPr>
          <p:cNvPr id="5" name="Footer Placeholder 4"/>
          <p:cNvSpPr>
            <a:spLocks noGrp="1"/>
          </p:cNvSpPr>
          <p:nvPr>
            <p:ph type="ftr" sz="quarter" idx="3"/>
          </p:nvPr>
        </p:nvSpPr>
        <p:spPr>
          <a:xfrm>
            <a:off x="2640596" y="6476999"/>
            <a:ext cx="5507719" cy="274320"/>
          </a:xfrm>
          <a:prstGeom prst="rect">
            <a:avLst/>
          </a:prstGeom>
        </p:spPr>
        <p:txBody>
          <a:bodyPr vert="horz" lIns="45720" rIns="45720" bIns="0" rtlCol="0" anchor="b"/>
          <a:lstStyle>
            <a:lvl1pPr algn="l" eaLnBrk="1" latinLnBrk="0" hangingPunct="1">
              <a:defRPr kumimoji="0" sz="1200">
                <a:solidFill>
                  <a:schemeClr val="tx1">
                    <a:tint val="95000"/>
                  </a:schemeClr>
                </a:solidFill>
              </a:defRPr>
            </a:lvl1pPr>
            <a:extLst/>
          </a:lstStyle>
          <a:p>
            <a:endParaRPr lang="en-US"/>
          </a:p>
        </p:txBody>
      </p:sp>
      <p:sp>
        <p:nvSpPr>
          <p:cNvPr id="6" name="Slide Number Placeholder 5"/>
          <p:cNvSpPr>
            <a:spLocks noGrp="1"/>
          </p:cNvSpPr>
          <p:nvPr>
            <p:ph type="sldNum" sz="quarter" idx="4"/>
          </p:nvPr>
        </p:nvSpPr>
        <p:spPr>
          <a:xfrm>
            <a:off x="8204396" y="6476999"/>
            <a:ext cx="733864" cy="274320"/>
          </a:xfrm>
          <a:prstGeom prst="rect">
            <a:avLst/>
          </a:prstGeom>
        </p:spPr>
        <p:txBody>
          <a:bodyPr vert="horz" bIns="0" rtlCol="0" anchor="b"/>
          <a:lstStyle>
            <a:lvl1pPr algn="r" eaLnBrk="1" latinLnBrk="0" hangingPunct="1">
              <a:defRPr kumimoji="0" sz="1200">
                <a:solidFill>
                  <a:schemeClr val="tx1">
                    <a:tint val="95000"/>
                  </a:schemeClr>
                </a:solidFill>
              </a:defRPr>
            </a:lvl1pPr>
            <a:extLst/>
          </a:lstStyle>
          <a:p>
            <a:fld id="{AFA1F2BC-D180-43F7-90B3-DA5C4F371AEE}"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p:titleStyle>
    <p:bodyStyle>
      <a:lvl1pPr marL="438912" indent="-320040" algn="l" rtl="0" eaLnBrk="1" latinLnBrk="0" hangingPunct="1">
        <a:spcBef>
          <a:spcPts val="0"/>
        </a:spcBef>
        <a:buClr>
          <a:schemeClr val="accent1"/>
        </a:buClr>
        <a:buSzPct val="80000"/>
        <a:buFont typeface="Wingdings 2"/>
        <a:buChar char=""/>
        <a:defRPr kumimoji="0" sz="3200" kern="1200">
          <a:solidFill>
            <a:schemeClr val="tx1"/>
          </a:solidFill>
          <a:latin typeface="+mn-lt"/>
          <a:ea typeface="+mn-ea"/>
          <a:cs typeface="+mn-cs"/>
        </a:defRPr>
      </a:lvl1pPr>
      <a:lvl2pPr marL="731520" indent="-274320" algn="l" rtl="0" eaLnBrk="1" latinLnBrk="0" hangingPunct="1">
        <a:spcBef>
          <a:spcPct val="20000"/>
        </a:spcBef>
        <a:buClr>
          <a:schemeClr val="accent2"/>
        </a:buClr>
        <a:buSzPct val="90000"/>
        <a:buFont typeface="Wingdings"/>
        <a:buChar char=""/>
        <a:defRPr kumimoji="0" sz="2800" kern="1200">
          <a:solidFill>
            <a:schemeClr val="tx1"/>
          </a:solidFill>
          <a:latin typeface="+mn-lt"/>
          <a:ea typeface="+mn-ea"/>
          <a:cs typeface="+mn-cs"/>
        </a:defRPr>
      </a:lvl2pPr>
      <a:lvl3pPr marL="996696" indent="-228600" algn="l" rtl="0" eaLnBrk="1" latinLnBrk="0" hangingPunct="1">
        <a:spcBef>
          <a:spcPct val="20000"/>
        </a:spcBef>
        <a:buClr>
          <a:schemeClr val="accent3"/>
        </a:buClr>
        <a:buFont typeface="Arial"/>
        <a:buChar char="▪"/>
        <a:defRPr kumimoji="0" sz="2400" kern="1200">
          <a:solidFill>
            <a:schemeClr val="tx1"/>
          </a:solidFill>
          <a:latin typeface="+mn-lt"/>
          <a:ea typeface="+mn-ea"/>
          <a:cs typeface="+mn-cs"/>
        </a:defRPr>
      </a:lvl3pPr>
      <a:lvl4pPr marL="1216152" indent="-182880" algn="l" rtl="0" eaLnBrk="1" latinLnBrk="0" hangingPunct="1">
        <a:spcBef>
          <a:spcPct val="20000"/>
        </a:spcBef>
        <a:buClr>
          <a:schemeClr val="accent4"/>
        </a:buClr>
        <a:buFont typeface="Arial"/>
        <a:buChar char="▪"/>
        <a:defRPr kumimoji="0" sz="2000" kern="1200">
          <a:solidFill>
            <a:schemeClr val="tx1"/>
          </a:solidFill>
          <a:latin typeface="+mn-lt"/>
          <a:ea typeface="+mn-ea"/>
          <a:cs typeface="+mn-cs"/>
        </a:defRPr>
      </a:lvl4pPr>
      <a:lvl5pPr marL="1426464" indent="-182880" algn="l" rtl="0" eaLnBrk="1" latinLnBrk="0" hangingPunct="1">
        <a:spcBef>
          <a:spcPct val="20000"/>
        </a:spcBef>
        <a:buClr>
          <a:schemeClr val="accent5"/>
        </a:buClr>
        <a:buFont typeface="Wingdings 3"/>
        <a:buChar char=""/>
        <a:defRPr kumimoji="0" lang="en-US" sz="2000" kern="1200" smtClean="0">
          <a:solidFill>
            <a:schemeClr val="tx1"/>
          </a:solidFill>
          <a:latin typeface="+mn-lt"/>
          <a:ea typeface="+mn-ea"/>
          <a:cs typeface="+mn-cs"/>
        </a:defRPr>
      </a:lvl5pPr>
      <a:lvl6pPr marL="1627632" indent="-182880" algn="l" rtl="0" eaLnBrk="1" latinLnBrk="0" hangingPunct="1">
        <a:spcBef>
          <a:spcPct val="20000"/>
        </a:spcBef>
        <a:buClr>
          <a:schemeClr val="accent6"/>
        </a:buClr>
        <a:buSzPct val="100000"/>
        <a:buFont typeface="Wingdings 2"/>
        <a:buChar char=""/>
        <a:defRPr kumimoji="0" sz="2000" kern="1200">
          <a:solidFill>
            <a:schemeClr val="tx1"/>
          </a:solidFill>
          <a:latin typeface="+mn-lt"/>
          <a:ea typeface="+mn-ea"/>
          <a:cs typeface="+mn-cs"/>
        </a:defRPr>
      </a:lvl6pPr>
      <a:lvl7pPr marL="1828800" indent="-182880" algn="l" rtl="0" eaLnBrk="1" latinLnBrk="0" hangingPunct="1">
        <a:spcBef>
          <a:spcPct val="20000"/>
        </a:spcBef>
        <a:buClr>
          <a:schemeClr val="accent1"/>
        </a:buClr>
        <a:buSzPct val="100000"/>
        <a:buFont typeface="Wingdings 2"/>
        <a:buChar char=""/>
        <a:defRPr kumimoji="0" sz="1800" kern="1200">
          <a:solidFill>
            <a:schemeClr val="tx1"/>
          </a:solidFill>
          <a:latin typeface="+mn-lt"/>
          <a:ea typeface="+mn-ea"/>
          <a:cs typeface="+mn-cs"/>
        </a:defRPr>
      </a:lvl7pPr>
      <a:lvl8pPr marL="2029968" indent="-182880" algn="l" rtl="0" eaLnBrk="1" latinLnBrk="0" hangingPunct="1">
        <a:spcBef>
          <a:spcPct val="20000"/>
        </a:spcBef>
        <a:buClr>
          <a:schemeClr val="accent2"/>
        </a:buClr>
        <a:buFont typeface="Wingdings 2" pitchFamily="18" charset="2"/>
        <a:buChar char=""/>
        <a:defRPr kumimoji="0" sz="1800" kern="1200">
          <a:solidFill>
            <a:schemeClr val="tx1"/>
          </a:solidFill>
          <a:latin typeface="+mn-lt"/>
          <a:ea typeface="+mn-ea"/>
          <a:cs typeface="+mn-cs"/>
        </a:defRPr>
      </a:lvl8pPr>
      <a:lvl9pPr marL="2231136" indent="-182880" algn="l" rtl="0" eaLnBrk="1" latinLnBrk="0" hangingPunct="1">
        <a:spcBef>
          <a:spcPct val="20000"/>
        </a:spcBef>
        <a:buClr>
          <a:schemeClr val="accent3"/>
        </a:buClr>
        <a:buFont typeface="Wingdings 2" pitchFamily="18" charset="2"/>
        <a:buChar char=""/>
        <a:defRPr kumimoji="0" sz="18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ecap.crc.illinois.edu/poptopics/biting.html" TargetMode="External"/><Relationship Id="rId2" Type="http://schemas.openxmlformats.org/officeDocument/2006/relationships/hyperlink" Target="https://cchp.ucsf.edu/sites/cchp.ucsf.edu/files/bitingen060604_adr.pdf" TargetMode="External"/><Relationship Id="rId1" Type="http://schemas.openxmlformats.org/officeDocument/2006/relationships/slideLayout" Target="../slideLayouts/slideLayout2.xml"/><Relationship Id="rId4" Type="http://schemas.openxmlformats.org/officeDocument/2006/relationships/hyperlink" Target="http://www.careforkids.com.au/articlesv2/article.asp?ID=79"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hyperlink" Target="http://ncac.acecqa.gov.au/family-resources/factsheets/biting.pdf"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Biting</a:t>
            </a:r>
            <a:br>
              <a:rPr lang="en-US" dirty="0" smtClean="0"/>
            </a:br>
            <a:r>
              <a:rPr lang="en-US" dirty="0" smtClean="0"/>
              <a:t>in Child Care Settings</a:t>
            </a:r>
            <a:endParaRPr lang="en-US" dirty="0"/>
          </a:p>
        </p:txBody>
      </p:sp>
      <p:sp>
        <p:nvSpPr>
          <p:cNvPr id="3" name="Subtitle 2"/>
          <p:cNvSpPr>
            <a:spLocks noGrp="1"/>
          </p:cNvSpPr>
          <p:nvPr>
            <p:ph type="subTitle" idx="1"/>
          </p:nvPr>
        </p:nvSpPr>
        <p:spPr>
          <a:xfrm>
            <a:off x="533400" y="5358384"/>
            <a:ext cx="8077200" cy="1499616"/>
          </a:xfrm>
        </p:spPr>
        <p:txBody>
          <a:bodyPr>
            <a:noAutofit/>
          </a:bodyPr>
          <a:lstStyle/>
          <a:p>
            <a:r>
              <a:rPr lang="en-US" sz="2400" dirty="0" smtClean="0"/>
              <a:t>In partnership with your Local Public Health Department and the Missouri Department of Health and Senior Services</a:t>
            </a:r>
          </a:p>
          <a:p>
            <a:r>
              <a:rPr lang="en-US" sz="2400" dirty="0" smtClean="0"/>
              <a:t>Child Care Health Consultation Program</a:t>
            </a:r>
            <a:endParaRPr lang="en-US" sz="24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Managing Biting </a:t>
            </a:r>
            <a:r>
              <a:rPr lang="en-US" dirty="0" err="1" smtClean="0"/>
              <a:t>con’t</a:t>
            </a:r>
            <a:endParaRPr lang="en-US" dirty="0"/>
          </a:p>
        </p:txBody>
      </p:sp>
      <p:sp>
        <p:nvSpPr>
          <p:cNvPr id="3" name="Content Placeholder 2"/>
          <p:cNvSpPr>
            <a:spLocks noGrp="1"/>
          </p:cNvSpPr>
          <p:nvPr>
            <p:ph idx="1"/>
          </p:nvPr>
        </p:nvSpPr>
        <p:spPr/>
        <p:txBody>
          <a:bodyPr>
            <a:normAutofit lnSpcReduction="10000"/>
          </a:bodyPr>
          <a:lstStyle/>
          <a:p>
            <a:r>
              <a:rPr lang="en-US" dirty="0" smtClean="0"/>
              <a:t>React with a tone of voice that is firm but calm to show the act is not acceptable</a:t>
            </a:r>
          </a:p>
          <a:p>
            <a:r>
              <a:rPr lang="en-US" dirty="0" smtClean="0"/>
              <a:t>For younger children use words like ‘ouch’ and ‘hurts’ but not ‘bad’ and ‘naughty’ – Remember, they don’t understand biting the way you do</a:t>
            </a:r>
          </a:p>
          <a:p>
            <a:r>
              <a:rPr lang="en-US" dirty="0" smtClean="0"/>
              <a:t>For older children, say things like, “biting hurts. You must not bite”</a:t>
            </a:r>
          </a:p>
          <a:p>
            <a:r>
              <a:rPr lang="en-US" dirty="0" smtClean="0"/>
              <a:t>Be watchful so that you can prevent it before it occurs if at all possible</a:t>
            </a:r>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Managing Biting </a:t>
            </a:r>
            <a:r>
              <a:rPr lang="en-US" dirty="0" err="1" smtClean="0"/>
              <a:t>con’t</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Separate the children who were in conflict </a:t>
            </a:r>
          </a:p>
          <a:p>
            <a:r>
              <a:rPr lang="en-US" dirty="0" smtClean="0"/>
              <a:t>Speak to the child that has bitten someone else in a clear and firm manner</a:t>
            </a:r>
          </a:p>
          <a:p>
            <a:r>
              <a:rPr lang="en-US" dirty="0" smtClean="0"/>
              <a:t>Comfort the child that was bitten by another child and perform first aid if needed</a:t>
            </a:r>
          </a:p>
          <a:p>
            <a:r>
              <a:rPr lang="en-US" dirty="0" smtClean="0"/>
              <a:t>Deal with the situation when it occurs, but discourage parents from punishing them again at home; instead encourage them to talk about it with their child (if old enough) without dwelling on it</a:t>
            </a:r>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Managing Biting </a:t>
            </a:r>
            <a:r>
              <a:rPr lang="en-US" dirty="0" err="1" smtClean="0"/>
              <a:t>con’t</a:t>
            </a:r>
            <a:endParaRPr lang="en-US" dirty="0"/>
          </a:p>
        </p:txBody>
      </p:sp>
      <p:sp>
        <p:nvSpPr>
          <p:cNvPr id="3" name="Content Placeholder 2"/>
          <p:cNvSpPr>
            <a:spLocks noGrp="1"/>
          </p:cNvSpPr>
          <p:nvPr>
            <p:ph idx="1"/>
          </p:nvPr>
        </p:nvSpPr>
        <p:spPr/>
        <p:txBody>
          <a:bodyPr/>
          <a:lstStyle/>
          <a:p>
            <a:r>
              <a:rPr lang="en-US" dirty="0" smtClean="0"/>
              <a:t>Look at the environment to see what may have triggered the biting (crowding, lack of supervision, overstimulation, etc)</a:t>
            </a:r>
          </a:p>
          <a:p>
            <a:endParaRPr lang="en-US" dirty="0" smtClean="0"/>
          </a:p>
          <a:p>
            <a:r>
              <a:rPr lang="en-US" dirty="0" smtClean="0"/>
              <a:t>Minimize congestion and confusion, competition for toys and adult attention, frustration, and boredom. </a:t>
            </a:r>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Managing Biting </a:t>
            </a:r>
            <a:r>
              <a:rPr lang="en-US" dirty="0" err="1" smtClean="0"/>
              <a:t>con’t</a:t>
            </a:r>
            <a:endParaRPr lang="en-US" dirty="0"/>
          </a:p>
        </p:txBody>
      </p:sp>
      <p:sp>
        <p:nvSpPr>
          <p:cNvPr id="3" name="Content Placeholder 2"/>
          <p:cNvSpPr>
            <a:spLocks noGrp="1"/>
          </p:cNvSpPr>
          <p:nvPr>
            <p:ph idx="1"/>
          </p:nvPr>
        </p:nvSpPr>
        <p:spPr/>
        <p:txBody>
          <a:bodyPr/>
          <a:lstStyle/>
          <a:p>
            <a:r>
              <a:rPr lang="en-US" dirty="0" smtClean="0"/>
              <a:t>Review facility policies – see CFOC Standard 8.010 for recommendations</a:t>
            </a:r>
          </a:p>
          <a:p>
            <a:endParaRPr lang="en-US" dirty="0" smtClean="0"/>
          </a:p>
          <a:p>
            <a:r>
              <a:rPr lang="en-US" dirty="0" smtClean="0"/>
              <a:t>Related policies involving children with HIV, Hepatitis, etc may apply</a:t>
            </a:r>
          </a:p>
          <a:p>
            <a:endParaRPr lang="en-US" dirty="0" smtClean="0"/>
          </a:p>
          <a:p>
            <a:r>
              <a:rPr lang="en-US" dirty="0" smtClean="0"/>
              <a:t>Complete any documentation (incident reports, etc)</a:t>
            </a:r>
            <a:endParaRPr 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NOT to do…</a:t>
            </a:r>
            <a:endParaRPr lang="en-US" dirty="0"/>
          </a:p>
        </p:txBody>
      </p:sp>
      <p:sp>
        <p:nvSpPr>
          <p:cNvPr id="3" name="Content Placeholder 2"/>
          <p:cNvSpPr>
            <a:spLocks noGrp="1"/>
          </p:cNvSpPr>
          <p:nvPr>
            <p:ph idx="1"/>
          </p:nvPr>
        </p:nvSpPr>
        <p:spPr/>
        <p:txBody>
          <a:bodyPr/>
          <a:lstStyle/>
          <a:p>
            <a:r>
              <a:rPr lang="en-US" dirty="0" smtClean="0"/>
              <a:t>Never bite back</a:t>
            </a:r>
          </a:p>
          <a:p>
            <a:r>
              <a:rPr lang="en-US" dirty="0" smtClean="0"/>
              <a:t>Never encourage other children to bite back</a:t>
            </a:r>
          </a:p>
          <a:p>
            <a:r>
              <a:rPr lang="en-US" dirty="0" smtClean="0"/>
              <a:t>Never have child bite themselves to “see how it feels”</a:t>
            </a:r>
          </a:p>
          <a:p>
            <a:endParaRPr lang="en-US" dirty="0" smtClean="0"/>
          </a:p>
          <a:p>
            <a:pPr>
              <a:buNone/>
            </a:pPr>
            <a:r>
              <a:rPr lang="en-US" dirty="0" smtClean="0"/>
              <a:t>All of these methods encourage negative behavior, confuses the child, and may encourage self harm</a:t>
            </a:r>
          </a:p>
          <a:p>
            <a:endParaRPr lang="en-US" dirty="0" smtClean="0"/>
          </a:p>
          <a:p>
            <a:endParaRPr 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Parent Communication</a:t>
            </a:r>
            <a:endParaRPr lang="en-US" dirty="0"/>
          </a:p>
        </p:txBody>
      </p:sp>
      <p:sp>
        <p:nvSpPr>
          <p:cNvPr id="3" name="Content Placeholder 2"/>
          <p:cNvSpPr>
            <a:spLocks noGrp="1"/>
          </p:cNvSpPr>
          <p:nvPr>
            <p:ph idx="1"/>
          </p:nvPr>
        </p:nvSpPr>
        <p:spPr/>
        <p:txBody>
          <a:bodyPr>
            <a:normAutofit lnSpcReduction="10000"/>
          </a:bodyPr>
          <a:lstStyle/>
          <a:p>
            <a:r>
              <a:rPr lang="en-US" dirty="0" smtClean="0"/>
              <a:t>Most experts stress confidentiality</a:t>
            </a:r>
          </a:p>
          <a:p>
            <a:r>
              <a:rPr lang="en-US" dirty="0" smtClean="0"/>
              <a:t>Teachers or directors should NOT reveal the identity of the child who is biting to parents of other children</a:t>
            </a:r>
          </a:p>
          <a:p>
            <a:r>
              <a:rPr lang="en-US" dirty="0" smtClean="0"/>
              <a:t>Instead, experts suggest that child caregivers assure the parents that they are aware of the problem and are working toward solutions</a:t>
            </a:r>
          </a:p>
          <a:p>
            <a:r>
              <a:rPr lang="en-US" dirty="0" smtClean="0"/>
              <a:t>Inform them that all children are capable of having problems with biting</a:t>
            </a:r>
            <a:endParaRPr 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Parent Communications </a:t>
            </a:r>
            <a:r>
              <a:rPr lang="en-US" dirty="0" err="1" smtClean="0"/>
              <a:t>con’t</a:t>
            </a:r>
            <a:endParaRPr lang="en-US" dirty="0"/>
          </a:p>
        </p:txBody>
      </p:sp>
      <p:sp>
        <p:nvSpPr>
          <p:cNvPr id="3" name="Content Placeholder 2"/>
          <p:cNvSpPr>
            <a:spLocks noGrp="1"/>
          </p:cNvSpPr>
          <p:nvPr>
            <p:ph idx="1"/>
          </p:nvPr>
        </p:nvSpPr>
        <p:spPr/>
        <p:txBody>
          <a:bodyPr>
            <a:normAutofit lnSpcReduction="10000"/>
          </a:bodyPr>
          <a:lstStyle/>
          <a:p>
            <a:r>
              <a:rPr lang="en-US" dirty="0" smtClean="0"/>
              <a:t>Parents should know that biting is a normal occurrence for many children in group care situations</a:t>
            </a:r>
          </a:p>
          <a:p>
            <a:r>
              <a:rPr lang="en-US" dirty="0" smtClean="0"/>
              <a:t>Apologizing to family members is not an effective strategy, because an apology implies that there is a foolproof way to prevent the incidents</a:t>
            </a:r>
          </a:p>
          <a:p>
            <a:r>
              <a:rPr lang="en-US" dirty="0" smtClean="0"/>
              <a:t>Instead, relate to the parents what is being done to insure the safety of all of the children</a:t>
            </a:r>
            <a:endParaRPr 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Conclusion</a:t>
            </a:r>
            <a:endParaRPr lang="en-US" dirty="0"/>
          </a:p>
        </p:txBody>
      </p:sp>
      <p:sp>
        <p:nvSpPr>
          <p:cNvPr id="3" name="Content Placeholder 2"/>
          <p:cNvSpPr>
            <a:spLocks noGrp="1"/>
          </p:cNvSpPr>
          <p:nvPr>
            <p:ph idx="1"/>
          </p:nvPr>
        </p:nvSpPr>
        <p:spPr/>
        <p:txBody>
          <a:bodyPr>
            <a:normAutofit/>
          </a:bodyPr>
          <a:lstStyle/>
          <a:p>
            <a:r>
              <a:rPr lang="en-US" dirty="0" smtClean="0"/>
              <a:t>Understanding the developmental factors that contribute to biting behavior can help parents and caregivers make environmental or programmatic changes as necessary to minimize the behavior</a:t>
            </a:r>
          </a:p>
          <a:p>
            <a:pPr>
              <a:buNone/>
            </a:pPr>
            <a:endParaRPr lang="en-US" dirty="0" smtClean="0"/>
          </a:p>
          <a:p>
            <a:r>
              <a:rPr lang="en-US" dirty="0" smtClean="0"/>
              <a:t>Caregivers need to provide accurate information to parents </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Conclusion </a:t>
            </a:r>
            <a:r>
              <a:rPr lang="en-US" dirty="0" err="1" smtClean="0"/>
              <a:t>con’t</a:t>
            </a:r>
            <a:endParaRPr lang="en-US" dirty="0"/>
          </a:p>
        </p:txBody>
      </p:sp>
      <p:sp>
        <p:nvSpPr>
          <p:cNvPr id="3" name="Content Placeholder 2"/>
          <p:cNvSpPr>
            <a:spLocks noGrp="1"/>
          </p:cNvSpPr>
          <p:nvPr>
            <p:ph idx="1"/>
          </p:nvPr>
        </p:nvSpPr>
        <p:spPr/>
        <p:txBody>
          <a:bodyPr/>
          <a:lstStyle/>
          <a:p>
            <a:r>
              <a:rPr lang="en-US" dirty="0" smtClean="0"/>
              <a:t>Guidance to children who bite should be provided with the goal of helping children develop inner control of their feelings and actions.</a:t>
            </a:r>
          </a:p>
          <a:p>
            <a:r>
              <a:rPr lang="en-US" dirty="0" smtClean="0"/>
              <a:t>A quick and consistent response at home and in the center can help children who bite learn to express their feelings in words so that they can become better able to control their behavior</a:t>
            </a:r>
          </a:p>
          <a:p>
            <a:endParaRPr 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Sources cited</a:t>
            </a:r>
            <a:endParaRPr lang="en-US" dirty="0"/>
          </a:p>
        </p:txBody>
      </p:sp>
      <p:sp>
        <p:nvSpPr>
          <p:cNvPr id="3" name="Content Placeholder 2"/>
          <p:cNvSpPr>
            <a:spLocks noGrp="1"/>
          </p:cNvSpPr>
          <p:nvPr>
            <p:ph idx="1"/>
          </p:nvPr>
        </p:nvSpPr>
        <p:spPr/>
        <p:txBody>
          <a:bodyPr>
            <a:normAutofit lnSpcReduction="10000"/>
          </a:bodyPr>
          <a:lstStyle/>
          <a:p>
            <a:r>
              <a:rPr lang="en-US" dirty="0" smtClean="0"/>
              <a:t>California Child Care Health Program:</a:t>
            </a:r>
          </a:p>
          <a:p>
            <a:pPr>
              <a:buNone/>
            </a:pPr>
            <a:r>
              <a:rPr lang="en-US" i="1" dirty="0">
                <a:hlinkClick r:id="rId2"/>
              </a:rPr>
              <a:t>https://</a:t>
            </a:r>
            <a:r>
              <a:rPr lang="en-US" i="1" dirty="0" smtClean="0">
                <a:hlinkClick r:id="rId2"/>
              </a:rPr>
              <a:t>cchp.ucsf.edu/sites/cchp.ucsf.edu/files/bitingen060604_adr.pdf</a:t>
            </a:r>
            <a:endParaRPr lang="en-US" i="1" dirty="0" smtClean="0"/>
          </a:p>
          <a:p>
            <a:pPr>
              <a:buNone/>
            </a:pPr>
            <a:r>
              <a:rPr lang="en-US" dirty="0" smtClean="0"/>
              <a:t>Early </a:t>
            </a:r>
            <a:r>
              <a:rPr lang="en-US" dirty="0" smtClean="0"/>
              <a:t>Childhood and Parenting Collaborative (IL):</a:t>
            </a:r>
          </a:p>
          <a:p>
            <a:pPr>
              <a:buNone/>
            </a:pPr>
            <a:r>
              <a:rPr lang="en-US" dirty="0" smtClean="0">
                <a:hlinkClick r:id="rId3"/>
              </a:rPr>
              <a:t>http://ecap.crc.illinois.edu/poptopics/biting.html</a:t>
            </a:r>
            <a:r>
              <a:rPr lang="en-US" dirty="0" smtClean="0"/>
              <a:t> </a:t>
            </a:r>
          </a:p>
          <a:p>
            <a:r>
              <a:rPr lang="en-US" dirty="0" smtClean="0"/>
              <a:t>Care for Kids: </a:t>
            </a:r>
            <a:r>
              <a:rPr lang="en-US" dirty="0" smtClean="0">
                <a:hlinkClick r:id="rId4"/>
              </a:rPr>
              <a:t>http://www.careforkids.com.au/articlesv2/article.asp?ID=79</a:t>
            </a:r>
            <a:endParaRPr lang="en-US" dirty="0" smtClean="0"/>
          </a:p>
          <a:p>
            <a:pPr>
              <a:buNone/>
            </a:pPr>
            <a:endParaRPr lang="en-US" dirty="0" smtClean="0"/>
          </a:p>
          <a:p>
            <a:pPr>
              <a:buNone/>
            </a:pP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BITING AND CHILD DEVELOPMENT</a:t>
            </a:r>
            <a:endParaRPr lang="en-US" dirty="0"/>
          </a:p>
        </p:txBody>
      </p:sp>
      <p:sp>
        <p:nvSpPr>
          <p:cNvPr id="3" name="Content Placeholder 2"/>
          <p:cNvSpPr>
            <a:spLocks noGrp="1"/>
          </p:cNvSpPr>
          <p:nvPr>
            <p:ph idx="1"/>
          </p:nvPr>
        </p:nvSpPr>
        <p:spPr/>
        <p:txBody>
          <a:bodyPr/>
          <a:lstStyle/>
          <a:p>
            <a:r>
              <a:rPr lang="en-US" dirty="0" smtClean="0"/>
              <a:t>An unfortunate, but normal part of child development</a:t>
            </a:r>
          </a:p>
          <a:p>
            <a:r>
              <a:rPr lang="en-US" dirty="0" smtClean="0"/>
              <a:t>A means of infants and toddlers exploring their environment (oral stimulation)</a:t>
            </a:r>
          </a:p>
          <a:p>
            <a:r>
              <a:rPr lang="en-US" dirty="0" smtClean="0"/>
              <a:t>In toddlers age 12-36 months, may be a form of ‘communication’</a:t>
            </a:r>
          </a:p>
          <a:p>
            <a:r>
              <a:rPr lang="en-US" dirty="0" smtClean="0"/>
              <a:t>Rarely lasts beyond age 3, but if it does could signal an underlying problem</a:t>
            </a:r>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Sources cited – </a:t>
            </a:r>
            <a:r>
              <a:rPr lang="en-US" dirty="0" err="1" smtClean="0"/>
              <a:t>con’t</a:t>
            </a:r>
            <a:endParaRPr lang="en-US" dirty="0"/>
          </a:p>
        </p:txBody>
      </p:sp>
      <p:sp>
        <p:nvSpPr>
          <p:cNvPr id="3" name="Content Placeholder 2"/>
          <p:cNvSpPr>
            <a:spLocks noGrp="1"/>
          </p:cNvSpPr>
          <p:nvPr>
            <p:ph idx="1"/>
          </p:nvPr>
        </p:nvSpPr>
        <p:spPr/>
        <p:txBody>
          <a:bodyPr/>
          <a:lstStyle/>
          <a:p>
            <a:r>
              <a:rPr lang="en-US" dirty="0" smtClean="0"/>
              <a:t>National Childcare Accreditation Council:</a:t>
            </a:r>
          </a:p>
          <a:p>
            <a:pPr>
              <a:buNone/>
            </a:pPr>
            <a:r>
              <a:rPr lang="en-US" dirty="0" smtClean="0">
                <a:hlinkClick r:id="rId2"/>
              </a:rPr>
              <a:t>http://ncac.acecqa.gov.au/family-resources/factsheets/biting.pdf</a:t>
            </a:r>
            <a:endParaRPr lang="en-US" dirty="0" smtClean="0"/>
          </a:p>
          <a:p>
            <a:pPr>
              <a:buNone/>
            </a:pP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Reasons Children Bite--Infants</a:t>
            </a:r>
            <a:endParaRPr lang="en-US" dirty="0"/>
          </a:p>
        </p:txBody>
      </p:sp>
      <p:sp>
        <p:nvSpPr>
          <p:cNvPr id="5" name="Content Placeholder 4"/>
          <p:cNvSpPr>
            <a:spLocks noGrp="1"/>
          </p:cNvSpPr>
          <p:nvPr>
            <p:ph idx="1"/>
          </p:nvPr>
        </p:nvSpPr>
        <p:spPr/>
        <p:txBody>
          <a:bodyPr/>
          <a:lstStyle/>
          <a:p>
            <a:pPr>
              <a:buFont typeface="Arial" pitchFamily="34" charset="0"/>
              <a:buChar char="•"/>
            </a:pPr>
            <a:r>
              <a:rPr lang="en-US" dirty="0" smtClean="0"/>
              <a:t>Infants use their mouths to explore </a:t>
            </a:r>
          </a:p>
          <a:p>
            <a:pPr>
              <a:buFont typeface="Arial" pitchFamily="34" charset="0"/>
              <a:buChar char="•"/>
            </a:pPr>
            <a:r>
              <a:rPr lang="en-US" dirty="0" smtClean="0"/>
              <a:t>They do not connect biting with pain it causes others</a:t>
            </a:r>
          </a:p>
          <a:p>
            <a:pPr>
              <a:buFont typeface="Arial" pitchFamily="34" charset="0"/>
              <a:buChar char="•"/>
            </a:pPr>
            <a:r>
              <a:rPr lang="en-US" dirty="0" smtClean="0"/>
              <a:t>Infants are impulsive—they may bite just because there is something to bite</a:t>
            </a:r>
          </a:p>
          <a:p>
            <a:pPr>
              <a:buFont typeface="Arial" pitchFamily="34" charset="0"/>
              <a:buChar char="•"/>
            </a:pPr>
            <a:r>
              <a:rPr lang="en-US" dirty="0" smtClean="0"/>
              <a:t>Infants may bite when over stimulated or excited </a:t>
            </a:r>
          </a:p>
          <a:p>
            <a:pPr>
              <a:buFont typeface="Arial" pitchFamily="34" charset="0"/>
              <a:buChar char="•"/>
            </a:pPr>
            <a:r>
              <a:rPr lang="en-US" dirty="0" smtClean="0"/>
              <a:t>Infants may bite to relieve teething pain</a:t>
            </a:r>
          </a:p>
          <a:p>
            <a:pPr>
              <a:buNone/>
            </a:pP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Reasons Children Bite--Toddlers</a:t>
            </a:r>
            <a:endParaRPr lang="en-US" dirty="0"/>
          </a:p>
        </p:txBody>
      </p:sp>
      <p:sp>
        <p:nvSpPr>
          <p:cNvPr id="3" name="Content Placeholder 2"/>
          <p:cNvSpPr>
            <a:spLocks noGrp="1"/>
          </p:cNvSpPr>
          <p:nvPr>
            <p:ph idx="1"/>
          </p:nvPr>
        </p:nvSpPr>
        <p:spPr/>
        <p:txBody>
          <a:bodyPr>
            <a:normAutofit lnSpcReduction="10000"/>
          </a:bodyPr>
          <a:lstStyle/>
          <a:p>
            <a:pPr fontAlgn="t"/>
            <a:r>
              <a:rPr lang="en-US" dirty="0" smtClean="0"/>
              <a:t>May bite because it is a way to communicate (frustration)</a:t>
            </a:r>
          </a:p>
          <a:p>
            <a:pPr fontAlgn="t"/>
            <a:endParaRPr lang="en-US" dirty="0" smtClean="0"/>
          </a:p>
          <a:p>
            <a:pPr fontAlgn="t"/>
            <a:r>
              <a:rPr lang="en-US" dirty="0" smtClean="0"/>
              <a:t>They act on the moment (they don’t plan to bite)</a:t>
            </a:r>
          </a:p>
          <a:p>
            <a:pPr fontAlgn="t">
              <a:buNone/>
            </a:pPr>
            <a:endParaRPr lang="en-US" dirty="0" smtClean="0"/>
          </a:p>
          <a:p>
            <a:pPr fontAlgn="t"/>
            <a:r>
              <a:rPr lang="en-US" dirty="0" smtClean="0"/>
              <a:t>It is their way of controlling a situation</a:t>
            </a:r>
          </a:p>
          <a:p>
            <a:pPr fontAlgn="t"/>
            <a:endParaRPr lang="en-US" dirty="0" smtClean="0"/>
          </a:p>
          <a:p>
            <a:pPr fontAlgn="t"/>
            <a:r>
              <a:rPr lang="en-US" dirty="0" smtClean="0"/>
              <a:t>They are still developing how they express emotions</a:t>
            </a:r>
          </a:p>
          <a:p>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Reasons Children Bite--Preschool</a:t>
            </a:r>
            <a:endParaRPr lang="en-US" dirty="0"/>
          </a:p>
        </p:txBody>
      </p:sp>
      <p:sp>
        <p:nvSpPr>
          <p:cNvPr id="3" name="Content Placeholder 2"/>
          <p:cNvSpPr>
            <a:spLocks noGrp="1"/>
          </p:cNvSpPr>
          <p:nvPr>
            <p:ph idx="1"/>
          </p:nvPr>
        </p:nvSpPr>
        <p:spPr/>
        <p:txBody>
          <a:bodyPr/>
          <a:lstStyle/>
          <a:p>
            <a:r>
              <a:rPr lang="en-US" dirty="0" smtClean="0"/>
              <a:t>Like infants and toddlers, can be a mechanism for being in control of a situation</a:t>
            </a:r>
          </a:p>
          <a:p>
            <a:pPr>
              <a:buNone/>
            </a:pPr>
            <a:endParaRPr lang="en-US" dirty="0" smtClean="0"/>
          </a:p>
          <a:p>
            <a:r>
              <a:rPr lang="en-US" dirty="0" smtClean="0"/>
              <a:t>Can also be as a result of frustration or anger</a:t>
            </a:r>
          </a:p>
          <a:p>
            <a:pPr>
              <a:buNone/>
            </a:pPr>
            <a:endParaRPr lang="en-US" dirty="0" smtClean="0"/>
          </a:p>
          <a:p>
            <a:r>
              <a:rPr lang="en-US" dirty="0" smtClean="0"/>
              <a:t>In their mind, may be self-defense</a:t>
            </a:r>
          </a:p>
          <a:p>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Reason Children Bite -- general</a:t>
            </a:r>
            <a:endParaRPr lang="en-US" dirty="0"/>
          </a:p>
        </p:txBody>
      </p:sp>
      <p:sp>
        <p:nvSpPr>
          <p:cNvPr id="3" name="Content Placeholder 2"/>
          <p:cNvSpPr>
            <a:spLocks noGrp="1"/>
          </p:cNvSpPr>
          <p:nvPr>
            <p:ph idx="1"/>
          </p:nvPr>
        </p:nvSpPr>
        <p:spPr/>
        <p:txBody>
          <a:bodyPr/>
          <a:lstStyle/>
          <a:p>
            <a:r>
              <a:rPr lang="en-US" dirty="0" smtClean="0"/>
              <a:t>Very young children really are not developmentally ready to share</a:t>
            </a:r>
          </a:p>
          <a:p>
            <a:endParaRPr lang="en-US" dirty="0" smtClean="0"/>
          </a:p>
          <a:p>
            <a:r>
              <a:rPr lang="en-US" dirty="0" smtClean="0"/>
              <a:t>They often communicate physically before they are ready to use language</a:t>
            </a: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to Manage Biting</a:t>
            </a:r>
            <a:endParaRPr lang="en-US" dirty="0"/>
          </a:p>
        </p:txBody>
      </p:sp>
      <p:sp>
        <p:nvSpPr>
          <p:cNvPr id="3" name="Content Placeholder 2"/>
          <p:cNvSpPr>
            <a:spLocks noGrp="1"/>
          </p:cNvSpPr>
          <p:nvPr>
            <p:ph idx="1"/>
          </p:nvPr>
        </p:nvSpPr>
        <p:spPr/>
        <p:txBody>
          <a:bodyPr/>
          <a:lstStyle/>
          <a:p>
            <a:r>
              <a:rPr lang="en-US" dirty="0" smtClean="0"/>
              <a:t>There are no magic solutions</a:t>
            </a:r>
          </a:p>
          <a:p>
            <a:r>
              <a:rPr lang="en-US" dirty="0" smtClean="0"/>
              <a:t>It is important that child care professionals support children and families as they address these behaviors</a:t>
            </a:r>
          </a:p>
          <a:p>
            <a:r>
              <a:rPr lang="en-US" dirty="0" smtClean="0"/>
              <a:t>Child care professionals are essential to helping children learn what are acceptable and not acceptable actions</a:t>
            </a:r>
          </a:p>
          <a:p>
            <a:r>
              <a:rPr lang="en-US" dirty="0" smtClean="0"/>
              <a:t>Help them learn positive ways to interact; encourage words to express emotions</a:t>
            </a:r>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Managing Biting </a:t>
            </a:r>
            <a:r>
              <a:rPr lang="en-US" dirty="0" err="1" smtClean="0"/>
              <a:t>con’t</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Anticipate problem situations and stay alert.</a:t>
            </a:r>
          </a:p>
          <a:p>
            <a:r>
              <a:rPr lang="en-US" dirty="0" smtClean="0"/>
              <a:t> If a particular child has difficulty in transitions, the caregiver should stay close to the child and praise positive behavior, especially for children who bite. </a:t>
            </a:r>
          </a:p>
          <a:p>
            <a:r>
              <a:rPr lang="en-US" dirty="0" smtClean="0"/>
              <a:t>Caregivers can teach children age-appropriate ways to control themselves, which will encourage confidence and serve to guide children who bite toward self-control and away from biting.</a:t>
            </a:r>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Managing Biting </a:t>
            </a:r>
            <a:r>
              <a:rPr lang="en-US" dirty="0" err="1" smtClean="0"/>
              <a:t>con’t</a:t>
            </a:r>
            <a:endParaRPr lang="en-US" dirty="0"/>
          </a:p>
        </p:txBody>
      </p:sp>
      <p:sp>
        <p:nvSpPr>
          <p:cNvPr id="3" name="Content Placeholder 2"/>
          <p:cNvSpPr>
            <a:spLocks noGrp="1"/>
          </p:cNvSpPr>
          <p:nvPr>
            <p:ph idx="1"/>
          </p:nvPr>
        </p:nvSpPr>
        <p:spPr/>
        <p:txBody>
          <a:bodyPr>
            <a:normAutofit/>
          </a:bodyPr>
          <a:lstStyle/>
          <a:p>
            <a:r>
              <a:rPr lang="en-US" dirty="0" smtClean="0"/>
              <a:t>If a particular child has difficulty in transitions, the caregiver should stay close to the child and praise positive behavior, especially for children who bite. </a:t>
            </a:r>
          </a:p>
          <a:p>
            <a:r>
              <a:rPr lang="en-US" dirty="0" smtClean="0"/>
              <a:t>Caregivers can teach children age-appropriate ways to control themselves, which will encourage confidence and serve to guide children who bite toward self-control and away from biting.</a:t>
            </a:r>
            <a:endParaRPr lang="en-US"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odule">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Modul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7500"/>
                <a:satMod val="137000"/>
              </a:schemeClr>
            </a:gs>
            <a:gs pos="55000">
              <a:schemeClr val="phClr">
                <a:shade val="69000"/>
                <a:satMod val="137000"/>
              </a:schemeClr>
            </a:gs>
            <a:gs pos="100000">
              <a:schemeClr val="phClr">
                <a:shade val="98000"/>
                <a:satMod val="137000"/>
              </a:schemeClr>
            </a:gs>
          </a:gsLst>
          <a:lin ang="16200000" scaled="0"/>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48000"/>
                <a:satMod val="300000"/>
              </a:schemeClr>
            </a:gs>
            <a:gs pos="12000">
              <a:schemeClr val="phClr">
                <a:tint val="48000"/>
                <a:satMod val="300000"/>
              </a:schemeClr>
            </a:gs>
            <a:gs pos="20000">
              <a:schemeClr val="phClr">
                <a:tint val="49000"/>
                <a:satMod val="300000"/>
              </a:schemeClr>
            </a:gs>
            <a:gs pos="100000">
              <a:schemeClr val="phClr">
                <a:shade val="30000"/>
              </a:schemeClr>
            </a:gs>
          </a:gsLst>
          <a:path path="circle">
            <a:fillToRect l="10000" t="-25000" r="10000" b="125000"/>
          </a:path>
        </a:gradFill>
        <a:blipFill>
          <a:blip xmlns:r="http://schemas.openxmlformats.org/officeDocument/2006/relationships" r:embed="rId1">
            <a:duotone>
              <a:schemeClr val="phClr">
                <a:shade val="75000"/>
                <a:satMod val="105000"/>
              </a:schemeClr>
              <a:schemeClr val="phClr">
                <a:tint val="95000"/>
                <a:satMod val="105000"/>
              </a:schemeClr>
            </a:duotone>
          </a:blip>
          <a:tile tx="0" ty="0" sx="38000" sy="38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Module</Template>
  <TotalTime>90</TotalTime>
  <Words>972</Words>
  <Application>Microsoft Office PowerPoint</Application>
  <PresentationFormat>On-screen Show (4:3)</PresentationFormat>
  <Paragraphs>99</Paragraphs>
  <Slides>20</Slides>
  <Notes>3</Notes>
  <HiddenSlides>0</HiddenSlides>
  <MMClips>0</MMClip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Module</vt:lpstr>
      <vt:lpstr>Biting in Child Care Settings</vt:lpstr>
      <vt:lpstr>BITING AND CHILD DEVELOPMENT</vt:lpstr>
      <vt:lpstr>Reasons Children Bite--Infants</vt:lpstr>
      <vt:lpstr>Reasons Children Bite--Toddlers</vt:lpstr>
      <vt:lpstr>Reasons Children Bite--Preschool</vt:lpstr>
      <vt:lpstr>Reason Children Bite -- general</vt:lpstr>
      <vt:lpstr>How to Manage Biting</vt:lpstr>
      <vt:lpstr>Managing Biting con’t</vt:lpstr>
      <vt:lpstr>Managing Biting con’t</vt:lpstr>
      <vt:lpstr>Managing Biting con’t</vt:lpstr>
      <vt:lpstr>Managing Biting con’t</vt:lpstr>
      <vt:lpstr>Managing Biting con’t</vt:lpstr>
      <vt:lpstr>Managing Biting con’t</vt:lpstr>
      <vt:lpstr>What NOT to do…</vt:lpstr>
      <vt:lpstr>Parent Communication</vt:lpstr>
      <vt:lpstr>Parent Communications con’t</vt:lpstr>
      <vt:lpstr>Conclusion</vt:lpstr>
      <vt:lpstr>Conclusion con’t</vt:lpstr>
      <vt:lpstr>Sources cited</vt:lpstr>
      <vt:lpstr>Sources cited – con’t</vt:lpstr>
    </vt:vector>
  </TitlesOfParts>
  <Company>State of Missouri</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Biting in Child Care Settings</dc:title>
  <dc:creator>nola martz</dc:creator>
  <cp:lastModifiedBy>Jessi Kempker</cp:lastModifiedBy>
  <cp:revision>11</cp:revision>
  <dcterms:created xsi:type="dcterms:W3CDTF">2014-10-30T16:15:59Z</dcterms:created>
  <dcterms:modified xsi:type="dcterms:W3CDTF">2017-12-13T20:03:16Z</dcterms:modified>
</cp:coreProperties>
</file>