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8"/>
  </p:notesMasterIdLst>
  <p:handoutMasterIdLst>
    <p:handoutMasterId r:id="rId29"/>
  </p:handoutMasterIdLst>
  <p:sldIdLst>
    <p:sldId id="257" r:id="rId2"/>
    <p:sldId id="282"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6" r:id="rId20"/>
    <p:sldId id="275" r:id="rId21"/>
    <p:sldId id="277" r:id="rId22"/>
    <p:sldId id="274" r:id="rId23"/>
    <p:sldId id="278" r:id="rId24"/>
    <p:sldId id="279" r:id="rId25"/>
    <p:sldId id="281" r:id="rId26"/>
    <p:sldId id="280"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724" autoAdjust="0"/>
  </p:normalViewPr>
  <p:slideViewPr>
    <p:cSldViewPr>
      <p:cViewPr>
        <p:scale>
          <a:sx n="80" d="100"/>
          <a:sy n="80" d="100"/>
        </p:scale>
        <p:origin x="-21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2962AE4-0F7A-477E-87AF-3906071A253E}" type="datetimeFigureOut">
              <a:rPr lang="en-US" smtClean="0"/>
              <a:pPr/>
              <a:t>4/7/2015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3F34C67-1C0D-41FE-B18E-8E5F1AB867D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DB6A943-4D8C-4E28-A9D1-95FD8DAB43B5}" type="datetimeFigureOut">
              <a:rPr lang="en-US" smtClean="0"/>
              <a:pPr/>
              <a:t>4/7/2015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1F60421-C471-4856-8F03-744A8C32F8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mobreastfeeding.org/"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mailto:karla.voss@health.mo.gov"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solidFill>
                <a:srgbClr val="C00000"/>
              </a:solidFill>
            </a:endParaRPr>
          </a:p>
        </p:txBody>
      </p:sp>
      <p:sp>
        <p:nvSpPr>
          <p:cNvPr id="4" name="Slide Number Placeholder 3"/>
          <p:cNvSpPr>
            <a:spLocks noGrp="1"/>
          </p:cNvSpPr>
          <p:nvPr>
            <p:ph type="sldNum" sz="quarter" idx="10"/>
          </p:nvPr>
        </p:nvSpPr>
        <p:spPr/>
        <p:txBody>
          <a:bodyPr/>
          <a:lstStyle/>
          <a:p>
            <a:fld id="{7EB6D1D6-374E-4205-B595-3B698EC37D4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2877">
              <a:defRPr/>
            </a:pPr>
            <a:r>
              <a:rPr lang="en-US" dirty="0" smtClean="0">
                <a:latin typeface="+mn-lt"/>
              </a:rPr>
              <a:t>Breastfeeding not only saves $$ in healthcare expenses,</a:t>
            </a:r>
            <a:r>
              <a:rPr lang="en-US" baseline="0" dirty="0" smtClean="0">
                <a:latin typeface="+mn-lt"/>
              </a:rPr>
              <a:t> it can be cost-effective in your child care center. </a:t>
            </a:r>
          </a:p>
          <a:p>
            <a:pPr defTabSz="922877">
              <a:defRPr/>
            </a:pPr>
            <a:endParaRPr lang="en-US" baseline="0" dirty="0" smtClean="0">
              <a:latin typeface="+mn-lt"/>
            </a:endParaRPr>
          </a:p>
          <a:p>
            <a:pPr defTabSz="922877">
              <a:defRPr/>
            </a:pPr>
            <a:r>
              <a:rPr lang="en-US" dirty="0" smtClean="0">
                <a:latin typeface="+mn-lt"/>
              </a:rPr>
              <a:t>Breast milk is not</a:t>
            </a:r>
            <a:r>
              <a:rPr lang="en-US" baseline="0" dirty="0" smtClean="0">
                <a:latin typeface="+mn-lt"/>
              </a:rPr>
              <a:t> reimbursable if mom breastfeeds or feeds baby herself, but it IS reimbursable if fed by a care provider </a:t>
            </a:r>
            <a:endParaRPr lang="en-US" dirty="0" smtClean="0">
              <a:latin typeface="+mn-lt"/>
            </a:endParaRPr>
          </a:p>
          <a:p>
            <a:endParaRPr lang="en-US" dirty="0" smtClean="0">
              <a:latin typeface="+mn-lt"/>
            </a:endParaRPr>
          </a:p>
          <a:p>
            <a:pPr lvl="0"/>
            <a:r>
              <a:rPr lang="en-US" dirty="0" smtClean="0">
                <a:latin typeface="+mn-lt"/>
              </a:rPr>
              <a:t>The CDC (Centers for Disease Control and Prevention) does not classify human milk as a bio-hazardous substance; it is classified as a </a:t>
            </a:r>
            <a:r>
              <a:rPr lang="en-US" b="1" dirty="0" smtClean="0">
                <a:latin typeface="+mn-lt"/>
              </a:rPr>
              <a:t>food</a:t>
            </a:r>
            <a:r>
              <a:rPr lang="en-US" b="1" baseline="0" dirty="0" smtClean="0">
                <a:latin typeface="+mn-lt"/>
              </a:rPr>
              <a:t> !</a:t>
            </a:r>
            <a:endParaRPr lang="en-US" b="1" dirty="0" smtClean="0">
              <a:latin typeface="+mn-lt"/>
            </a:endParaRPr>
          </a:p>
          <a:p>
            <a:pPr lvl="0"/>
            <a:endParaRPr lang="en-US" dirty="0" smtClean="0">
              <a:latin typeface="+mn-lt"/>
            </a:endParaRPr>
          </a:p>
          <a:p>
            <a:pPr lvl="0"/>
            <a:r>
              <a:rPr lang="en-US" dirty="0" smtClean="0">
                <a:latin typeface="+mn-lt"/>
              </a:rPr>
              <a:t>There are no documented cases of someone contracting an illness through exposure to human milk,</a:t>
            </a:r>
            <a:r>
              <a:rPr lang="en-US" baseline="0" dirty="0" smtClean="0">
                <a:latin typeface="+mn-lt"/>
              </a:rPr>
              <a:t> including an infant drinking another mother’s milk.</a:t>
            </a:r>
            <a:endParaRPr lang="en-US" dirty="0" smtClean="0">
              <a:latin typeface="+mn-lt"/>
            </a:endParaRPr>
          </a:p>
          <a:p>
            <a:pPr lvl="0"/>
            <a:endParaRPr lang="en-US" dirty="0" smtClean="0">
              <a:latin typeface="+mn-lt"/>
            </a:endParaRPr>
          </a:p>
          <a:p>
            <a:pPr lvl="0"/>
            <a:r>
              <a:rPr lang="en-US" dirty="0" smtClean="0">
                <a:latin typeface="+mn-lt"/>
              </a:rPr>
              <a:t>HIV is a worry for many providers.  It is important to note that in the U.S.  (1) women routinely are tested for HIV when pregnant, and (2) HIV positive women are told not to breastfeed.                                                        Therefore, this is not (should not be) an</a:t>
            </a:r>
            <a:r>
              <a:rPr lang="en-US" baseline="0" dirty="0" smtClean="0">
                <a:latin typeface="+mn-lt"/>
              </a:rPr>
              <a:t> issue for providers. </a:t>
            </a:r>
          </a:p>
          <a:p>
            <a:pPr lvl="0"/>
            <a:endParaRPr lang="en-US" baseline="0" dirty="0" smtClean="0">
              <a:latin typeface="+mn-lt"/>
            </a:endParaRPr>
          </a:p>
          <a:p>
            <a:pPr lvl="0"/>
            <a:r>
              <a:rPr lang="en-US" i="1" baseline="0" dirty="0" smtClean="0">
                <a:latin typeface="+mn-lt"/>
              </a:rPr>
              <a:t>Caring for Our Children: </a:t>
            </a:r>
          </a:p>
          <a:p>
            <a:pPr lvl="0"/>
            <a:r>
              <a:rPr lang="en-US" i="1" baseline="0" dirty="0" smtClean="0">
                <a:latin typeface="+mn-lt"/>
              </a:rPr>
              <a:t> p. 166 Standard 4.3.1.3  Preparing, Feeding, &amp; Storing Human Milk </a:t>
            </a:r>
          </a:p>
          <a:p>
            <a:pPr lvl="0"/>
            <a:r>
              <a:rPr lang="en-US" i="1" baseline="0" dirty="0" smtClean="0">
                <a:latin typeface="+mn-lt"/>
              </a:rPr>
              <a:t>p. 167  Standard 4.3.1.4  What to do if baby gets the wrong milk</a:t>
            </a:r>
          </a:p>
          <a:p>
            <a:pPr lvl="0"/>
            <a:r>
              <a:rPr lang="en-US" i="1" baseline="0" dirty="0" smtClean="0">
                <a:latin typeface="+mn-lt"/>
              </a:rPr>
              <a:t>CDC also addresses both these issues.  </a:t>
            </a:r>
            <a:endParaRPr lang="en-US" baseline="0" dirty="0" smtClean="0">
              <a:latin typeface="+mn-lt"/>
            </a:endParaRPr>
          </a:p>
          <a:p>
            <a:pPr lvl="1"/>
            <a:endParaRPr lang="en-US" baseline="0" dirty="0" smtClean="0">
              <a:latin typeface="+mn-lt"/>
            </a:endParaRPr>
          </a:p>
          <a:p>
            <a:pPr lvl="1"/>
            <a:endParaRPr lang="en-US" baseline="0" dirty="0" smtClean="0">
              <a:latin typeface="+mn-lt"/>
            </a:endParaRPr>
          </a:p>
          <a:p>
            <a:endParaRPr lang="en-US" dirty="0" smtClean="0">
              <a:latin typeface="+mn-lt"/>
            </a:endParaRPr>
          </a:p>
          <a:p>
            <a:endParaRPr lang="en-US" dirty="0">
              <a:latin typeface="+mn-lt"/>
            </a:endParaRPr>
          </a:p>
        </p:txBody>
      </p:sp>
      <p:sp>
        <p:nvSpPr>
          <p:cNvPr id="4" name="Slide Number Placeholder 3"/>
          <p:cNvSpPr>
            <a:spLocks noGrp="1"/>
          </p:cNvSpPr>
          <p:nvPr>
            <p:ph type="sldNum" sz="quarter" idx="10"/>
          </p:nvPr>
        </p:nvSpPr>
        <p:spPr/>
        <p:txBody>
          <a:bodyPr/>
          <a:lstStyle/>
          <a:p>
            <a:fld id="{7EB6D1D6-374E-4205-B595-3B698EC37D4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baseline="0" dirty="0" smtClean="0"/>
              <a:t>How many of you deal with families of varied cultures in your facility?</a:t>
            </a:r>
          </a:p>
          <a:p>
            <a:endParaRPr lang="en-US" b="1" i="1" baseline="0" dirty="0" smtClean="0"/>
          </a:p>
          <a:p>
            <a:r>
              <a:rPr lang="en-US" baseline="0" dirty="0" smtClean="0"/>
              <a:t>Programs should be mindful how they present feeding choices to parents when the families enroll their child. </a:t>
            </a:r>
          </a:p>
          <a:p>
            <a:r>
              <a:rPr lang="en-US" baseline="0" dirty="0" smtClean="0"/>
              <a:t>Since breast feeding can be a personal subject, staff’s personal beliefs should not be projected onto the families.</a:t>
            </a:r>
          </a:p>
          <a:p>
            <a:endParaRPr lang="en-US" baseline="0" dirty="0" smtClean="0"/>
          </a:p>
          <a:p>
            <a:r>
              <a:rPr lang="en-US" baseline="0" dirty="0" smtClean="0"/>
              <a:t>It is helpful to ask mother how women in her birth country feed their babies and ask about her plans for feeding this baby. </a:t>
            </a:r>
          </a:p>
          <a:p>
            <a:r>
              <a:rPr lang="en-US" baseline="0" dirty="0" smtClean="0"/>
              <a:t>Some mothers adhere to their cultural practices while others abandon them in an effort to acculturate.</a:t>
            </a:r>
          </a:p>
          <a:p>
            <a:endParaRPr lang="en-US" baseline="0" dirty="0" smtClean="0"/>
          </a:p>
          <a:p>
            <a:r>
              <a:rPr lang="en-US" baseline="0" dirty="0" smtClean="0"/>
              <a:t>Countries that have banned “free formula” are diverse:  Sweden (90% breastfeeding rate), France, Venezuela, Australia, China </a:t>
            </a:r>
          </a:p>
          <a:p>
            <a:r>
              <a:rPr lang="en-US" baseline="0" dirty="0" smtClean="0"/>
              <a:t>US states:  Massachusetts, Oregon </a:t>
            </a:r>
          </a:p>
          <a:p>
            <a:r>
              <a:rPr lang="en-US" baseline="0" dirty="0" smtClean="0"/>
              <a:t>New York City – Mayor Bloomberg   </a:t>
            </a:r>
            <a:endParaRPr lang="en-US" dirty="0" smtClean="0"/>
          </a:p>
        </p:txBody>
      </p:sp>
      <p:sp>
        <p:nvSpPr>
          <p:cNvPr id="4" name="Slide Number Placeholder 3"/>
          <p:cNvSpPr>
            <a:spLocks noGrp="1"/>
          </p:cNvSpPr>
          <p:nvPr>
            <p:ph type="sldNum" sz="quarter" idx="10"/>
          </p:nvPr>
        </p:nvSpPr>
        <p:spPr/>
        <p:txBody>
          <a:bodyPr/>
          <a:lstStyle/>
          <a:p>
            <a:fld id="{7EB6D1D6-374E-4205-B595-3B698EC37D4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i="0" baseline="0" dirty="0" smtClean="0"/>
              <a:t>We’ve talked about </a:t>
            </a:r>
            <a:r>
              <a:rPr lang="en-US" b="0" i="0" u="none" baseline="0" dirty="0" smtClean="0"/>
              <a:t>why your Center’s staff members should advocate for and support breastfeeding, </a:t>
            </a:r>
          </a:p>
          <a:p>
            <a:endParaRPr lang="en-US" b="0" i="0" u="none" baseline="0" dirty="0" smtClean="0"/>
          </a:p>
          <a:p>
            <a:r>
              <a:rPr lang="en-US" b="0" i="0" u="none" baseline="0" dirty="0" smtClean="0"/>
              <a:t>And about the cost savings to family, society, and your child care center,</a:t>
            </a:r>
          </a:p>
          <a:p>
            <a:r>
              <a:rPr lang="en-US" b="0" i="0" u="none" baseline="0" dirty="0" smtClean="0"/>
              <a:t> </a:t>
            </a:r>
          </a:p>
          <a:p>
            <a:r>
              <a:rPr lang="en-US" b="0" i="0" u="none" baseline="0" dirty="0" smtClean="0"/>
              <a:t>but remember how few mothers successfully continue breastfeeding after their return to work/school? </a:t>
            </a:r>
          </a:p>
          <a:p>
            <a:endParaRPr lang="en-US" b="0" i="0" u="none" baseline="0" dirty="0" smtClean="0"/>
          </a:p>
          <a:p>
            <a:r>
              <a:rPr lang="en-US" b="0" i="0" u="none" baseline="0" dirty="0" smtClean="0"/>
              <a:t>	81% plan to breastfeed</a:t>
            </a:r>
          </a:p>
          <a:p>
            <a:r>
              <a:rPr lang="en-US" b="0" i="0" u="none" baseline="0" dirty="0" smtClean="0"/>
              <a:t>	79% start out breastfeeding</a:t>
            </a:r>
          </a:p>
          <a:p>
            <a:r>
              <a:rPr lang="en-US" b="0" i="0" u="none" baseline="0" dirty="0" smtClean="0"/>
              <a:t>	60% do not meet their personal breastfeeding goals </a:t>
            </a:r>
            <a:r>
              <a:rPr lang="en-US" b="0" i="1" u="none" baseline="0" dirty="0" smtClean="0"/>
              <a:t> </a:t>
            </a:r>
          </a:p>
          <a:p>
            <a:endParaRPr lang="en-US" b="1" i="1" u="none" baseline="0" dirty="0" smtClean="0"/>
          </a:p>
          <a:p>
            <a:r>
              <a:rPr lang="en-US" b="1" i="1" u="none" baseline="0" dirty="0" smtClean="0"/>
              <a:t>This is where you can make a difference!!</a:t>
            </a:r>
          </a:p>
          <a:p>
            <a:endParaRPr lang="en-US" b="1" i="1" u="none" baseline="0" dirty="0" smtClean="0"/>
          </a:p>
          <a:p>
            <a:r>
              <a:rPr lang="en-US" b="1" i="1" baseline="0" dirty="0" smtClean="0"/>
              <a:t>The Affordable Care Act</a:t>
            </a:r>
            <a:r>
              <a:rPr lang="en-US" baseline="0" dirty="0" smtClean="0"/>
              <a:t>, or health </a:t>
            </a:r>
            <a:r>
              <a:rPr lang="en-US" b="0" baseline="0" dirty="0" smtClean="0">
                <a:solidFill>
                  <a:schemeClr val="tx1"/>
                </a:solidFill>
              </a:rPr>
              <a:t>care reform, requires employers to support their employees who choose to breastfeed, for up to one year after the birth of each child. </a:t>
            </a:r>
          </a:p>
          <a:p>
            <a:endParaRPr lang="en-US" baseline="0" dirty="0" smtClean="0"/>
          </a:p>
          <a:p>
            <a:r>
              <a:rPr lang="en-US" baseline="0" dirty="0" smtClean="0"/>
              <a:t>Employees rights include:</a:t>
            </a:r>
          </a:p>
          <a:p>
            <a:pPr>
              <a:buFont typeface="Arial" pitchFamily="34" charset="0"/>
              <a:buChar char="•"/>
            </a:pPr>
            <a:r>
              <a:rPr lang="en-US" baseline="0" dirty="0" smtClean="0"/>
              <a:t> </a:t>
            </a:r>
            <a:r>
              <a:rPr lang="en-US" b="1" i="1" baseline="0" dirty="0" smtClean="0"/>
              <a:t>reasonable and flexible break time  </a:t>
            </a:r>
            <a:r>
              <a:rPr lang="en-US" b="0" i="0" baseline="0" dirty="0" smtClean="0"/>
              <a:t>for milk expression</a:t>
            </a:r>
          </a:p>
          <a:p>
            <a:pPr>
              <a:buFont typeface="Arial" pitchFamily="34" charset="0"/>
              <a:buChar char="•"/>
            </a:pPr>
            <a:r>
              <a:rPr lang="en-US" baseline="0" dirty="0" smtClean="0"/>
              <a:t> a </a:t>
            </a:r>
            <a:r>
              <a:rPr lang="en-US" b="1" i="1" baseline="0" dirty="0" smtClean="0"/>
              <a:t>private space, not a bathroom, </a:t>
            </a:r>
            <a:r>
              <a:rPr lang="en-US" b="0" i="0" baseline="0" dirty="0" smtClean="0"/>
              <a:t>in which the mother can</a:t>
            </a:r>
            <a:r>
              <a:rPr lang="en-US" baseline="0" dirty="0" smtClean="0"/>
              <a:t> breastfeed or pump.</a:t>
            </a:r>
          </a:p>
          <a:p>
            <a:pPr>
              <a:buFont typeface="Arial" pitchFamily="34" charset="0"/>
              <a:buChar char="•"/>
            </a:pPr>
            <a:r>
              <a:rPr lang="en-US" b="1" i="1" baseline="0" dirty="0" smtClean="0"/>
              <a:t>Freedom from retaliation or discrimination </a:t>
            </a:r>
            <a:r>
              <a:rPr lang="en-US" b="0" i="0" baseline="0" dirty="0" smtClean="0"/>
              <a:t>by the employer for her choice to exercise her rights as a breastfeeding employee</a:t>
            </a:r>
            <a:r>
              <a:rPr lang="en-US" baseline="0" dirty="0" smtClean="0"/>
              <a:t> </a:t>
            </a:r>
          </a:p>
          <a:p>
            <a:endParaRPr lang="en-US" baseline="0" dirty="0" smtClean="0"/>
          </a:p>
          <a:p>
            <a:r>
              <a:rPr lang="en-US" baseline="0" dirty="0" smtClean="0"/>
              <a:t>Working moms find it very difficult to continue breastfeeding when returning to work, and many don’t reach their breastfeeding goals for this reason. </a:t>
            </a:r>
          </a:p>
          <a:p>
            <a:endParaRPr lang="en-US" baseline="0" dirty="0" smtClean="0"/>
          </a:p>
          <a:p>
            <a:r>
              <a:rPr lang="en-US" baseline="0" dirty="0" smtClean="0"/>
              <a:t>Many moms still don’t know they have these new rights.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C292452A-DB27-4158-9FEA-32CB965D3F81}" type="slidenum">
              <a:rPr lang="en-US" smtClean="0">
                <a:solidFill>
                  <a:prstClr val="black"/>
                </a:solidFill>
              </a:rPr>
              <a:pPr>
                <a:defRPr/>
              </a:pPr>
              <a:t>12</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Missouri </a:t>
            </a:r>
            <a:r>
              <a:rPr lang="en-US" b="1" dirty="0" smtClean="0"/>
              <a:t>“</a:t>
            </a:r>
            <a:r>
              <a:rPr lang="en-US" b="1" i="1" dirty="0" smtClean="0"/>
              <a:t>Breastfeeding Friendly Worksite Program</a:t>
            </a:r>
            <a:r>
              <a:rPr lang="en-US" dirty="0" smtClean="0"/>
              <a:t>” is a collaboration between the Missouri Department of Health and Senior Services and </a:t>
            </a:r>
            <a:r>
              <a:rPr lang="en-US" dirty="0" smtClean="0">
                <a:hlinkClick r:id="rId3"/>
              </a:rPr>
              <a:t>the Missouri Breastfeeding Coalition</a:t>
            </a:r>
            <a:endParaRPr lang="en-US" dirty="0" smtClean="0"/>
          </a:p>
          <a:p>
            <a:endParaRPr lang="en-US" dirty="0" smtClean="0"/>
          </a:p>
          <a:p>
            <a:r>
              <a:rPr lang="en-US" dirty="0" smtClean="0"/>
              <a:t>This program is focused on educating employers of the value of providing lactation support in the workplace,</a:t>
            </a:r>
          </a:p>
          <a:p>
            <a:r>
              <a:rPr lang="en-US" dirty="0" smtClean="0"/>
              <a:t>and recognizing businesses that support their breastfeeding employees.</a:t>
            </a:r>
          </a:p>
          <a:p>
            <a:endParaRPr lang="en-US" dirty="0" smtClean="0"/>
          </a:p>
          <a:p>
            <a:r>
              <a:rPr lang="en-US" dirty="0" smtClean="0"/>
              <a:t>Employer</a:t>
            </a:r>
            <a:r>
              <a:rPr lang="en-US" baseline="0" dirty="0" smtClean="0"/>
              <a:t> support for breastfeeding employees really pays off!  Cost saving of $3 for every $1 invested in support of breastfeeding! </a:t>
            </a:r>
          </a:p>
          <a:p>
            <a:endParaRPr lang="en-US" baseline="0" dirty="0" smtClean="0"/>
          </a:p>
          <a:p>
            <a:r>
              <a:rPr lang="en-US" baseline="0" dirty="0" smtClean="0"/>
              <a:t>The link to this program is also included in your On-line resource guide. </a:t>
            </a:r>
          </a:p>
          <a:p>
            <a:r>
              <a:rPr lang="en-US" baseline="0" dirty="0" smtClean="0"/>
              <a:t>Resources include application, posters, door knob hangers, an Outreach Partner Toolkit, a self-survey tool, a sample worksite policy, and information on providing breast pumps for employees.</a:t>
            </a:r>
          </a:p>
          <a:p>
            <a:r>
              <a:rPr lang="en-US" baseline="0" dirty="0" smtClean="0"/>
              <a:t>These may be downloaded directly from the website. </a:t>
            </a:r>
          </a:p>
          <a:p>
            <a:r>
              <a:rPr lang="en-US" baseline="0" dirty="0" smtClean="0"/>
              <a:t>A link to the DHSS warehouse to order additional materials at no cost is also included.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Missouri Department of Health and Senior Services and the Missouri Breastfeeding Coalition co-sponsor</a:t>
            </a:r>
            <a:r>
              <a:rPr lang="en-US" baseline="0" dirty="0" smtClean="0"/>
              <a:t> the </a:t>
            </a:r>
            <a:r>
              <a:rPr lang="en-US" b="1" baseline="0" dirty="0" smtClean="0"/>
              <a:t>Missouri Breastfeeding Friendly Child Care program.  </a:t>
            </a:r>
          </a:p>
          <a:p>
            <a:r>
              <a:rPr lang="en-US" baseline="0" dirty="0" smtClean="0"/>
              <a:t>They’ve taken the 10 steps of most programs (including the Carolina Global Breastfeeding Institute) and condensed their program into 5 rather easily-achievable criteria. </a:t>
            </a:r>
            <a:r>
              <a:rPr lang="en-US" i="1" baseline="0" dirty="0" smtClean="0"/>
              <a:t>(review each step from the workbook) </a:t>
            </a:r>
            <a:endParaRPr lang="en-US" baseline="0" dirty="0" smtClean="0"/>
          </a:p>
          <a:p>
            <a:endParaRPr lang="en-US" baseline="0" dirty="0" smtClean="0"/>
          </a:p>
          <a:p>
            <a:r>
              <a:rPr lang="en-US" baseline="0" dirty="0" smtClean="0"/>
              <a:t>This is a voluntary recognition program and a successful tool to attract moms committed to breastfeeding  </a:t>
            </a:r>
          </a:p>
          <a:p>
            <a:endParaRPr lang="en-US" baseline="0" dirty="0" smtClean="0"/>
          </a:p>
          <a:p>
            <a:r>
              <a:rPr lang="en-US" baseline="0" dirty="0" smtClean="0"/>
              <a:t>The link to this program is included in your On-Line Resources Guide.  </a:t>
            </a:r>
          </a:p>
          <a:p>
            <a:endParaRPr lang="en-US" baseline="0" dirty="0" smtClean="0"/>
          </a:p>
          <a:p>
            <a:r>
              <a:rPr lang="en-US" baseline="0" dirty="0" smtClean="0"/>
              <a:t>You can download the Workbook, application, instructions and a sample breastfeeding policy from the website. </a:t>
            </a:r>
          </a:p>
          <a:p>
            <a:r>
              <a:rPr lang="en-US" baseline="0" dirty="0" smtClean="0"/>
              <a:t>You may contact the Greater Ozarks Breastfeeding Coalition  or the Springfield-Greene County Health Department for additional information or support. </a:t>
            </a:r>
            <a:endParaRPr lang="en-US"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b="1" dirty="0"/>
              <a:t>Lactation Support Mini-Grant for Businesses</a:t>
            </a:r>
            <a:endParaRPr lang="en-US" sz="1100" dirty="0"/>
          </a:p>
          <a:p>
            <a:r>
              <a:rPr lang="en-US" sz="1100" dirty="0"/>
              <a:t>The Missouri Breastfeeding Friendly Worksite Program is a state-wide initiative to increase employer support for breastfeeding mothers.  The Missouri Department of Health and Senior Services (DHSS) is offering up to $500 to a limited number of Missouri employers to create or improve their lactation support policies and programs.</a:t>
            </a:r>
          </a:p>
          <a:p>
            <a:r>
              <a:rPr lang="en-US" sz="1100" dirty="0"/>
              <a:t> </a:t>
            </a:r>
          </a:p>
          <a:p>
            <a:r>
              <a:rPr lang="en-US" sz="1100" dirty="0"/>
              <a:t>For example, funds may be used on: </a:t>
            </a:r>
          </a:p>
          <a:p>
            <a:pPr lvl="0"/>
            <a:r>
              <a:rPr lang="en-US" sz="1100" dirty="0"/>
              <a:t>Locks on doors</a:t>
            </a:r>
          </a:p>
          <a:p>
            <a:pPr lvl="0"/>
            <a:r>
              <a:rPr lang="en-US" sz="1100" dirty="0"/>
              <a:t>Privacy screens/partitions</a:t>
            </a:r>
          </a:p>
          <a:p>
            <a:pPr lvl="0"/>
            <a:r>
              <a:rPr lang="en-US" sz="1100" dirty="0"/>
              <a:t>Comfortable chair</a:t>
            </a:r>
          </a:p>
          <a:p>
            <a:pPr lvl="0"/>
            <a:r>
              <a:rPr lang="en-US" sz="1100" dirty="0"/>
              <a:t>Signs</a:t>
            </a:r>
          </a:p>
          <a:p>
            <a:pPr lvl="0"/>
            <a:r>
              <a:rPr lang="en-US" sz="1100" dirty="0"/>
              <a:t>Table or other flat surface to hold a breast pump</a:t>
            </a:r>
          </a:p>
          <a:p>
            <a:r>
              <a:rPr lang="en-US" sz="1100" dirty="0"/>
              <a:t> </a:t>
            </a:r>
          </a:p>
          <a:p>
            <a:r>
              <a:rPr lang="en-US" sz="1100" dirty="0"/>
              <a:t>To be eligible to receive a mini-grant, the employer must submit their breastfeeding support policy which must be in compliance with the breastfeeding support requirements from the Fair Labor Standards Act (FLSA).  </a:t>
            </a:r>
            <a:endParaRPr lang="en-US" sz="1100" dirty="0" smtClean="0"/>
          </a:p>
          <a:p>
            <a:r>
              <a:rPr lang="en-US" sz="1100" dirty="0" smtClean="0"/>
              <a:t>The last grant deadline for submission was </a:t>
            </a:r>
            <a:r>
              <a:rPr lang="en-US" sz="1100" b="1" dirty="0" smtClean="0"/>
              <a:t>March </a:t>
            </a:r>
            <a:r>
              <a:rPr lang="en-US" sz="1100" b="1" dirty="0"/>
              <a:t>1, 2015 </a:t>
            </a:r>
            <a:r>
              <a:rPr lang="en-US" sz="1100" dirty="0"/>
              <a:t>to </a:t>
            </a:r>
            <a:r>
              <a:rPr lang="en-US" sz="1100" u="sng" dirty="0">
                <a:hlinkClick r:id="rId3"/>
              </a:rPr>
              <a:t>karla.voss@health.mo.gov</a:t>
            </a:r>
            <a:r>
              <a:rPr lang="en-US" sz="1100" dirty="0"/>
              <a:t>.  </a:t>
            </a:r>
            <a:r>
              <a:rPr lang="en-US" sz="1100" dirty="0" smtClean="0"/>
              <a:t>More funding may be available in the future.  When grants are awarded, applicants are notified </a:t>
            </a:r>
            <a:r>
              <a:rPr lang="en-US" sz="1100" dirty="0" err="1" smtClean="0"/>
              <a:t>withing</a:t>
            </a:r>
            <a:r>
              <a:rPr lang="en-US" sz="1100" dirty="0" smtClean="0"/>
              <a:t> 30 days and the funds are granted on a first </a:t>
            </a:r>
            <a:r>
              <a:rPr lang="en-US" sz="1100" dirty="0"/>
              <a:t>come, first serve </a:t>
            </a:r>
            <a:r>
              <a:rPr lang="en-US" sz="1100" dirty="0" smtClean="0"/>
              <a:t>basis.  Please </a:t>
            </a:r>
            <a:r>
              <a:rPr lang="en-US" sz="1100" dirty="0"/>
              <a:t>contact Karla Voss at 573-522-2820 with any questions.</a:t>
            </a:r>
          </a:p>
          <a:p>
            <a:r>
              <a:rPr lang="en-US" dirty="0" smtClean="0"/>
              <a:t>For the grant cycle deadline of March 1, 2015, applicants were notified by April 1 and funds had to be expended by May 30, 2015</a:t>
            </a:r>
            <a:endParaRPr lang="en-US"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Let’s talk a minute about resources available</a:t>
            </a:r>
            <a:r>
              <a:rPr lang="en-US" b="0" baseline="0" dirty="0" smtClean="0"/>
              <a:t> to help you.</a:t>
            </a:r>
          </a:p>
          <a:p>
            <a:endParaRPr lang="en-US" b="0" dirty="0" smtClean="0"/>
          </a:p>
          <a:p>
            <a:r>
              <a:rPr lang="en-US" b="1" dirty="0" smtClean="0"/>
              <a:t>Note: </a:t>
            </a:r>
            <a:r>
              <a:rPr lang="en-US" dirty="0" smtClean="0"/>
              <a:t>Have participants</a:t>
            </a:r>
            <a:r>
              <a:rPr lang="en-US" baseline="0" dirty="0" smtClean="0"/>
              <a:t> turn to Centers for Disease Control and Prevention (CDC) </a:t>
            </a:r>
            <a:r>
              <a:rPr lang="en-US" i="1" baseline="0" dirty="0" smtClean="0"/>
              <a:t>Breastfeeding and Early Care and Education: Increasing Support for Breastfeeding Families</a:t>
            </a:r>
            <a:r>
              <a:rPr lang="en-US" baseline="0" dirty="0" smtClean="0"/>
              <a:t>. </a:t>
            </a:r>
          </a:p>
          <a:p>
            <a:endParaRPr lang="en-US" baseline="0" dirty="0" smtClean="0"/>
          </a:p>
          <a:p>
            <a:r>
              <a:rPr lang="en-US" baseline="0" dirty="0" smtClean="0"/>
              <a:t>This handout provides examples of state efforts to increase support for breastfeeding women in various ECE environments. It highlights efforts in Arizona, Mississippi, Utah, New York, North Carolina, and Wisconsin. The tools discussed in this document may help participants support breastfeeding within their own ECE program.</a:t>
            </a:r>
          </a:p>
          <a:p>
            <a:endParaRPr lang="en-US" baseline="0" dirty="0" smtClean="0"/>
          </a:p>
          <a:p>
            <a:r>
              <a:rPr lang="en-US" dirty="0" smtClean="0"/>
              <a:t>The link for this document can be found on the CDC</a:t>
            </a:r>
            <a:r>
              <a:rPr lang="en-US" baseline="0" dirty="0" smtClean="0"/>
              <a:t> website (www.cdc.gov/obesity/downloads/BF_and_ECE_FINAL.pdf). </a:t>
            </a:r>
          </a:p>
          <a:p>
            <a:endParaRPr lang="en-US" baseline="0" dirty="0" smtClean="0"/>
          </a:p>
          <a:p>
            <a:r>
              <a:rPr lang="en-US" baseline="0" dirty="0" smtClean="0"/>
              <a:t>Additional resources are included in your handouts:</a:t>
            </a:r>
          </a:p>
          <a:p>
            <a:r>
              <a:rPr lang="en-US" baseline="0" dirty="0" smtClean="0"/>
              <a:t>	On-line Breastfeeding Resources</a:t>
            </a:r>
          </a:p>
          <a:p>
            <a:r>
              <a:rPr lang="en-US" baseline="0" dirty="0" smtClean="0"/>
              <a:t>	Community Breastfeeding Resources </a:t>
            </a:r>
          </a:p>
          <a:p>
            <a:endParaRPr lang="en-US"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2877">
              <a:defRPr/>
            </a:pPr>
            <a:r>
              <a:rPr lang="en-US" b="1" baseline="0" dirty="0" smtClean="0"/>
              <a:t>Click on the photo (hyperlink) to start the video. The video is also on the Companion USB if you do not have internet access.	10 minutes long </a:t>
            </a:r>
          </a:p>
          <a:p>
            <a:endParaRPr lang="en-US" dirty="0" smtClean="0"/>
          </a:p>
          <a:p>
            <a:r>
              <a:rPr lang="en-US" dirty="0" smtClean="0"/>
              <a:t>Now, lets stop and watch a great video produced</a:t>
            </a:r>
            <a:r>
              <a:rPr lang="en-US" baseline="0" dirty="0" smtClean="0"/>
              <a:t> by the Oregon Breastfeeding Coalition and the Indiana Perinatal Network. </a:t>
            </a:r>
          </a:p>
          <a:p>
            <a:r>
              <a:rPr lang="en-US" baseline="0" dirty="0" smtClean="0"/>
              <a:t>They’ve done a great job providing insight into a breastfeeding-friendly child care center.  </a:t>
            </a:r>
          </a:p>
          <a:p>
            <a:r>
              <a:rPr lang="en-US" baseline="0" dirty="0" smtClean="0"/>
              <a:t>As a leader, you will be able to identify the staff education pieces needed for your center.  </a:t>
            </a:r>
          </a:p>
          <a:p>
            <a:endParaRPr lang="en-US" baseline="0" dirty="0" smtClean="0"/>
          </a:p>
          <a:p>
            <a:r>
              <a:rPr lang="en-US" b="1" baseline="0" dirty="0" smtClean="0"/>
              <a:t>Give participants a 10 minute break after the video.  </a:t>
            </a:r>
            <a:endParaRPr lang="en-US" b="1"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for participant</a:t>
            </a:r>
            <a:r>
              <a:rPr lang="en-US" baseline="0" dirty="0" smtClean="0"/>
              <a:t> feedback on video.</a:t>
            </a:r>
          </a:p>
          <a:p>
            <a:pPr>
              <a:buFont typeface="Arial" pitchFamily="34" charset="0"/>
              <a:buChar char="•"/>
            </a:pPr>
            <a:r>
              <a:rPr lang="en-US" baseline="0" dirty="0" smtClean="0"/>
              <a:t> any new information?</a:t>
            </a:r>
          </a:p>
          <a:p>
            <a:pPr>
              <a:buFont typeface="Arial" pitchFamily="34" charset="0"/>
              <a:buChar char="•"/>
            </a:pPr>
            <a:r>
              <a:rPr lang="en-US" baseline="0" dirty="0" smtClean="0"/>
              <a:t> does anything seem difficult or unreasonable?</a:t>
            </a:r>
          </a:p>
          <a:p>
            <a:pPr>
              <a:buFont typeface="Arial" pitchFamily="34" charset="0"/>
              <a:buChar char="•"/>
            </a:pPr>
            <a:r>
              <a:rPr lang="en-US" baseline="0" dirty="0" smtClean="0"/>
              <a:t> do you possess all these skills? </a:t>
            </a:r>
          </a:p>
          <a:p>
            <a:pPr>
              <a:buFont typeface="Arial" pitchFamily="34" charset="0"/>
              <a:buNone/>
            </a:pPr>
            <a:endParaRPr lang="en-US" baseline="0" dirty="0" smtClean="0"/>
          </a:p>
          <a:p>
            <a:pPr>
              <a:buFont typeface="Arial" pitchFamily="34" charset="0"/>
              <a:buNone/>
            </a:pPr>
            <a:r>
              <a:rPr lang="en-US" baseline="0" dirty="0" smtClean="0"/>
              <a:t>The rest of our time together will be spent helping you acquire or improve these specific skills.  </a:t>
            </a:r>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Rot="1" noChangeAspect="1" noChangeArrowheads="1" noTextEdit="1"/>
          </p:cNvSpPr>
          <p:nvPr>
            <p:ph type="sldImg"/>
          </p:nvPr>
        </p:nvSpPr>
        <p:spPr bwMode="auto">
          <a:xfrm>
            <a:off x="1200150" y="692150"/>
            <a:ext cx="4613275" cy="3460750"/>
          </a:xfrm>
          <a:prstGeom prst="rect">
            <a:avLst/>
          </a:prstGeom>
          <a:noFill/>
          <a:ln>
            <a:solidFill>
              <a:srgbClr val="000000"/>
            </a:solidFill>
            <a:miter lim="800000"/>
            <a:headEnd/>
            <a:tailEnd/>
          </a:ln>
        </p:spPr>
      </p:sp>
      <p:sp>
        <p:nvSpPr>
          <p:cNvPr id="58371" name="Rectangle 1027"/>
          <p:cNvSpPr>
            <a:spLocks noGrp="1" noChangeArrowheads="1"/>
          </p:cNvSpPr>
          <p:nvPr>
            <p:ph type="body" idx="1"/>
          </p:nvPr>
        </p:nvSpPr>
        <p:spPr bwMode="auto">
          <a:xfrm>
            <a:off x="935078" y="4385357"/>
            <a:ext cx="5140248" cy="4231644"/>
          </a:xfrm>
          <a:prstGeom prst="rect">
            <a:avLst/>
          </a:prstGeom>
          <a:noFill/>
          <a:ln w="12700">
            <a:miter lim="800000"/>
            <a:headEnd type="none" w="sm" len="sm"/>
            <a:tailEnd type="none" w="sm" len="sm"/>
          </a:ln>
        </p:spPr>
        <p:txBody>
          <a:bodyPr>
            <a:normAutofit fontScale="92500" lnSpcReduction="20000"/>
          </a:bodyPr>
          <a:lstStyle/>
          <a:p>
            <a:pPr lvl="1">
              <a:buFont typeface="Wingdings" pitchFamily="2" charset="2"/>
              <a:buNone/>
            </a:pPr>
            <a:r>
              <a:rPr lang="en-US" sz="1300" dirty="0" smtClean="0"/>
              <a:t>The Center for Disease Control (CDC) and Occupational Safety and Health Association (OSHA) </a:t>
            </a:r>
            <a:r>
              <a:rPr lang="en-US" sz="1300" b="1" dirty="0" smtClean="0"/>
              <a:t>both consider breast milk to be “food”.  </a:t>
            </a:r>
          </a:p>
          <a:p>
            <a:pPr lvl="1">
              <a:buFont typeface="Arial" pitchFamily="34" charset="0"/>
              <a:buChar char="•"/>
            </a:pPr>
            <a:r>
              <a:rPr lang="en-US" sz="1300" dirty="0" smtClean="0"/>
              <a:t>It is not necessary to use universal precautions as with other “body fluids.” </a:t>
            </a:r>
          </a:p>
          <a:p>
            <a:pPr lvl="1">
              <a:buFont typeface="Arial" pitchFamily="34" charset="0"/>
              <a:buChar char="•"/>
            </a:pPr>
            <a:r>
              <a:rPr lang="en-US" sz="1300" dirty="0" smtClean="0"/>
              <a:t>Breast milk may be stored in the same refrigerator as other “foods.”  </a:t>
            </a:r>
          </a:p>
          <a:p>
            <a:pPr lvl="1">
              <a:buFont typeface="Arial" pitchFamily="34" charset="0"/>
              <a:buChar char="•"/>
            </a:pPr>
            <a:r>
              <a:rPr lang="en-US" sz="1300" dirty="0" smtClean="0"/>
              <a:t>Employees do not need to wear gloves, but may if desired.</a:t>
            </a:r>
          </a:p>
          <a:p>
            <a:pPr lvl="1">
              <a:buFont typeface="Wingdings" pitchFamily="2" charset="2"/>
              <a:buChar char="§"/>
            </a:pPr>
            <a:endParaRPr lang="en-US" sz="1300" dirty="0" smtClean="0"/>
          </a:p>
          <a:p>
            <a:pPr lvl="1">
              <a:buFont typeface="Wingdings" pitchFamily="2" charset="2"/>
              <a:buChar char="§"/>
            </a:pPr>
            <a:r>
              <a:rPr lang="en-US" sz="1300" b="1" i="1" dirty="0" smtClean="0"/>
              <a:t>Caring for Our Children </a:t>
            </a:r>
            <a:r>
              <a:rPr lang="en-US" sz="1300" b="1" dirty="0" smtClean="0"/>
              <a:t> standards (page 165) </a:t>
            </a:r>
            <a:r>
              <a:rPr lang="en-US" sz="1300" dirty="0" smtClean="0"/>
              <a:t> require</a:t>
            </a:r>
          </a:p>
          <a:p>
            <a:pPr lvl="1">
              <a:buFont typeface="Wingdings" pitchFamily="2" charset="2"/>
              <a:buNone/>
            </a:pPr>
            <a:r>
              <a:rPr lang="en-US" sz="1300" dirty="0" smtClean="0"/>
              <a:t> </a:t>
            </a:r>
          </a:p>
          <a:p>
            <a:pPr lvl="1">
              <a:buFont typeface="Wingdings" pitchFamily="2" charset="2"/>
              <a:buChar char="§"/>
            </a:pPr>
            <a:r>
              <a:rPr lang="en-US" sz="1300" dirty="0" smtClean="0"/>
              <a:t>clean and sanitary, sealed containers for transportation and storage of breastmilk.  May be a bottle with tight-fitting cap or breastmilk storage bags.</a:t>
            </a:r>
          </a:p>
          <a:p>
            <a:pPr lvl="1">
              <a:buFont typeface="Wingdings" pitchFamily="2" charset="2"/>
              <a:buNone/>
            </a:pPr>
            <a:r>
              <a:rPr lang="en-US" sz="1300" dirty="0" smtClean="0"/>
              <a:t> </a:t>
            </a:r>
          </a:p>
          <a:p>
            <a:pPr lvl="1">
              <a:buFont typeface="Wingdings" pitchFamily="2" charset="2"/>
              <a:buChar char="§"/>
            </a:pPr>
            <a:r>
              <a:rPr lang="en-US" sz="1300" dirty="0" smtClean="0"/>
              <a:t> Labeling:  baby’s full name; date and time milk collected.  Some centers add color-coded tape to containers (storage) and bottles (feeding) to help with proper identification. </a:t>
            </a:r>
          </a:p>
          <a:p>
            <a:pPr lvl="1">
              <a:buFont typeface="Wingdings" pitchFamily="2" charset="2"/>
              <a:buNone/>
            </a:pPr>
            <a:endParaRPr lang="en-US" sz="1300" dirty="0" smtClean="0"/>
          </a:p>
          <a:p>
            <a:pPr lvl="1">
              <a:buFont typeface="Wingdings" pitchFamily="2" charset="2"/>
              <a:buChar char="§"/>
            </a:pPr>
            <a:r>
              <a:rPr lang="en-US" sz="1400" b="1" dirty="0" smtClean="0"/>
              <a:t>Never accept an unlabeled bottle from a parent.   </a:t>
            </a:r>
            <a:r>
              <a:rPr lang="en-US" sz="1400" dirty="0" smtClean="0"/>
              <a:t>Do not use unlabeled bottles that have been accidentally accepted.</a:t>
            </a:r>
            <a:endParaRPr lang="en-US" sz="1300" dirty="0" smtClean="0"/>
          </a:p>
          <a:p>
            <a:pPr lvl="1">
              <a:buFont typeface="Wingdings" pitchFamily="2" charset="2"/>
              <a:buChar char="§"/>
            </a:pPr>
            <a:endParaRPr lang="en-US" sz="1300" dirty="0" smtClean="0"/>
          </a:p>
          <a:p>
            <a:pPr lvl="1">
              <a:buFont typeface="Wingdings" pitchFamily="2" charset="2"/>
              <a:buChar char="§"/>
            </a:pPr>
            <a:r>
              <a:rPr lang="en-US" sz="1300" dirty="0" smtClean="0"/>
              <a:t>Recommend non-frozen milk be transported in containers suitable for feeding; frozen milk may be transported in milk storage bags</a:t>
            </a:r>
          </a:p>
          <a:p>
            <a:pPr lvl="1">
              <a:buFont typeface="Wingdings" pitchFamily="2" charset="2"/>
              <a:buNone/>
            </a:pPr>
            <a:r>
              <a:rPr lang="en-US" sz="1300" dirty="0" smtClean="0"/>
              <a:t> </a:t>
            </a:r>
          </a:p>
          <a:p>
            <a:pPr lvl="1">
              <a:buFont typeface="Wingdings" pitchFamily="2" charset="2"/>
              <a:buChar char="§"/>
            </a:pPr>
            <a:r>
              <a:rPr lang="en-US" sz="1300" dirty="0" smtClean="0"/>
              <a:t>Milk should be placed in refrigerator or freezer immediately upon arrival.   </a:t>
            </a:r>
          </a:p>
          <a:p>
            <a:pPr lvl="1">
              <a:buFont typeface="Wingdings" pitchFamily="2" charset="2"/>
              <a:buNone/>
            </a:pPr>
            <a:endParaRPr lang="en-US" sz="1300"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course material was developed by the MCH division of the Springfield-Greene County Health Department and adapted from the work of:</a:t>
            </a:r>
          </a:p>
          <a:p>
            <a:pPr>
              <a:buFont typeface="Arial" pitchFamily="34" charset="0"/>
              <a:buChar char="•"/>
            </a:pPr>
            <a:r>
              <a:rPr lang="en-US" dirty="0" smtClean="0"/>
              <a:t> the Carolina Global Breastfeeding Institute  (</a:t>
            </a:r>
            <a:r>
              <a:rPr lang="en-US" baseline="0" dirty="0" smtClean="0">
                <a:solidFill>
                  <a:srgbClr val="C00000"/>
                </a:solidFill>
              </a:rPr>
              <a:t>where they are doing work with early care and education settings in North Carolina to improve their breastfeeding rates)</a:t>
            </a:r>
            <a:endParaRPr lang="en-US" dirty="0" smtClean="0"/>
          </a:p>
          <a:p>
            <a:pPr>
              <a:buFont typeface="Arial" pitchFamily="34" charset="0"/>
              <a:buChar char="•"/>
            </a:pPr>
            <a:r>
              <a:rPr lang="en-US" dirty="0" smtClean="0"/>
              <a:t>Nemours Children Hospital</a:t>
            </a:r>
          </a:p>
          <a:p>
            <a:pPr>
              <a:buFont typeface="Arial" pitchFamily="34" charset="0"/>
              <a:buChar char="•"/>
            </a:pPr>
            <a:r>
              <a:rPr lang="en-US" dirty="0" smtClean="0"/>
              <a:t> </a:t>
            </a:r>
            <a:r>
              <a:rPr lang="en-US" i="1" baseline="0" dirty="0" smtClean="0">
                <a:solidFill>
                  <a:srgbClr val="C00000"/>
                </a:solidFill>
              </a:rPr>
              <a:t>Supporting Breastfeeding Families in Child Care </a:t>
            </a:r>
            <a:r>
              <a:rPr lang="en-US" i="0" baseline="0" dirty="0" smtClean="0">
                <a:solidFill>
                  <a:srgbClr val="C00000"/>
                </a:solidFill>
              </a:rPr>
              <a:t>presentation developed by the Mississippi State Department of Health WIC Program. </a:t>
            </a:r>
            <a:endParaRPr lang="en-US" dirty="0" smtClean="0"/>
          </a:p>
          <a:p>
            <a:pPr>
              <a:buFont typeface="Arial" pitchFamily="34" charset="0"/>
              <a:buChar char="•"/>
            </a:pPr>
            <a:r>
              <a:rPr lang="en-US" dirty="0" smtClean="0"/>
              <a:t>in cooperation with Child Care Aware.</a:t>
            </a:r>
          </a:p>
          <a:p>
            <a:endParaRPr lang="en-US" dirty="0" smtClean="0"/>
          </a:p>
          <a:p>
            <a:r>
              <a:rPr lang="en-US" i="0" baseline="0" dirty="0" smtClean="0">
                <a:solidFill>
                  <a:srgbClr val="C00000"/>
                </a:solidFill>
              </a:rPr>
              <a:t>Our goal is to provide information and skills education so that you will be prepared for your center to become “breastfeeding friendly.” </a:t>
            </a:r>
            <a:endParaRPr lang="en-US" dirty="0" smtClean="0">
              <a:solidFill>
                <a:srgbClr val="C00000"/>
              </a:solidFill>
            </a:endParaRPr>
          </a:p>
          <a:p>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Font typeface="Wingdings" pitchFamily="2" charset="2"/>
              <a:buChar char="§"/>
            </a:pPr>
            <a:r>
              <a:rPr lang="en-US" sz="1300" dirty="0" smtClean="0"/>
              <a:t>Ask mothers to bring milk in 1-4 ounce allotments to minimize waste.</a:t>
            </a:r>
          </a:p>
          <a:p>
            <a:pPr lvl="1">
              <a:buFont typeface="Wingdings" pitchFamily="2" charset="2"/>
              <a:buNone/>
            </a:pPr>
            <a:endParaRPr lang="en-US" sz="1300" dirty="0" smtClean="0"/>
          </a:p>
          <a:p>
            <a:pPr lvl="1">
              <a:buFont typeface="Wingdings" pitchFamily="2" charset="2"/>
              <a:buChar char="§"/>
            </a:pPr>
            <a:r>
              <a:rPr lang="en-US" sz="1300" dirty="0" smtClean="0"/>
              <a:t>First in, first out rule is important.  Collection of human milk is time-consuming for the mother and human milk has limited storage time.  </a:t>
            </a:r>
          </a:p>
          <a:p>
            <a:pPr lvl="1">
              <a:buFont typeface="Wingdings" pitchFamily="2" charset="2"/>
              <a:buNone/>
            </a:pPr>
            <a:endParaRPr lang="en-US" sz="1300" dirty="0" smtClean="0"/>
          </a:p>
          <a:p>
            <a:pPr lvl="1">
              <a:buFont typeface="Wingdings" pitchFamily="2" charset="2"/>
              <a:buChar char="§"/>
            </a:pPr>
            <a:r>
              <a:rPr lang="en-US" sz="1300" dirty="0" smtClean="0"/>
              <a:t>CDC Guidelines for human milk storage – review handout </a:t>
            </a:r>
          </a:p>
          <a:p>
            <a:pPr lvl="1">
              <a:buFont typeface="Wingdings" pitchFamily="2" charset="2"/>
              <a:buChar char="§"/>
            </a:pPr>
            <a:endParaRPr lang="en-US" sz="1300" dirty="0" smtClean="0"/>
          </a:p>
          <a:p>
            <a:pPr lvl="1">
              <a:buFont typeface="Wingdings" pitchFamily="2" charset="2"/>
              <a:buChar char="§"/>
            </a:pPr>
            <a:r>
              <a:rPr lang="en-US" sz="1300" dirty="0" smtClean="0"/>
              <a:t>WIC Rule of 5: </a:t>
            </a:r>
          </a:p>
          <a:p>
            <a:pPr lvl="2">
              <a:buFont typeface="Wingdings" pitchFamily="2" charset="2"/>
              <a:buChar char="§"/>
            </a:pPr>
            <a:r>
              <a:rPr lang="en-US" sz="1300" dirty="0" smtClean="0"/>
              <a:t> 5 hours @ room temperature</a:t>
            </a:r>
          </a:p>
          <a:p>
            <a:pPr lvl="2">
              <a:buFont typeface="Wingdings" pitchFamily="2" charset="2"/>
              <a:buChar char="§"/>
            </a:pPr>
            <a:r>
              <a:rPr lang="en-US" sz="1300" dirty="0" smtClean="0"/>
              <a:t> 5 days in the refrigerator </a:t>
            </a:r>
          </a:p>
          <a:p>
            <a:pPr lvl="2">
              <a:buFont typeface="Wingdings" pitchFamily="2" charset="2"/>
              <a:buChar char="§"/>
            </a:pPr>
            <a:r>
              <a:rPr lang="en-US" sz="1300" dirty="0" smtClean="0"/>
              <a:t> 5 months in the deep freeze </a:t>
            </a:r>
          </a:p>
          <a:p>
            <a:pPr lvl="3">
              <a:buFont typeface="Wingdings" pitchFamily="2" charset="2"/>
              <a:buChar char="§"/>
            </a:pPr>
            <a:endParaRPr lang="en-US" sz="1300" dirty="0" smtClean="0"/>
          </a:p>
          <a:p>
            <a:pPr lvl="1">
              <a:buFont typeface="Wingdings" pitchFamily="2" charset="2"/>
              <a:buChar char="§"/>
            </a:pPr>
            <a:r>
              <a:rPr lang="en-US" sz="1300" dirty="0" smtClean="0"/>
              <a:t>Human milk contains live cells that fight bacteria, so it is safe at room temperature far longer than formula.  </a:t>
            </a:r>
          </a:p>
          <a:p>
            <a:pPr lvl="1">
              <a:buFont typeface="Wingdings" pitchFamily="2" charset="2"/>
              <a:buChar char="§"/>
            </a:pPr>
            <a:endParaRPr lang="en-US" sz="1300" dirty="0" smtClean="0"/>
          </a:p>
          <a:p>
            <a:pPr lvl="1">
              <a:buFont typeface="Wingdings" pitchFamily="2" charset="2"/>
              <a:buChar char="§"/>
            </a:pPr>
            <a:endParaRPr lang="en-US" sz="1300" dirty="0" smtClean="0"/>
          </a:p>
          <a:p>
            <a:pPr lvl="1">
              <a:buFont typeface="Wingdings" pitchFamily="2" charset="2"/>
              <a:buChar char="§"/>
            </a:pPr>
            <a:endParaRPr lang="en-US" sz="1300" dirty="0" smtClean="0"/>
          </a:p>
          <a:p>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1">
              <a:buFont typeface="Wingdings" pitchFamily="2" charset="2"/>
              <a:buChar char="§"/>
            </a:pPr>
            <a:r>
              <a:rPr lang="en-US" sz="1300" b="1" dirty="0" smtClean="0"/>
              <a:t>Safe methods for thawing human milk </a:t>
            </a:r>
          </a:p>
          <a:p>
            <a:pPr lvl="2">
              <a:buFont typeface="Wingdings" pitchFamily="2" charset="2"/>
              <a:buChar char="§"/>
            </a:pPr>
            <a:r>
              <a:rPr lang="en-US" sz="1300" dirty="0" smtClean="0"/>
              <a:t>Overnight in the refrigerator</a:t>
            </a:r>
          </a:p>
          <a:p>
            <a:pPr lvl="2">
              <a:buFont typeface="Wingdings" pitchFamily="2" charset="2"/>
              <a:buChar char="§"/>
            </a:pPr>
            <a:r>
              <a:rPr lang="en-US" sz="1300" dirty="0" smtClean="0"/>
              <a:t>Held under warm, running tap water</a:t>
            </a:r>
          </a:p>
          <a:p>
            <a:pPr lvl="1">
              <a:buFont typeface="Wingdings" pitchFamily="2" charset="2"/>
              <a:buNone/>
            </a:pPr>
            <a:r>
              <a:rPr lang="en-US" sz="1300" dirty="0" smtClean="0"/>
              <a:t>Gently swirl thawing milk to mix constituents.  Never shake applies to baby and to milk!  Vigorous shaking can damage live cells important for infection –prevention.  </a:t>
            </a:r>
          </a:p>
          <a:p>
            <a:pPr lvl="1">
              <a:buFont typeface="Wingdings" pitchFamily="2" charset="2"/>
              <a:buChar char="§"/>
            </a:pPr>
            <a:endParaRPr lang="en-US" sz="1300" dirty="0" smtClean="0"/>
          </a:p>
          <a:p>
            <a:pPr lvl="1">
              <a:buFont typeface="Wingdings" pitchFamily="2" charset="2"/>
              <a:buChar char="§"/>
            </a:pPr>
            <a:r>
              <a:rPr lang="en-US" sz="1300" b="1" dirty="0" smtClean="0"/>
              <a:t>Safe methods for warming human milk </a:t>
            </a:r>
          </a:p>
          <a:p>
            <a:pPr lvl="2">
              <a:buFont typeface="Wingdings" pitchFamily="2" charset="2"/>
              <a:buChar char="§"/>
            </a:pPr>
            <a:r>
              <a:rPr lang="en-US" sz="1300" dirty="0" smtClean="0"/>
              <a:t>Held under warm, running water</a:t>
            </a:r>
          </a:p>
          <a:p>
            <a:pPr lvl="2">
              <a:buFont typeface="Wingdings" pitchFamily="2" charset="2"/>
              <a:buChar char="§"/>
            </a:pPr>
            <a:r>
              <a:rPr lang="en-US" sz="1300" dirty="0" smtClean="0"/>
              <a:t>Placed in a container of warm water (will need to change water ~ every  10 minutes </a:t>
            </a:r>
          </a:p>
          <a:p>
            <a:pPr lvl="2">
              <a:buFont typeface="Wingdings" pitchFamily="2" charset="2"/>
              <a:buChar char="§"/>
            </a:pPr>
            <a:r>
              <a:rPr lang="en-US" sz="1300" dirty="0" smtClean="0"/>
              <a:t>Bottle warmer – maximum 98.6˚ for no more than 5 minutes.  Some warmers have automatic shut-off to remove heat once milk is thawed and warmed. </a:t>
            </a:r>
          </a:p>
          <a:p>
            <a:pPr lvl="1">
              <a:buFont typeface="Wingdings" pitchFamily="2" charset="2"/>
              <a:buNone/>
            </a:pPr>
            <a:r>
              <a:rPr lang="en-US" sz="1300" b="1" dirty="0" smtClean="0"/>
              <a:t>Never safe methods: </a:t>
            </a:r>
          </a:p>
          <a:p>
            <a:pPr lvl="2">
              <a:buFont typeface="Arial" pitchFamily="34" charset="0"/>
              <a:buChar char="•"/>
            </a:pPr>
            <a:r>
              <a:rPr lang="en-US" sz="1300" dirty="0" smtClean="0"/>
              <a:t>Microwave – uneven heat can result in “hot spots”</a:t>
            </a:r>
          </a:p>
          <a:p>
            <a:pPr lvl="2">
              <a:buFont typeface="Arial" pitchFamily="34" charset="0"/>
              <a:buChar char="•"/>
            </a:pPr>
            <a:r>
              <a:rPr lang="en-US" sz="1300" dirty="0" smtClean="0"/>
              <a:t>Crock pot- overheating can destroy immune components of human milk </a:t>
            </a:r>
          </a:p>
          <a:p>
            <a:pPr lvl="1">
              <a:buFont typeface="Wingdings" pitchFamily="2" charset="2"/>
              <a:buChar char="§"/>
            </a:pPr>
            <a:endParaRPr lang="en-US" sz="1300" dirty="0" smtClean="0"/>
          </a:p>
          <a:p>
            <a:pPr lvl="1">
              <a:buFont typeface="Wingdings" pitchFamily="2" charset="2"/>
              <a:buChar char="§"/>
            </a:pPr>
            <a:r>
              <a:rPr lang="en-US" sz="1300" b="1" dirty="0" smtClean="0"/>
              <a:t>Leftover safety”</a:t>
            </a:r>
          </a:p>
          <a:p>
            <a:pPr lvl="2">
              <a:buFont typeface="Wingdings" pitchFamily="2" charset="2"/>
              <a:buChar char="§"/>
            </a:pPr>
            <a:r>
              <a:rPr lang="en-US" sz="1300" dirty="0" smtClean="0"/>
              <a:t>Any leftover milk (formula or breast) remaining in the bottle at the end of a feeding must be discarded.</a:t>
            </a:r>
          </a:p>
          <a:p>
            <a:pPr lvl="2">
              <a:buFont typeface="Wingdings" pitchFamily="2" charset="2"/>
              <a:buChar char="§"/>
            </a:pPr>
            <a:r>
              <a:rPr lang="en-US" sz="1300" dirty="0" smtClean="0"/>
              <a:t>Milk remaining in the </a:t>
            </a:r>
            <a:r>
              <a:rPr lang="en-US" sz="1300" i="1" dirty="0" smtClean="0"/>
              <a:t>storage</a:t>
            </a:r>
            <a:r>
              <a:rPr lang="en-US" sz="1300" dirty="0" smtClean="0"/>
              <a:t> container and properly refrigerated/frozen may be returned to mother at the end of the day.  </a:t>
            </a:r>
          </a:p>
          <a:p>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1">
              <a:buFont typeface="Wingdings" pitchFamily="2" charset="2"/>
              <a:buChar char="§"/>
            </a:pPr>
            <a:endParaRPr lang="en-US" sz="1300" dirty="0" smtClean="0"/>
          </a:p>
          <a:p>
            <a:pPr lvl="1">
              <a:lnSpc>
                <a:spcPct val="200000"/>
              </a:lnSpc>
              <a:buFont typeface="Wingdings" pitchFamily="2" charset="2"/>
              <a:buNone/>
            </a:pPr>
            <a:r>
              <a:rPr lang="en-US" sz="1300" dirty="0" smtClean="0"/>
              <a:t>Best to catch baby when he first starts giving hints he’s getting hungry.</a:t>
            </a:r>
          </a:p>
          <a:p>
            <a:pPr lvl="1">
              <a:lnSpc>
                <a:spcPct val="200000"/>
              </a:lnSpc>
              <a:buFont typeface="Wingdings" pitchFamily="2" charset="2"/>
              <a:buNone/>
            </a:pPr>
            <a:r>
              <a:rPr lang="en-US" sz="1300" dirty="0" smtClean="0"/>
              <a:t>  </a:t>
            </a:r>
          </a:p>
          <a:p>
            <a:pPr lvl="1">
              <a:lnSpc>
                <a:spcPct val="200000"/>
              </a:lnSpc>
              <a:buFont typeface="Wingdings" pitchFamily="2" charset="2"/>
              <a:buNone/>
            </a:pPr>
            <a:r>
              <a:rPr lang="en-US" sz="1300" dirty="0" smtClean="0"/>
              <a:t>Very young infants demonstrate rapid eye movements with eyes still closed or partially open.</a:t>
            </a:r>
          </a:p>
          <a:p>
            <a:pPr lvl="1">
              <a:lnSpc>
                <a:spcPct val="200000"/>
              </a:lnSpc>
              <a:buFont typeface="Wingdings" pitchFamily="2" charset="2"/>
              <a:buNone/>
            </a:pPr>
            <a:r>
              <a:rPr lang="en-US" sz="1300" dirty="0" smtClean="0"/>
              <a:t>  </a:t>
            </a:r>
          </a:p>
          <a:p>
            <a:pPr lvl="1">
              <a:lnSpc>
                <a:spcPct val="200000"/>
              </a:lnSpc>
              <a:buFont typeface="Wingdings" pitchFamily="2" charset="2"/>
              <a:buNone/>
            </a:pPr>
            <a:r>
              <a:rPr lang="en-US" sz="1300" dirty="0" smtClean="0"/>
              <a:t>Sucking movements, nibbling on the lips, and any movement of hand to mouth is a hunger cue.</a:t>
            </a:r>
          </a:p>
          <a:p>
            <a:pPr lvl="1">
              <a:lnSpc>
                <a:spcPct val="200000"/>
              </a:lnSpc>
              <a:buFont typeface="Wingdings" pitchFamily="2" charset="2"/>
              <a:buNone/>
            </a:pPr>
            <a:r>
              <a:rPr lang="en-US" sz="1300" dirty="0" smtClean="0"/>
              <a:t>  </a:t>
            </a:r>
          </a:p>
          <a:p>
            <a:pPr lvl="1">
              <a:lnSpc>
                <a:spcPct val="200000"/>
              </a:lnSpc>
              <a:buFont typeface="Wingdings" pitchFamily="2" charset="2"/>
              <a:buNone/>
            </a:pPr>
            <a:r>
              <a:rPr lang="en-US" sz="1300" dirty="0" smtClean="0"/>
              <a:t>Crying is the very last cue and one you want to avoid.  You’ll have to calm the baby before you can begin the feeding. </a:t>
            </a:r>
          </a:p>
          <a:p>
            <a:pPr lvl="1">
              <a:buFont typeface="Wingdings" pitchFamily="2" charset="2"/>
              <a:buChar char="§"/>
            </a:pPr>
            <a:endParaRPr lang="en-US" sz="1300" dirty="0" smtClean="0"/>
          </a:p>
          <a:p>
            <a:pPr lvl="1">
              <a:buFont typeface="Wingdings" pitchFamily="2" charset="2"/>
              <a:buChar char="§"/>
            </a:pPr>
            <a:endParaRPr lang="en-US" sz="1300" dirty="0" smtClean="0"/>
          </a:p>
          <a:p>
            <a:pPr lvl="1">
              <a:buFont typeface="Wingdings" pitchFamily="2" charset="2"/>
              <a:buChar char="§"/>
            </a:pPr>
            <a:endParaRPr lang="en-US" sz="1300" dirty="0" smtClean="0"/>
          </a:p>
          <a:p>
            <a:pPr lvl="1">
              <a:buFont typeface="Wingdings" pitchFamily="2" charset="2"/>
              <a:buChar char="§"/>
            </a:pPr>
            <a:endParaRPr lang="en-US" sz="1300" dirty="0" smtClean="0"/>
          </a:p>
          <a:p>
            <a:pPr lvl="1">
              <a:buFont typeface="Wingdings" pitchFamily="2" charset="2"/>
              <a:buNone/>
            </a:pPr>
            <a:endParaRPr lang="en-US" sz="1300" dirty="0" smtClean="0"/>
          </a:p>
          <a:p>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lvl="1" defTabSz="931774">
              <a:defRPr/>
            </a:pPr>
            <a:r>
              <a:rPr lang="en-US" sz="1300" dirty="0" smtClean="0"/>
              <a:t>Want to feed this baby in the manner to which he is accustomed.</a:t>
            </a:r>
          </a:p>
          <a:p>
            <a:pPr marL="0" lvl="1" defTabSz="931774">
              <a:defRPr/>
            </a:pPr>
            <a:endParaRPr lang="en-US" sz="1300" dirty="0" smtClean="0"/>
          </a:p>
          <a:p>
            <a:pPr marL="0" lvl="1" defTabSz="931774">
              <a:defRPr/>
            </a:pPr>
            <a:r>
              <a:rPr lang="en-US" sz="1300" dirty="0" smtClean="0"/>
              <a:t>	</a:t>
            </a:r>
            <a:r>
              <a:rPr lang="en-US" sz="1300" b="1" i="1" dirty="0" smtClean="0"/>
              <a:t>Instructor:  Demonstrate these feeding practices with doll and bottle  as you explain each one </a:t>
            </a:r>
          </a:p>
          <a:p>
            <a:pPr marL="0" lvl="1" defTabSz="931774">
              <a:defRPr/>
            </a:pPr>
            <a:endParaRPr lang="en-US" sz="1300" dirty="0" smtClean="0"/>
          </a:p>
          <a:p>
            <a:pPr marL="0" lvl="1" defTabSz="931774">
              <a:defRPr/>
            </a:pPr>
            <a:r>
              <a:rPr lang="en-US" sz="1300" dirty="0" smtClean="0"/>
              <a:t>  </a:t>
            </a:r>
          </a:p>
          <a:p>
            <a:pPr marL="0" lvl="1" defTabSz="931774">
              <a:buFont typeface="Arial" pitchFamily="34" charset="0"/>
              <a:buChar char="•"/>
              <a:defRPr/>
            </a:pPr>
            <a:r>
              <a:rPr lang="en-US" sz="1300" b="1" dirty="0" smtClean="0"/>
              <a:t>Go slowly!  </a:t>
            </a:r>
            <a:r>
              <a:rPr lang="en-US" sz="1300" dirty="0" smtClean="0"/>
              <a:t>Breastfeeding typically takes 15-20 minutes</a:t>
            </a:r>
          </a:p>
          <a:p>
            <a:pPr marL="0" lvl="1" defTabSz="931774">
              <a:defRPr/>
            </a:pPr>
            <a:r>
              <a:rPr lang="en-US" sz="1300" dirty="0" smtClean="0"/>
              <a:t> </a:t>
            </a:r>
          </a:p>
          <a:p>
            <a:pPr marL="0" lvl="1" defTabSz="931774">
              <a:buFont typeface="Arial" pitchFamily="34" charset="0"/>
              <a:buChar char="•"/>
              <a:defRPr/>
            </a:pPr>
            <a:r>
              <a:rPr lang="en-US" sz="1300" b="1" dirty="0" smtClean="0"/>
              <a:t>Upright position </a:t>
            </a:r>
            <a:r>
              <a:rPr lang="en-US" sz="1300" dirty="0" smtClean="0"/>
              <a:t>is what he’s used to and is physiologically most comfortable.  Think about it, do you drink lying flat on your back?</a:t>
            </a:r>
          </a:p>
          <a:p>
            <a:pPr marL="0" lvl="1" defTabSz="931774">
              <a:buFont typeface="Arial" pitchFamily="34" charset="0"/>
              <a:buChar char="•"/>
              <a:defRPr/>
            </a:pPr>
            <a:endParaRPr lang="en-US" sz="1300" dirty="0" smtClean="0"/>
          </a:p>
          <a:p>
            <a:pPr marL="0" lvl="1" defTabSz="931774">
              <a:buFont typeface="Arial" pitchFamily="34" charset="0"/>
              <a:buChar char="•"/>
              <a:defRPr/>
            </a:pPr>
            <a:r>
              <a:rPr lang="en-US" sz="1300" b="1" dirty="0" smtClean="0"/>
              <a:t>Bottle parallel to the floor </a:t>
            </a:r>
            <a:r>
              <a:rPr lang="en-US" sz="1300" dirty="0" smtClean="0"/>
              <a:t>– this allows babe some control over flow.  When breastfeeding, babe simply stops suckling to stop the flow and breathe.  When we bottle feed and hold the bottle upright, it’s drink or drown for the baby!</a:t>
            </a:r>
          </a:p>
          <a:p>
            <a:pPr marL="0" lvl="1" defTabSz="931774">
              <a:buFont typeface="Arial" pitchFamily="34" charset="0"/>
              <a:buChar char="•"/>
              <a:defRPr/>
            </a:pPr>
            <a:endParaRPr lang="en-US" sz="1300" dirty="0" smtClean="0"/>
          </a:p>
          <a:p>
            <a:pPr marL="0" lvl="1" defTabSz="931774">
              <a:buFont typeface="Arial" pitchFamily="34" charset="0"/>
              <a:buChar char="•"/>
              <a:defRPr/>
            </a:pPr>
            <a:r>
              <a:rPr lang="en-US" sz="1300" b="1" dirty="0" smtClean="0"/>
              <a:t>Touching the lip </a:t>
            </a:r>
            <a:r>
              <a:rPr lang="en-US" sz="1300" dirty="0" smtClean="0"/>
              <a:t>with the bottle nipple signals baby to open wide; he is used to this and knows how to grasp the nipple deeply.</a:t>
            </a:r>
          </a:p>
          <a:p>
            <a:pPr marL="0" lvl="1" defTabSz="931774">
              <a:defRPr/>
            </a:pPr>
            <a:r>
              <a:rPr lang="en-US" sz="1300" dirty="0" smtClean="0"/>
              <a:t> </a:t>
            </a:r>
          </a:p>
          <a:p>
            <a:pPr marL="0" lvl="1" defTabSz="931774">
              <a:buFont typeface="Arial" pitchFamily="34" charset="0"/>
              <a:buChar char="•"/>
              <a:defRPr/>
            </a:pPr>
            <a:r>
              <a:rPr lang="en-US" sz="1300" dirty="0" smtClean="0"/>
              <a:t>Breastfeeding babies take little “</a:t>
            </a:r>
            <a:r>
              <a:rPr lang="en-US" sz="1300" b="1" dirty="0" smtClean="0"/>
              <a:t>mini-breaks</a:t>
            </a:r>
            <a:r>
              <a:rPr lang="en-US" sz="1300" dirty="0" smtClean="0"/>
              <a:t>” to rest and breathe.</a:t>
            </a:r>
          </a:p>
          <a:p>
            <a:pPr marL="0" lvl="1" defTabSz="931774">
              <a:defRPr/>
            </a:pPr>
            <a:r>
              <a:rPr lang="en-US" sz="1300" dirty="0" smtClean="0"/>
              <a:t>  </a:t>
            </a:r>
          </a:p>
          <a:p>
            <a:pPr marL="0" lvl="1" defTabSz="931774">
              <a:buFont typeface="Arial" pitchFamily="34" charset="0"/>
              <a:buChar char="•"/>
              <a:defRPr/>
            </a:pPr>
            <a:r>
              <a:rPr lang="en-US" sz="1300" dirty="0" smtClean="0"/>
              <a:t>If he slows down and doesn’t resume feeding, try burping and then </a:t>
            </a:r>
            <a:r>
              <a:rPr lang="en-US" sz="1300" b="1" dirty="0" smtClean="0"/>
              <a:t>switch to the opposite side</a:t>
            </a:r>
            <a:r>
              <a:rPr lang="en-US" sz="1300" dirty="0" smtClean="0"/>
              <a:t>. </a:t>
            </a:r>
          </a:p>
          <a:p>
            <a:pPr marL="0" lvl="1" defTabSz="931774">
              <a:defRPr/>
            </a:pPr>
            <a:endParaRPr lang="en-US" sz="1300" dirty="0" smtClean="0"/>
          </a:p>
          <a:p>
            <a:pPr marL="0" lvl="1" defTabSz="931774">
              <a:buFont typeface="Arial" pitchFamily="34" charset="0"/>
              <a:buChar char="•"/>
              <a:defRPr/>
            </a:pPr>
            <a:r>
              <a:rPr lang="en-US" sz="1300" b="1" dirty="0" smtClean="0"/>
              <a:t>STOP when he tells you he is done</a:t>
            </a:r>
            <a:r>
              <a:rPr lang="en-US" sz="1300" dirty="0" smtClean="0"/>
              <a:t>!  </a:t>
            </a:r>
          </a:p>
          <a:p>
            <a:pPr marL="0" lvl="1" defTabSz="931774">
              <a:defRPr/>
            </a:pPr>
            <a:endParaRPr lang="en-US" sz="1300" dirty="0" smtClean="0"/>
          </a:p>
          <a:p>
            <a:pPr marL="0" lvl="1" defTabSz="931774">
              <a:defRPr/>
            </a:pPr>
            <a:endParaRPr lang="en-US" sz="1300" b="1" dirty="0" smtClean="0"/>
          </a:p>
          <a:p>
            <a:pPr marL="0" lvl="1" defTabSz="931774">
              <a:defRPr/>
            </a:pPr>
            <a:r>
              <a:rPr lang="en-US" sz="1300" b="1" dirty="0" smtClean="0"/>
              <a:t>Satiety cues:  </a:t>
            </a:r>
          </a:p>
          <a:p>
            <a:pPr marL="465887" lvl="2" defTabSz="931774">
              <a:buFont typeface="Arial" pitchFamily="34" charset="0"/>
              <a:buChar char="•"/>
              <a:defRPr/>
            </a:pPr>
            <a:r>
              <a:rPr lang="en-US" sz="1300" dirty="0" smtClean="0"/>
              <a:t>self-detachment (lets go of the nipple) </a:t>
            </a:r>
          </a:p>
          <a:p>
            <a:pPr marL="465887" lvl="2" defTabSz="931774">
              <a:buFont typeface="Arial" pitchFamily="34" charset="0"/>
              <a:buChar char="•"/>
              <a:defRPr/>
            </a:pPr>
            <a:r>
              <a:rPr lang="en-US" sz="1300" dirty="0" smtClean="0"/>
              <a:t>Turns head </a:t>
            </a:r>
          </a:p>
          <a:p>
            <a:pPr marL="465887" lvl="2" defTabSz="931774">
              <a:buFont typeface="Arial" pitchFamily="34" charset="0"/>
              <a:buChar char="•"/>
              <a:defRPr/>
            </a:pPr>
            <a:r>
              <a:rPr lang="en-US" sz="1300" dirty="0" smtClean="0"/>
              <a:t>Looks away </a:t>
            </a:r>
          </a:p>
          <a:p>
            <a:pPr marL="465887" lvl="2" defTabSz="931774">
              <a:buFont typeface="Arial" pitchFamily="34" charset="0"/>
              <a:buChar char="•"/>
              <a:defRPr/>
            </a:pPr>
            <a:r>
              <a:rPr lang="en-US" sz="1300" dirty="0" smtClean="0"/>
              <a:t>Tries to sit up </a:t>
            </a:r>
          </a:p>
          <a:p>
            <a:pPr marL="465887" lvl="2" defTabSz="931774">
              <a:buFont typeface="Arial" pitchFamily="34" charset="0"/>
              <a:buChar char="•"/>
              <a:defRPr/>
            </a:pPr>
            <a:r>
              <a:rPr lang="en-US" sz="1300" dirty="0" smtClean="0"/>
              <a:t>Drowsy with hands relaxed </a:t>
            </a:r>
          </a:p>
          <a:p>
            <a:pPr marL="0" lvl="1" defTabSz="931774">
              <a:defRPr/>
            </a:pPr>
            <a:r>
              <a:rPr lang="en-US" sz="1300" dirty="0" smtClean="0"/>
              <a:t>	</a:t>
            </a:r>
            <a:endParaRPr lang="en-US" sz="1300" b="1" dirty="0" smtClean="0"/>
          </a:p>
          <a:p>
            <a:pPr marL="0" lvl="1" defTabSz="931774">
              <a:defRPr/>
            </a:pPr>
            <a:r>
              <a:rPr lang="en-US" sz="1300" dirty="0" smtClean="0"/>
              <a:t>Hands back to mouth and fingers fisted may indicate a baby who is still hungry.  </a:t>
            </a:r>
          </a:p>
          <a:p>
            <a:pPr marL="0" lvl="1" defTabSz="931774">
              <a:defRPr/>
            </a:pPr>
            <a:endParaRPr lang="en-US" sz="1300" dirty="0" smtClean="0"/>
          </a:p>
          <a:p>
            <a:pPr marL="0" lvl="1" defTabSz="931774">
              <a:defRPr/>
            </a:pPr>
            <a:endParaRPr lang="en-US" sz="1300" dirty="0" smtClean="0"/>
          </a:p>
          <a:p>
            <a:pPr marL="0" lvl="1" defTabSz="931774">
              <a:defRPr/>
            </a:pPr>
            <a:r>
              <a:rPr lang="en-US" sz="1300" dirty="0" smtClean="0"/>
              <a:t>If on CACFP, you do not have to serve the full CACFP required amount of breast milk initially.  Offer more if baby still hungry.</a:t>
            </a:r>
          </a:p>
          <a:p>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Good idea to bring in small supply of milk for emergency – growth spurts or extra-long day at work.</a:t>
            </a:r>
          </a:p>
          <a:p>
            <a:pPr>
              <a:buFont typeface="Arial" pitchFamily="34" charset="0"/>
              <a:buNone/>
            </a:pPr>
            <a:endParaRPr lang="en-US" dirty="0" smtClean="0"/>
          </a:p>
          <a:p>
            <a:pPr>
              <a:buFont typeface="Arial" pitchFamily="34" charset="0"/>
              <a:buChar char="•"/>
            </a:pPr>
            <a:r>
              <a:rPr lang="en-US" dirty="0" smtClean="0"/>
              <a:t>Communicate to mother if baby suddenly wants to eat more often – may be a growth spurt.  </a:t>
            </a:r>
          </a:p>
          <a:p>
            <a:pPr>
              <a:buFont typeface="Arial" pitchFamily="34" charset="0"/>
              <a:buNone/>
            </a:pPr>
            <a:r>
              <a:rPr lang="en-US" dirty="0" smtClean="0"/>
              <a:t>	She will need to pump more frequently for 2-3 days. </a:t>
            </a:r>
          </a:p>
          <a:p>
            <a:pPr>
              <a:buFont typeface="Arial" pitchFamily="34" charset="0"/>
              <a:buNone/>
            </a:pPr>
            <a:r>
              <a:rPr lang="en-US" dirty="0" smtClean="0"/>
              <a:t>	Mothers often confuse this behavior with decrease in milk supply!</a:t>
            </a:r>
          </a:p>
          <a:p>
            <a:pPr>
              <a:buFont typeface="Arial" pitchFamily="34" charset="0"/>
              <a:buNone/>
            </a:pPr>
            <a:endParaRPr lang="en-US" dirty="0" smtClean="0"/>
          </a:p>
          <a:p>
            <a:pPr>
              <a:buFont typeface="Arial" pitchFamily="34" charset="0"/>
              <a:buChar char="•"/>
            </a:pPr>
            <a:r>
              <a:rPr lang="en-US" dirty="0" smtClean="0"/>
              <a:t> Baby is much more effective than a breastpump and those drop-off and pick-up feeding may be critical to maintaining mom’s milk supply.  </a:t>
            </a:r>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01F60421-C471-4856-8F03-744A8C32F88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Grp="1" noRot="1" noChangeAspect="1" noChangeArrowheads="1" noTextEdit="1"/>
          </p:cNvSpPr>
          <p:nvPr>
            <p:ph type="sldImg"/>
          </p:nvPr>
        </p:nvSpPr>
        <p:spPr bwMode="auto">
          <a:xfrm>
            <a:off x="1144588" y="663575"/>
            <a:ext cx="4721225" cy="3541713"/>
          </a:xfrm>
          <a:prstGeom prst="rect">
            <a:avLst/>
          </a:prstGeom>
          <a:noFill/>
          <a:ln>
            <a:solidFill>
              <a:srgbClr val="000000"/>
            </a:solidFill>
            <a:miter lim="800000"/>
            <a:headEnd/>
            <a:tailEnd/>
          </a:ln>
        </p:spPr>
      </p:sp>
      <p:sp>
        <p:nvSpPr>
          <p:cNvPr id="60419" name="Rectangle 1027"/>
          <p:cNvSpPr>
            <a:spLocks noGrp="1" noChangeArrowheads="1"/>
          </p:cNvSpPr>
          <p:nvPr>
            <p:ph type="body" idx="1"/>
          </p:nvPr>
        </p:nvSpPr>
        <p:spPr bwMode="auto">
          <a:xfrm>
            <a:off x="940421" y="4426858"/>
            <a:ext cx="5129561" cy="4205514"/>
          </a:xfrm>
          <a:prstGeom prst="rect">
            <a:avLst/>
          </a:prstGeom>
          <a:noFill/>
          <a:ln>
            <a:miter lim="800000"/>
            <a:headEnd/>
            <a:tailEnd/>
          </a:ln>
        </p:spPr>
        <p:txBody>
          <a:bodyPr/>
          <a:lstStyle/>
          <a:p>
            <a:r>
              <a:rPr lang="en-US" sz="1300" dirty="0" smtClean="0"/>
              <a:t>Although the disease risk for a baby who drinks another mother’s breast milk is very low, you must protect the babies, mothers, and yourself, by following all precautions. </a:t>
            </a:r>
          </a:p>
          <a:p>
            <a:endParaRPr lang="en-US" sz="1300" dirty="0" smtClean="0"/>
          </a:p>
          <a:p>
            <a:r>
              <a:rPr lang="en-US" sz="1300" dirty="0" smtClean="0"/>
              <a:t>If a baby is mistakenly fed another child’s expressed breastmilk,  </a:t>
            </a:r>
            <a:r>
              <a:rPr lang="en-US" sz="1300" b="1" dirty="0" smtClean="0"/>
              <a:t>stay calm!  </a:t>
            </a:r>
            <a:endParaRPr lang="en-US" sz="1300" dirty="0" smtClean="0"/>
          </a:p>
          <a:p>
            <a:r>
              <a:rPr lang="en-US" sz="1300" dirty="0" smtClean="0"/>
              <a:t>You have instructions in </a:t>
            </a:r>
            <a:r>
              <a:rPr lang="en-US" sz="1300" b="1" i="1" dirty="0" smtClean="0"/>
              <a:t>the Caring for Our Children Standard 4.3.1.4  </a:t>
            </a:r>
            <a:r>
              <a:rPr lang="en-US" sz="1300" dirty="0" smtClean="0"/>
              <a:t>and on the CDC website.  </a:t>
            </a:r>
          </a:p>
          <a:p>
            <a:r>
              <a:rPr lang="en-US" sz="1300" dirty="0" smtClean="0"/>
              <a:t>You may also contact either your Child Care Health Consultant or licensing representative for assistance.  </a:t>
            </a:r>
          </a:p>
          <a:p>
            <a:endParaRPr lang="en-US" sz="1300" dirty="0" smtClean="0"/>
          </a:p>
          <a:p>
            <a:r>
              <a:rPr lang="en-US" sz="1300" b="1" dirty="0" smtClean="0"/>
              <a:t>Review CDC “What to do if an infant or child is mistakenly fed another woman’s expressed breastmilk</a:t>
            </a:r>
          </a:p>
          <a:p>
            <a:endParaRPr lang="en-US" sz="1300" dirty="0" smtClean="0"/>
          </a:p>
          <a:p>
            <a:r>
              <a:rPr lang="en-US" sz="1300" dirty="0" smtClean="0"/>
              <a:t>A mother whose baby accidentally gets formula may be just as upset as one whose baby gets the wrong breast milk.  </a:t>
            </a:r>
            <a:r>
              <a:rPr lang="en-US" sz="1300" dirty="0" smtClean="0">
                <a:solidFill>
                  <a:srgbClr val="000000"/>
                </a:solidFill>
                <a:cs typeface="Times New Roman" pitchFamily="18" charset="0"/>
              </a:rPr>
              <a:t>Some babies are highly allergic to cow’s milk and soy protein so formula could cause problems.</a:t>
            </a:r>
            <a:r>
              <a:rPr lang="en-US" sz="1300" dirty="0" smtClean="0"/>
              <a:t>  Be open and honest with all parents.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Any questions on these skills?</a:t>
            </a:r>
          </a:p>
          <a:p>
            <a:pPr>
              <a:buFont typeface="Arial" pitchFamily="34" charset="0"/>
              <a:buChar char="•"/>
            </a:pPr>
            <a:endParaRPr lang="en-US" dirty="0" smtClean="0"/>
          </a:p>
          <a:p>
            <a:pPr>
              <a:buFont typeface="Arial" pitchFamily="34" charset="0"/>
              <a:buChar char="•"/>
            </a:pPr>
            <a:r>
              <a:rPr lang="en-US" dirty="0" smtClean="0"/>
              <a:t>To demonstrate your readiness to help your center achieve “Breastfeeding</a:t>
            </a:r>
            <a:r>
              <a:rPr lang="en-US" baseline="0" dirty="0" smtClean="0"/>
              <a:t> Friendly Childcare Center” we will conclude with a return demonstration of your knowledge and skills. </a:t>
            </a:r>
          </a:p>
          <a:p>
            <a:pPr lvl="1">
              <a:buFont typeface="Arial" pitchFamily="34" charset="0"/>
              <a:buChar char="•"/>
            </a:pPr>
            <a:r>
              <a:rPr lang="en-US" baseline="0" dirty="0" smtClean="0"/>
              <a:t>Short written quiz</a:t>
            </a:r>
          </a:p>
          <a:p>
            <a:pPr lvl="1">
              <a:buFont typeface="Arial" pitchFamily="34" charset="0"/>
              <a:buChar char="•"/>
            </a:pPr>
            <a:r>
              <a:rPr lang="en-US" baseline="0" dirty="0" smtClean="0"/>
              <a:t>Hands-on return demonstration </a:t>
            </a:r>
          </a:p>
          <a:p>
            <a:pPr lvl="1">
              <a:buFont typeface="Arial" pitchFamily="34" charset="0"/>
              <a:buNone/>
            </a:pPr>
            <a:endParaRPr lang="en-US" baseline="0" dirty="0" smtClean="0"/>
          </a:p>
          <a:p>
            <a:pPr lvl="1">
              <a:buFont typeface="Arial" pitchFamily="34" charset="0"/>
              <a:buNone/>
            </a:pPr>
            <a:endParaRPr lang="en-US" baseline="0" dirty="0" smtClean="0"/>
          </a:p>
          <a:p>
            <a:pPr lvl="0">
              <a:buFont typeface="Arial" pitchFamily="34" charset="0"/>
              <a:buNone/>
            </a:pPr>
            <a:r>
              <a:rPr lang="en-US" b="1" baseline="0" dirty="0" smtClean="0"/>
              <a:t>Instructor:  See attached Skills Station information kit </a:t>
            </a:r>
            <a:r>
              <a:rPr lang="en-US" b="1" baseline="0" smtClean="0"/>
              <a:t>for evaluation tools. </a:t>
            </a:r>
            <a:r>
              <a:rPr lang="en-US" baseline="0" smtClean="0"/>
              <a:t> </a:t>
            </a:r>
            <a:endParaRPr lang="en-US" baseline="0" dirty="0" smtClean="0"/>
          </a:p>
        </p:txBody>
      </p:sp>
      <p:sp>
        <p:nvSpPr>
          <p:cNvPr id="4" name="Slide Number Placeholder 3"/>
          <p:cNvSpPr>
            <a:spLocks noGrp="1"/>
          </p:cNvSpPr>
          <p:nvPr>
            <p:ph type="sldNum" sz="quarter" idx="10"/>
          </p:nvPr>
        </p:nvSpPr>
        <p:spPr/>
        <p:txBody>
          <a:bodyPr/>
          <a:lstStyle/>
          <a:p>
            <a:fld id="{01F60421-C471-4856-8F03-744A8C32F882}"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latin typeface="+mn-lt"/>
              </a:rPr>
              <a:t>Breastfeeding is an important issue and is demonstrated in the Surgeon General’s Call to Action to Support Breastfeeding, released in 2011. </a:t>
            </a:r>
          </a:p>
          <a:p>
            <a:r>
              <a:rPr lang="en-US" baseline="0" dirty="0" smtClean="0">
                <a:latin typeface="+mn-lt"/>
              </a:rPr>
              <a:t>The Call to Action lists 20 actions that should be taken to support breastfeeding.</a:t>
            </a:r>
          </a:p>
          <a:p>
            <a:endParaRPr lang="en-US" baseline="0" dirty="0" smtClean="0">
              <a:latin typeface="+mn-lt"/>
            </a:endParaRPr>
          </a:p>
          <a:p>
            <a:r>
              <a:rPr lang="en-US" baseline="0" dirty="0" smtClean="0">
                <a:latin typeface="+mn-lt"/>
              </a:rPr>
              <a:t>Child care providers are an important part of this strategy.   </a:t>
            </a:r>
          </a:p>
          <a:p>
            <a:endParaRPr lang="en-US" baseline="0" dirty="0" smtClean="0">
              <a:latin typeface="+mn-lt"/>
            </a:endParaRPr>
          </a:p>
          <a:p>
            <a:r>
              <a:rPr lang="en-US" baseline="0" dirty="0" smtClean="0">
                <a:latin typeface="+mn-lt"/>
              </a:rPr>
              <a:t>Action 16 specifically addresses </a:t>
            </a:r>
            <a:r>
              <a:rPr lang="en-US" baseline="0" dirty="0" smtClean="0">
                <a:solidFill>
                  <a:schemeClr val="tx1"/>
                </a:solidFill>
                <a:latin typeface="+mn-lt"/>
              </a:rPr>
              <a:t>support in </a:t>
            </a:r>
            <a:r>
              <a:rPr lang="en-US" b="0" baseline="0" dirty="0" smtClean="0">
                <a:solidFill>
                  <a:schemeClr val="tx1"/>
                </a:solidFill>
                <a:latin typeface="+mn-lt"/>
              </a:rPr>
              <a:t>early care &amp; education.</a:t>
            </a:r>
          </a:p>
          <a:p>
            <a:r>
              <a:rPr lang="en-US" b="0" baseline="0" dirty="0" smtClean="0">
                <a:solidFill>
                  <a:schemeClr val="tx1"/>
                </a:solidFill>
                <a:latin typeface="+mn-lt"/>
              </a:rPr>
              <a:t>The strategy for implementation is:</a:t>
            </a:r>
          </a:p>
          <a:p>
            <a:r>
              <a:rPr lang="en-US" b="0" baseline="0" dirty="0" smtClean="0">
                <a:solidFill>
                  <a:schemeClr val="tx1"/>
                </a:solidFill>
                <a:latin typeface="+mn-lt"/>
              </a:rPr>
              <a:t>Promote Adoption of breastfeeding standards as outlined in </a:t>
            </a:r>
            <a:r>
              <a:rPr lang="en-US" b="0" i="1" baseline="0" dirty="0" smtClean="0">
                <a:solidFill>
                  <a:schemeClr val="tx1"/>
                </a:solidFill>
                <a:latin typeface="+mn-lt"/>
              </a:rPr>
              <a:t>Caring for our Children, 3</a:t>
            </a:r>
            <a:r>
              <a:rPr lang="en-US" b="0" i="1" baseline="30000" dirty="0" smtClean="0">
                <a:solidFill>
                  <a:schemeClr val="tx1"/>
                </a:solidFill>
                <a:latin typeface="+mn-lt"/>
              </a:rPr>
              <a:t>rd</a:t>
            </a:r>
            <a:r>
              <a:rPr lang="en-US" b="0" i="1" baseline="0" dirty="0" smtClean="0">
                <a:solidFill>
                  <a:schemeClr val="tx1"/>
                </a:solidFill>
                <a:latin typeface="+mn-lt"/>
              </a:rPr>
              <a:t> edition. </a:t>
            </a:r>
          </a:p>
          <a:p>
            <a:endParaRPr lang="en-US" b="0" i="1" baseline="0" dirty="0" smtClean="0">
              <a:solidFill>
                <a:schemeClr val="tx1"/>
              </a:solidFill>
              <a:latin typeface="+mn-lt"/>
            </a:endParaRPr>
          </a:p>
          <a:p>
            <a:r>
              <a:rPr lang="en-US" b="1" i="0" baseline="0" dirty="0" smtClean="0">
                <a:solidFill>
                  <a:schemeClr val="tx1"/>
                </a:solidFill>
                <a:latin typeface="+mn-lt"/>
              </a:rPr>
              <a:t>Read excerpts from page 163, Standard 4.3.1.1 General Plan for Feeding Infants.  </a:t>
            </a:r>
            <a:r>
              <a:rPr lang="en-US" b="0" i="1" baseline="0" dirty="0" smtClean="0">
                <a:solidFill>
                  <a:schemeClr val="tx1"/>
                </a:solidFill>
                <a:latin typeface="+mn-lt"/>
              </a:rPr>
              <a:t>Does this sound like YOUR center? </a:t>
            </a:r>
            <a:endParaRPr lang="en-US" b="1" i="0" dirty="0" smtClean="0">
              <a:solidFill>
                <a:schemeClr val="tx1"/>
              </a:solidFill>
              <a:latin typeface="+mn-lt"/>
            </a:endParaRPr>
          </a:p>
          <a:p>
            <a:endParaRPr lang="en-US" dirty="0" smtClean="0">
              <a:latin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Ok, so the</a:t>
            </a:r>
            <a:r>
              <a:rPr lang="en-US" b="0" baseline="0" dirty="0" smtClean="0"/>
              <a:t> Surgeon General considers you an important part of the team to promote, protect, and support breastfeeding in the US.  </a:t>
            </a:r>
          </a:p>
          <a:p>
            <a:endParaRPr lang="en-US" b="0" baseline="0" dirty="0" smtClean="0"/>
          </a:p>
          <a:p>
            <a:r>
              <a:rPr lang="en-US" b="0" baseline="0" dirty="0" smtClean="0"/>
              <a:t>How much do you know about breastfeeding? </a:t>
            </a:r>
            <a:endParaRPr lang="en-US" b="0" dirty="0" smtClean="0"/>
          </a:p>
          <a:p>
            <a:endParaRPr lang="en-US" b="1" dirty="0" smtClean="0"/>
          </a:p>
          <a:p>
            <a:r>
              <a:rPr lang="en-US" b="1" dirty="0" smtClean="0"/>
              <a:t>Note: </a:t>
            </a:r>
            <a:r>
              <a:rPr lang="en-US" dirty="0" smtClean="0"/>
              <a:t>Have participants turn to the </a:t>
            </a:r>
            <a:r>
              <a:rPr lang="en-US" i="1" dirty="0" smtClean="0"/>
              <a:t>True/False Activity </a:t>
            </a:r>
            <a:r>
              <a:rPr lang="en-US" dirty="0" smtClean="0"/>
              <a:t>in their Participant</a:t>
            </a:r>
            <a:r>
              <a:rPr lang="en-US" baseline="0" dirty="0" smtClean="0"/>
              <a:t> Handouts packet. Give participants 5-10 minutes to complete the activity on their own and then share the answers aloud. </a:t>
            </a:r>
          </a:p>
          <a:p>
            <a:endParaRPr lang="en-US" dirty="0" smtClean="0"/>
          </a:p>
          <a:p>
            <a:r>
              <a:rPr lang="en-US" i="1" dirty="0" smtClean="0"/>
              <a:t>All</a:t>
            </a:r>
            <a:r>
              <a:rPr lang="en-US" i="1" baseline="0" dirty="0" smtClean="0"/>
              <a:t> answers are “true” </a:t>
            </a:r>
            <a:endParaRPr lang="en-US" i="1"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latin typeface="+mn-lt"/>
              </a:rPr>
              <a:t>So, for just a moment</a:t>
            </a:r>
            <a:r>
              <a:rPr lang="en-US" baseline="0" dirty="0" smtClean="0">
                <a:latin typeface="+mn-lt"/>
              </a:rPr>
              <a:t> let’s look at why breastfeeding is so important to baby.  </a:t>
            </a:r>
          </a:p>
          <a:p>
            <a:pPr lvl="0"/>
            <a:r>
              <a:rPr lang="en-US" baseline="0" dirty="0" smtClean="0">
                <a:latin typeface="+mn-lt"/>
              </a:rPr>
              <a:t>Human milk provides significant benefits in the first year of life and life-long health benefits.  </a:t>
            </a:r>
          </a:p>
          <a:p>
            <a:pPr lvl="0"/>
            <a:r>
              <a:rPr lang="en-US" baseline="0" dirty="0" smtClean="0">
                <a:latin typeface="+mn-lt"/>
              </a:rPr>
              <a:t>The SIDS risk reduction is independent of sleep position. </a:t>
            </a:r>
          </a:p>
          <a:p>
            <a:pPr lvl="0"/>
            <a:endParaRPr lang="en-US" baseline="0" dirty="0" smtClean="0">
              <a:latin typeface="+mn-lt"/>
            </a:endParaRPr>
          </a:p>
          <a:p>
            <a:pPr lvl="0"/>
            <a:r>
              <a:rPr lang="en-US" dirty="0" smtClean="0">
                <a:latin typeface="+mn-lt"/>
              </a:rPr>
              <a:t>Formula provides the fat, carbohydrates, protein and calories in human milk, but there are other factors that cannot be duplicated.</a:t>
            </a:r>
          </a:p>
          <a:p>
            <a:pPr lvl="0"/>
            <a:r>
              <a:rPr lang="en-US" dirty="0" smtClean="0">
                <a:latin typeface="+mn-lt"/>
              </a:rPr>
              <a:t>Human milk is </a:t>
            </a:r>
            <a:r>
              <a:rPr lang="en-US" b="1" i="1" dirty="0" smtClean="0">
                <a:latin typeface="+mn-lt"/>
              </a:rPr>
              <a:t>dynamic!</a:t>
            </a:r>
            <a:r>
              <a:rPr lang="en-US" b="1" i="1" baseline="0" dirty="0" smtClean="0">
                <a:latin typeface="+mn-lt"/>
              </a:rPr>
              <a:t>  </a:t>
            </a:r>
            <a:r>
              <a:rPr lang="en-US" b="0" i="0" baseline="0" dirty="0" smtClean="0">
                <a:latin typeface="+mn-lt"/>
              </a:rPr>
              <a:t>The composition changes throughout the day and over the course of breastfeeding to meet baby’s needs. </a:t>
            </a:r>
            <a:endParaRPr lang="en-US" dirty="0" smtClean="0">
              <a:latin typeface="+mn-lt"/>
            </a:endParaRPr>
          </a:p>
          <a:p>
            <a:pPr lvl="0"/>
            <a:endParaRPr lang="en-US" dirty="0" smtClean="0">
              <a:latin typeface="+mn-lt"/>
            </a:endParaRPr>
          </a:p>
          <a:p>
            <a:pPr lvl="0"/>
            <a:r>
              <a:rPr lang="en-US" dirty="0" smtClean="0">
                <a:latin typeface="+mn-lt"/>
              </a:rPr>
              <a:t>Human milk includes immune factors, so that the baby can </a:t>
            </a:r>
            <a:r>
              <a:rPr lang="en-US" altLang="en-US" dirty="0" smtClean="0">
                <a:latin typeface="+mn-lt"/>
              </a:rPr>
              <a:t>“</a:t>
            </a:r>
            <a:r>
              <a:rPr lang="en-US" dirty="0" smtClean="0">
                <a:latin typeface="+mn-lt"/>
              </a:rPr>
              <a:t>borrow</a:t>
            </a:r>
            <a:r>
              <a:rPr lang="en-US" altLang="en-US" dirty="0" smtClean="0">
                <a:latin typeface="+mn-lt"/>
              </a:rPr>
              <a:t>”</a:t>
            </a:r>
            <a:r>
              <a:rPr lang="en-US" dirty="0" smtClean="0">
                <a:latin typeface="+mn-lt"/>
              </a:rPr>
              <a:t> the mother</a:t>
            </a:r>
            <a:r>
              <a:rPr lang="en-US" altLang="en-US" dirty="0" smtClean="0">
                <a:latin typeface="+mn-lt"/>
              </a:rPr>
              <a:t>’</a:t>
            </a:r>
            <a:r>
              <a:rPr lang="en-US" dirty="0" smtClean="0">
                <a:latin typeface="+mn-lt"/>
              </a:rPr>
              <a:t>s immune system while his/hers is still immature.  This is a </a:t>
            </a:r>
            <a:r>
              <a:rPr lang="en-US" b="1" dirty="0" smtClean="0">
                <a:latin typeface="+mn-lt"/>
              </a:rPr>
              <a:t>reciprocal</a:t>
            </a:r>
            <a:r>
              <a:rPr lang="en-US" b="1" baseline="0" dirty="0" smtClean="0">
                <a:latin typeface="+mn-lt"/>
              </a:rPr>
              <a:t> relationship </a:t>
            </a:r>
            <a:r>
              <a:rPr lang="en-US" dirty="0" smtClean="0">
                <a:latin typeface="+mn-lt"/>
              </a:rPr>
              <a:t>  </a:t>
            </a:r>
          </a:p>
          <a:p>
            <a:pPr lvl="0"/>
            <a:endParaRPr lang="en-US" dirty="0" smtClean="0">
              <a:latin typeface="+mn-lt"/>
            </a:endParaRPr>
          </a:p>
          <a:p>
            <a:pPr lvl="0"/>
            <a:r>
              <a:rPr lang="en-US" dirty="0" smtClean="0">
                <a:latin typeface="+mn-lt"/>
              </a:rPr>
              <a:t>Human milk also contains components that kill bacteria and viruses.</a:t>
            </a:r>
          </a:p>
          <a:p>
            <a:pPr lvl="0"/>
            <a:endParaRPr lang="en-US" dirty="0" smtClean="0">
              <a:latin typeface="+mn-lt"/>
            </a:endParaRPr>
          </a:p>
          <a:p>
            <a:pPr lvl="0"/>
            <a:r>
              <a:rPr lang="en-US" dirty="0" smtClean="0">
                <a:latin typeface="+mn-lt"/>
              </a:rPr>
              <a:t>The composition of human milk is very stable, regardless of the mother</a:t>
            </a:r>
            <a:r>
              <a:rPr lang="en-US" altLang="en-US" dirty="0" smtClean="0">
                <a:latin typeface="+mn-lt"/>
              </a:rPr>
              <a:t>’</a:t>
            </a:r>
            <a:r>
              <a:rPr lang="en-US" dirty="0" smtClean="0">
                <a:latin typeface="+mn-lt"/>
              </a:rPr>
              <a:t>s diet.  Eating a good diet is a good idea, of course, but</a:t>
            </a:r>
            <a:r>
              <a:rPr lang="en-US" baseline="0" dirty="0" smtClean="0">
                <a:latin typeface="+mn-lt"/>
              </a:rPr>
              <a:t> even if her diet is less than optimal, her milk is still </a:t>
            </a:r>
            <a:r>
              <a:rPr lang="en-US" dirty="0" smtClean="0">
                <a:latin typeface="+mn-lt"/>
              </a:rPr>
              <a:t>the best food for her baby</a:t>
            </a:r>
            <a:r>
              <a:rPr lang="en-US" baseline="0" dirty="0" smtClean="0">
                <a:latin typeface="+mn-lt"/>
              </a:rPr>
              <a:t>. </a:t>
            </a:r>
            <a:endParaRPr lang="en-US" dirty="0" smtClean="0">
              <a:latin typeface="+mn-lt"/>
            </a:endParaRPr>
          </a:p>
          <a:p>
            <a:endParaRPr lang="en-US" dirty="0" smtClean="0">
              <a:latin typeface="+mn-lt"/>
            </a:endParaRPr>
          </a:p>
          <a:p>
            <a:r>
              <a:rPr lang="en-US" b="1" i="1" dirty="0" smtClean="0">
                <a:latin typeface="+mn-lt"/>
              </a:rPr>
              <a:t>Caring for our Children,  p. 163  </a:t>
            </a:r>
            <a:r>
              <a:rPr lang="en-US" b="0" i="0" dirty="0" smtClean="0">
                <a:latin typeface="+mn-lt"/>
              </a:rPr>
              <a:t>“Importance of breastfeeding to the infant includes reduction of some of the </a:t>
            </a:r>
            <a:r>
              <a:rPr lang="en-US" b="1" i="0" dirty="0" smtClean="0">
                <a:latin typeface="+mn-lt"/>
              </a:rPr>
              <a:t>risks that are greater for infants in group care</a:t>
            </a:r>
            <a:r>
              <a:rPr lang="en-US" b="0" i="0" dirty="0" smtClean="0">
                <a:latin typeface="+mn-lt"/>
              </a:rPr>
              <a:t>.</a:t>
            </a:r>
            <a:r>
              <a:rPr lang="en-US" b="0" i="0" baseline="0" dirty="0" smtClean="0">
                <a:latin typeface="+mn-lt"/>
              </a:rPr>
              <a:t>”  </a:t>
            </a:r>
            <a:endParaRPr lang="en-US" b="1" i="1" dirty="0">
              <a:latin typeface="+mn-lt"/>
            </a:endParaRPr>
          </a:p>
        </p:txBody>
      </p:sp>
      <p:sp>
        <p:nvSpPr>
          <p:cNvPr id="4" name="Slide Number Placeholder 3"/>
          <p:cNvSpPr>
            <a:spLocks noGrp="1"/>
          </p:cNvSpPr>
          <p:nvPr>
            <p:ph type="sldNum" sz="quarter" idx="10"/>
          </p:nvPr>
        </p:nvSpPr>
        <p:spPr/>
        <p:txBody>
          <a:bodyPr/>
          <a:lstStyle/>
          <a:p>
            <a:fld id="{7EB6D1D6-374E-4205-B595-3B698EC37D4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2877">
              <a:defRPr/>
            </a:pPr>
            <a:r>
              <a:rPr lang="en-US" dirty="0" smtClean="0">
                <a:latin typeface="+mn-lt"/>
              </a:rPr>
              <a:t>The longer and more exclusively (without supplements) a woman breastfeeds, the lower her risks.  </a:t>
            </a:r>
            <a:r>
              <a:rPr lang="en-US" i="1" dirty="0" smtClean="0">
                <a:latin typeface="+mn-lt"/>
              </a:rPr>
              <a:t>Cumulative</a:t>
            </a:r>
            <a:r>
              <a:rPr lang="en-US" i="1" baseline="0" dirty="0" smtClean="0">
                <a:latin typeface="+mn-lt"/>
              </a:rPr>
              <a:t> effect:  benefits correlate with total # months a woman is lactating. </a:t>
            </a:r>
            <a:endParaRPr lang="en-US" dirty="0" smtClean="0">
              <a:latin typeface="+mn-lt"/>
            </a:endParaRPr>
          </a:p>
          <a:p>
            <a:pPr lvl="0"/>
            <a:endParaRPr lang="en-US" dirty="0" smtClean="0">
              <a:latin typeface="+mn-lt"/>
            </a:endParaRPr>
          </a:p>
          <a:p>
            <a:pPr lvl="0"/>
            <a:r>
              <a:rPr lang="en-US" dirty="0" smtClean="0">
                <a:latin typeface="+mn-lt"/>
              </a:rPr>
              <a:t>There is a 20% risk reduction for </a:t>
            </a:r>
            <a:r>
              <a:rPr lang="en-US" b="1" i="1" dirty="0" smtClean="0">
                <a:latin typeface="+mn-lt"/>
              </a:rPr>
              <a:t>diabetes</a:t>
            </a:r>
            <a:r>
              <a:rPr lang="en-US" dirty="0" smtClean="0">
                <a:latin typeface="+mn-lt"/>
              </a:rPr>
              <a:t>  for every year of total lifetime breastfeeding.</a:t>
            </a:r>
          </a:p>
          <a:p>
            <a:pPr lvl="0"/>
            <a:endParaRPr lang="en-US" dirty="0" smtClean="0">
              <a:latin typeface="+mn-lt"/>
            </a:endParaRPr>
          </a:p>
          <a:p>
            <a:pPr lvl="0"/>
            <a:r>
              <a:rPr lang="en-US" dirty="0" smtClean="0">
                <a:latin typeface="+mn-lt"/>
              </a:rPr>
              <a:t>There is a reduced risk</a:t>
            </a:r>
            <a:r>
              <a:rPr lang="en-US" baseline="0" dirty="0" smtClean="0">
                <a:latin typeface="+mn-lt"/>
              </a:rPr>
              <a:t> of </a:t>
            </a:r>
            <a:r>
              <a:rPr lang="en-US" b="1" i="1" baseline="0" dirty="0" smtClean="0">
                <a:latin typeface="+mn-lt"/>
              </a:rPr>
              <a:t>breast cancer</a:t>
            </a:r>
            <a:r>
              <a:rPr lang="en-US" baseline="0" dirty="0" smtClean="0">
                <a:latin typeface="+mn-lt"/>
              </a:rPr>
              <a:t>; </a:t>
            </a:r>
            <a:r>
              <a:rPr lang="en-US" dirty="0" smtClean="0">
                <a:latin typeface="+mn-lt"/>
              </a:rPr>
              <a:t>28% for women without a family history and about 59% for women with family history.</a:t>
            </a:r>
          </a:p>
          <a:p>
            <a:pPr lvl="0"/>
            <a:endParaRPr lang="en-US" dirty="0" smtClean="0">
              <a:latin typeface="+mn-lt"/>
            </a:endParaRPr>
          </a:p>
          <a:p>
            <a:pPr lvl="0"/>
            <a:r>
              <a:rPr lang="en-US" dirty="0" smtClean="0">
                <a:latin typeface="+mn-lt"/>
              </a:rPr>
              <a:t>Greater post</a:t>
            </a:r>
            <a:r>
              <a:rPr lang="en-US" baseline="0" dirty="0" smtClean="0">
                <a:latin typeface="+mn-lt"/>
              </a:rPr>
              <a:t> birth </a:t>
            </a:r>
            <a:r>
              <a:rPr lang="en-US" b="1" i="1" dirty="0" smtClean="0">
                <a:latin typeface="+mn-lt"/>
              </a:rPr>
              <a:t>weight loss</a:t>
            </a:r>
            <a:r>
              <a:rPr lang="en-US" dirty="0" smtClean="0">
                <a:latin typeface="+mn-lt"/>
              </a:rPr>
              <a:t>, as well as lower rates of osteoporosis.</a:t>
            </a:r>
          </a:p>
          <a:p>
            <a:pPr lvl="0"/>
            <a:endParaRPr lang="en-US" dirty="0" smtClean="0">
              <a:latin typeface="+mn-lt"/>
            </a:endParaRPr>
          </a:p>
          <a:p>
            <a:pPr lvl="0"/>
            <a:r>
              <a:rPr lang="en-US" dirty="0" smtClean="0">
                <a:latin typeface="+mn-lt"/>
              </a:rPr>
              <a:t>Reduced risk of </a:t>
            </a:r>
            <a:r>
              <a:rPr lang="en-US" b="1" i="1" dirty="0" smtClean="0">
                <a:latin typeface="+mn-lt"/>
              </a:rPr>
              <a:t>rheumatoid arthritis </a:t>
            </a:r>
            <a:r>
              <a:rPr lang="en-US" dirty="0" smtClean="0">
                <a:latin typeface="+mn-lt"/>
              </a:rPr>
              <a:t>(50% for a year of breastfeeding) and other auto-immune disorders.</a:t>
            </a:r>
          </a:p>
          <a:p>
            <a:pPr lvl="0"/>
            <a:endParaRPr lang="en-US" dirty="0" smtClean="0">
              <a:latin typeface="+mn-lt"/>
            </a:endParaRPr>
          </a:p>
          <a:p>
            <a:pPr lvl="0"/>
            <a:r>
              <a:rPr lang="en-US" dirty="0" smtClean="0">
                <a:latin typeface="+mn-lt"/>
              </a:rPr>
              <a:t>Breastfeeding ca</a:t>
            </a:r>
            <a:r>
              <a:rPr lang="en-US" baseline="0" dirty="0" smtClean="0">
                <a:latin typeface="+mn-lt"/>
              </a:rPr>
              <a:t>n </a:t>
            </a:r>
            <a:r>
              <a:rPr lang="en-US" dirty="0" smtClean="0">
                <a:latin typeface="+mn-lt"/>
              </a:rPr>
              <a:t>help mothers</a:t>
            </a:r>
            <a:r>
              <a:rPr lang="en-US" baseline="0" dirty="0" smtClean="0">
                <a:latin typeface="+mn-lt"/>
              </a:rPr>
              <a:t> lose the weight gained during pregnancy. </a:t>
            </a:r>
            <a:endParaRPr lang="en-US" dirty="0" smtClean="0">
              <a:latin typeface="+mn-lt"/>
            </a:endParaRPr>
          </a:p>
          <a:p>
            <a:pPr lvl="0"/>
            <a:endParaRPr lang="en-US" dirty="0" smtClean="0">
              <a:latin typeface="+mn-lt"/>
            </a:endParaRPr>
          </a:p>
        </p:txBody>
      </p:sp>
      <p:sp>
        <p:nvSpPr>
          <p:cNvPr id="4" name="Slide Number Placeholder 3"/>
          <p:cNvSpPr>
            <a:spLocks noGrp="1"/>
          </p:cNvSpPr>
          <p:nvPr>
            <p:ph type="sldNum" sz="quarter" idx="10"/>
          </p:nvPr>
        </p:nvSpPr>
        <p:spPr/>
        <p:txBody>
          <a:bodyPr/>
          <a:lstStyle/>
          <a:p>
            <a:fld id="{7EB6D1D6-374E-4205-B595-3B698EC37D4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2877">
              <a:defRPr/>
            </a:pPr>
            <a:r>
              <a:rPr lang="en-US" baseline="0" dirty="0" smtClean="0"/>
              <a:t>This data comes from the Centers for Disease Control and Prevention’s Breastfeeding Report Card, 2014.</a:t>
            </a:r>
          </a:p>
          <a:p>
            <a:pPr defTabSz="922877">
              <a:defRPr/>
            </a:pPr>
            <a:endParaRPr lang="en-US" baseline="0" dirty="0" smtClean="0"/>
          </a:p>
          <a:p>
            <a:pPr defTabSz="922877">
              <a:defRPr/>
            </a:pPr>
            <a:r>
              <a:rPr lang="en-US" baseline="0" dirty="0" smtClean="0"/>
              <a:t>The second column shows the current national breastfeeding rates. The third column shows the Healthy People 2020 targets/objectives, which are meant to be realistic and achievable, so they may seem low. </a:t>
            </a:r>
          </a:p>
          <a:p>
            <a:pPr defTabSz="922877">
              <a:defRPr/>
            </a:pPr>
            <a:r>
              <a:rPr lang="en-US" dirty="0" smtClean="0"/>
              <a:t>Healthy People provides evidenced-based national objectives every ten years for improving the global</a:t>
            </a:r>
            <a:r>
              <a:rPr lang="en-US" baseline="0" dirty="0" smtClean="0"/>
              <a:t> health.  In America, we did not meet the </a:t>
            </a:r>
            <a:r>
              <a:rPr lang="en-US" dirty="0" smtClean="0"/>
              <a:t>Healthy People 2010 targets. </a:t>
            </a:r>
            <a:endParaRPr lang="en-US" baseline="0" dirty="0" smtClean="0"/>
          </a:p>
          <a:p>
            <a:pPr defTabSz="922877">
              <a:defRPr/>
            </a:pPr>
            <a:endParaRPr lang="en-US" baseline="0" dirty="0" smtClean="0"/>
          </a:p>
          <a:p>
            <a:pPr defTabSz="922877">
              <a:defRPr/>
            </a:pPr>
            <a:r>
              <a:rPr lang="en-US" b="1" baseline="0" dirty="0" smtClean="0"/>
              <a:t>Missouri rates:  Ever bf 67.9%	Exclusive @ 3 mo:  32.5%	Exclusive @ 6 mo:  14.1%	BF @ 6 mo:  42.1%	BF @ 1 yr:  20.2% </a:t>
            </a:r>
            <a:endParaRPr lang="en-US" b="1" dirty="0" smtClean="0"/>
          </a:p>
          <a:p>
            <a:endParaRPr lang="en-US" dirty="0" smtClean="0"/>
          </a:p>
          <a:p>
            <a:r>
              <a:rPr lang="en-US" dirty="0" smtClean="0"/>
              <a:t>Note</a:t>
            </a:r>
            <a:r>
              <a:rPr lang="en-US" baseline="0" dirty="0" smtClean="0"/>
              <a:t> the dramatic drop off from the 79.2% who start breastfeeding to 26.7% who continued breastfeeding to 1 year.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B6D1D6-374E-4205-B595-3B698EC37D4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Sources: CDC Infant Feeding Practices Study and the CDC Breastfeeding Report Card 2014, </a:t>
            </a:r>
          </a:p>
          <a:p>
            <a:endParaRPr lang="en-US" dirty="0" smtClean="0"/>
          </a:p>
          <a:p>
            <a:r>
              <a:rPr lang="en-US" dirty="0" smtClean="0"/>
              <a:t>Note that 60% of moms do not meet their breastfeeding goals. </a:t>
            </a:r>
          </a:p>
          <a:p>
            <a:r>
              <a:rPr lang="en-US" dirty="0" smtClean="0"/>
              <a:t>Did</a:t>
            </a:r>
            <a:r>
              <a:rPr lang="en-US" baseline="0" dirty="0" smtClean="0"/>
              <a:t> you know that 60% of moms with children under the age of 5 are working outside the home? </a:t>
            </a:r>
          </a:p>
          <a:p>
            <a:r>
              <a:rPr lang="en-US" baseline="0" dirty="0" smtClean="0"/>
              <a:t>Across the nation, # of homes where both parents work outside the home = 60% of families (single or married). </a:t>
            </a:r>
          </a:p>
          <a:p>
            <a:endParaRPr lang="en-US" baseline="0" dirty="0" smtClean="0"/>
          </a:p>
          <a:p>
            <a:r>
              <a:rPr lang="en-US" b="1" i="1" baseline="0" dirty="0" smtClean="0"/>
              <a:t>See Caring for our Children, p. 163</a:t>
            </a:r>
            <a:r>
              <a:rPr lang="en-US" b="1" baseline="0" dirty="0" smtClean="0"/>
              <a:t> </a:t>
            </a:r>
          </a:p>
          <a:p>
            <a:endParaRPr lang="en-US" baseline="0" dirty="0" smtClean="0"/>
          </a:p>
          <a:p>
            <a:r>
              <a:rPr lang="en-US" baseline="0" dirty="0" smtClean="0"/>
              <a:t>YOU can make a difference for these families! </a:t>
            </a:r>
            <a:endParaRPr lang="en-US" dirty="0" smtClean="0"/>
          </a:p>
        </p:txBody>
      </p:sp>
      <p:sp>
        <p:nvSpPr>
          <p:cNvPr id="4" name="Slide Number Placeholder 3"/>
          <p:cNvSpPr>
            <a:spLocks noGrp="1"/>
          </p:cNvSpPr>
          <p:nvPr>
            <p:ph type="sldNum" sz="quarter" idx="10"/>
          </p:nvPr>
        </p:nvSpPr>
        <p:spPr/>
        <p:txBody>
          <a:bodyPr/>
          <a:lstStyle/>
          <a:p>
            <a:fld id="{7EB6D1D6-374E-4205-B595-3B698EC37D4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Breastfeeding is considered</a:t>
            </a:r>
            <a:r>
              <a:rPr lang="en-US" baseline="0" dirty="0" smtClean="0"/>
              <a:t> the </a:t>
            </a:r>
            <a:r>
              <a:rPr lang="en-US" b="1" baseline="0" dirty="0" smtClean="0"/>
              <a:t>gold standard </a:t>
            </a:r>
            <a:r>
              <a:rPr lang="en-US" baseline="0" dirty="0" smtClean="0"/>
              <a:t>for infant feeding by the, World Health Organization, Centers for Disease Control &amp; Prevention, American Academy of Pediatrics,  and others.   </a:t>
            </a:r>
          </a:p>
          <a:p>
            <a:endParaRPr lang="en-US" baseline="0" dirty="0" smtClean="0"/>
          </a:p>
          <a:p>
            <a:r>
              <a:rPr lang="en-US" baseline="0" dirty="0" smtClean="0"/>
              <a:t>The American Academy of Pediatrics describes breastfeeding as the optimal form of infant nutrition, against which all other forms of nutrition are to be compared.  </a:t>
            </a:r>
          </a:p>
          <a:p>
            <a:pPr>
              <a:buFont typeface="Arial" pitchFamily="34" charset="0"/>
              <a:buNone/>
            </a:pPr>
            <a:endParaRPr lang="en-US" b="1" i="1" baseline="0" dirty="0" smtClean="0"/>
          </a:p>
          <a:p>
            <a:pPr>
              <a:buFont typeface="Arial" pitchFamily="34" charset="0"/>
              <a:buNone/>
            </a:pPr>
            <a:r>
              <a:rPr lang="en-US" b="1" i="1" baseline="0" dirty="0" smtClean="0"/>
              <a:t>Breastfeeding is more than a lifestyle choice, it’s a public health issue.</a:t>
            </a:r>
          </a:p>
          <a:p>
            <a:pPr>
              <a:buFont typeface="Arial" pitchFamily="34" charset="0"/>
              <a:buNone/>
            </a:pPr>
            <a:endParaRPr lang="en-US" baseline="0" dirty="0" smtClean="0"/>
          </a:p>
          <a:p>
            <a:pPr marL="0" lvl="1" defTabSz="881256" fontAlgn="base">
              <a:spcBef>
                <a:spcPct val="30000"/>
              </a:spcBef>
              <a:spcAft>
                <a:spcPct val="0"/>
              </a:spcAft>
              <a:defRPr/>
            </a:pPr>
            <a:r>
              <a:rPr lang="en-US" b="1" i="1" dirty="0" smtClean="0"/>
              <a:t>Moms miss fewer days of work  </a:t>
            </a:r>
            <a:r>
              <a:rPr lang="en-US" dirty="0" smtClean="0"/>
              <a:t>because breastfed babies are sick less often.</a:t>
            </a:r>
          </a:p>
          <a:p>
            <a:pPr marL="0" lvl="1" defTabSz="881256" fontAlgn="base">
              <a:spcBef>
                <a:spcPct val="30000"/>
              </a:spcBef>
              <a:spcAft>
                <a:spcPct val="0"/>
              </a:spcAft>
              <a:defRPr/>
            </a:pPr>
            <a:endParaRPr lang="en-US" dirty="0" smtClean="0"/>
          </a:p>
          <a:p>
            <a:pPr marL="0" lvl="1" defTabSz="881256" fontAlgn="base">
              <a:spcBef>
                <a:spcPct val="30000"/>
              </a:spcBef>
              <a:spcAft>
                <a:spcPct val="0"/>
              </a:spcAft>
              <a:defRPr/>
            </a:pPr>
            <a:r>
              <a:rPr lang="en-US" b="1" i="1" dirty="0" smtClean="0"/>
              <a:t>U.S. could save $13 billion</a:t>
            </a:r>
            <a:r>
              <a:rPr lang="en-US" b="1" i="1" baseline="0" dirty="0" smtClean="0"/>
              <a:t> in health care costs if 90% of moms breastfed their infants for 6 months!  </a:t>
            </a:r>
            <a:endParaRPr lang="en-US" b="1" i="1" dirty="0" smtClean="0"/>
          </a:p>
          <a:p>
            <a:endParaRPr lang="en-US" baseline="0" dirty="0" smtClean="0"/>
          </a:p>
          <a:p>
            <a:pPr>
              <a:buFont typeface="Arial" pitchFamily="34" charset="0"/>
              <a:buNone/>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292452A-DB27-4158-9FEA-32CB965D3F81}" type="slidenum">
              <a:rPr lang="en-US" smtClean="0">
                <a:solidFill>
                  <a:prstClr val="black"/>
                </a:solidFill>
              </a:rPr>
              <a:pPr>
                <a:defRPr/>
              </a:pPr>
              <a:t>9</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8910" y="304800"/>
            <a:ext cx="5318521" cy="2793906"/>
          </a:xfrm>
        </p:spPr>
        <p:txBody>
          <a:bodyPr anchor="b">
            <a:normAutofit/>
          </a:bodyPr>
          <a:lstStyle>
            <a:lvl1pPr algn="l">
              <a:lnSpc>
                <a:spcPct val="80000"/>
              </a:lnSpc>
              <a:defRPr sz="6600"/>
            </a:lvl1pPr>
          </a:lstStyle>
          <a:p>
            <a:r>
              <a:rPr lang="en-US" smtClean="0"/>
              <a:t>Click to edit Master title style</a:t>
            </a:r>
            <a:endParaRPr/>
          </a:p>
        </p:txBody>
      </p:sp>
      <p:sp>
        <p:nvSpPr>
          <p:cNvPr id="3" name="Subtitle 2"/>
          <p:cNvSpPr>
            <a:spLocks noGrp="1"/>
          </p:cNvSpPr>
          <p:nvPr>
            <p:ph type="subTitle" idx="1"/>
          </p:nvPr>
        </p:nvSpPr>
        <p:spPr>
          <a:xfrm>
            <a:off x="798910" y="3108804"/>
            <a:ext cx="5318521" cy="838200"/>
          </a:xfrm>
        </p:spPr>
        <p:txBody>
          <a:bodyPr/>
          <a:lstStyle>
            <a:lvl1pPr marL="0" indent="0" algn="l">
              <a:spcBef>
                <a:spcPts val="0"/>
              </a:spcBef>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8" name="Date Placeholder 7"/>
          <p:cNvSpPr>
            <a:spLocks noGrp="1"/>
          </p:cNvSpPr>
          <p:nvPr>
            <p:ph type="dt" sz="half" idx="10"/>
          </p:nvPr>
        </p:nvSpPr>
        <p:spPr/>
        <p:txBody>
          <a:bodyPr/>
          <a:lstStyle/>
          <a:p>
            <a:fld id="{8BEDDF56-EF01-42B4-AB8D-B0816F90BEA3}" type="datetimeFigureOut">
              <a:rPr lang="en-US" smtClean="0"/>
              <a:pPr/>
              <a:t>4/7/2015</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18905470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EDDF56-EF01-42B4-AB8D-B0816F90BEA3}"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42076664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8761" y="304801"/>
            <a:ext cx="1286850" cy="54102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657350" y="304801"/>
            <a:ext cx="5627111"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EDDF56-EF01-42B4-AB8D-B0816F90BEA3}"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12994977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ntent 20">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001000" cy="1295400"/>
          </a:xfrm>
        </p:spPr>
        <p:txBody>
          <a:bodyPr/>
          <a:lstStyle>
            <a:lvl1pPr>
              <a:defRPr/>
            </a:lvl1pPr>
          </a:lstStyle>
          <a:p>
            <a:r>
              <a:rPr lang="en-US" dirty="0" smtClean="0"/>
              <a:t>Header Goes Here</a:t>
            </a:r>
            <a:endParaRPr lang="en-US" dirty="0"/>
          </a:p>
        </p:txBody>
      </p:sp>
      <p:sp>
        <p:nvSpPr>
          <p:cNvPr id="10" name="Rectangle 5"/>
          <p:cNvSpPr>
            <a:spLocks noGrp="1" noChangeArrowheads="1"/>
          </p:cNvSpPr>
          <p:nvPr>
            <p:ph type="ftr" sz="quarter" idx="3"/>
          </p:nvPr>
        </p:nvSpPr>
        <p:spPr bwMode="auto">
          <a:xfrm>
            <a:off x="3048000" y="6477000"/>
            <a:ext cx="4114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j-lt"/>
                <a:ea typeface="+mn-ea"/>
              </a:defRPr>
            </a:lvl1pPr>
          </a:lstStyle>
          <a:p>
            <a:pPr>
              <a:defRPr/>
            </a:pPr>
            <a:endParaRPr lang="en-US" dirty="0"/>
          </a:p>
        </p:txBody>
      </p:sp>
      <p:sp>
        <p:nvSpPr>
          <p:cNvPr id="11" name="Slide Number Placeholder 5"/>
          <p:cNvSpPr>
            <a:spLocks noGrp="1"/>
          </p:cNvSpPr>
          <p:nvPr>
            <p:ph type="sldNum" sz="quarter" idx="4"/>
          </p:nvPr>
        </p:nvSpPr>
        <p:spPr>
          <a:xfrm>
            <a:off x="152400" y="6477000"/>
            <a:ext cx="2133600" cy="457200"/>
          </a:xfrm>
          <a:prstGeom prst="rect">
            <a:avLst/>
          </a:prstGeom>
        </p:spPr>
        <p:txBody>
          <a:bodyPr vert="horz" lIns="91440" tIns="45720" rIns="91440" bIns="45720" rtlCol="0" anchor="t" anchorCtr="0"/>
          <a:lstStyle>
            <a:lvl1pPr algn="r">
              <a:defRPr sz="1200">
                <a:solidFill>
                  <a:schemeClr val="tx1">
                    <a:tint val="75000"/>
                  </a:schemeClr>
                </a:solidFill>
                <a:latin typeface="+mj-lt"/>
              </a:defRPr>
            </a:lvl1pPr>
          </a:lstStyle>
          <a:p>
            <a:pPr algn="l"/>
            <a:fld id="{020EDDED-708C-47C4-A8EB-CD8AA8CA6A97}" type="slidenum">
              <a:rPr lang="en-US" smtClean="0"/>
              <a:pPr algn="l"/>
              <a:t>‹#›</a:t>
            </a:fld>
            <a:endParaRPr lang="en-US" dirty="0"/>
          </a:p>
        </p:txBody>
      </p:sp>
      <p:sp>
        <p:nvSpPr>
          <p:cNvPr id="12" name="Content Placeholder 2"/>
          <p:cNvSpPr>
            <a:spLocks noGrp="1"/>
          </p:cNvSpPr>
          <p:nvPr>
            <p:ph sz="half" idx="1" hasCustomPrompt="1"/>
          </p:nvPr>
        </p:nvSpPr>
        <p:spPr>
          <a:xfrm>
            <a:off x="685800" y="1371600"/>
            <a:ext cx="3467100" cy="4800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r>
              <a:rPr lang="en-US" dirty="0" smtClean="0"/>
              <a:t>You can replace this text with your content.</a:t>
            </a:r>
          </a:p>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Content Placeholder 3"/>
          <p:cNvSpPr>
            <a:spLocks noGrp="1"/>
          </p:cNvSpPr>
          <p:nvPr>
            <p:ph sz="half" idx="2" hasCustomPrompt="1"/>
          </p:nvPr>
        </p:nvSpPr>
        <p:spPr>
          <a:xfrm>
            <a:off x="4305300" y="1371600"/>
            <a:ext cx="3467100" cy="4800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r>
              <a:rPr lang="en-US" dirty="0" smtClean="0"/>
              <a:t>You can replace this text with your content.</a:t>
            </a:r>
          </a:p>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ntent 6">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7467600" cy="1295400"/>
          </a:xfrm>
        </p:spPr>
        <p:txBody>
          <a:bodyPr/>
          <a:lstStyle>
            <a:lvl1pPr>
              <a:defRPr/>
            </a:lvl1pPr>
          </a:lstStyle>
          <a:p>
            <a:r>
              <a:rPr lang="en-US" dirty="0" smtClean="0"/>
              <a:t>Header Goes Here</a:t>
            </a:r>
            <a:endParaRPr lang="en-US" dirty="0"/>
          </a:p>
        </p:txBody>
      </p:sp>
      <p:sp>
        <p:nvSpPr>
          <p:cNvPr id="12" name="Rectangle 5"/>
          <p:cNvSpPr>
            <a:spLocks noGrp="1" noChangeArrowheads="1"/>
          </p:cNvSpPr>
          <p:nvPr>
            <p:ph type="ftr" sz="quarter" idx="3"/>
          </p:nvPr>
        </p:nvSpPr>
        <p:spPr bwMode="auto">
          <a:xfrm>
            <a:off x="3048000" y="6477000"/>
            <a:ext cx="4114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j-lt"/>
                <a:ea typeface="+mn-ea"/>
              </a:defRPr>
            </a:lvl1pPr>
          </a:lstStyle>
          <a:p>
            <a:pPr>
              <a:defRPr/>
            </a:pPr>
            <a:endParaRPr lang="en-US" dirty="0"/>
          </a:p>
        </p:txBody>
      </p:sp>
      <p:sp>
        <p:nvSpPr>
          <p:cNvPr id="13" name="Slide Number Placeholder 5"/>
          <p:cNvSpPr>
            <a:spLocks noGrp="1"/>
          </p:cNvSpPr>
          <p:nvPr>
            <p:ph type="sldNum" sz="quarter" idx="4"/>
          </p:nvPr>
        </p:nvSpPr>
        <p:spPr>
          <a:xfrm>
            <a:off x="152400" y="6477000"/>
            <a:ext cx="2133600" cy="457200"/>
          </a:xfrm>
          <a:prstGeom prst="rect">
            <a:avLst/>
          </a:prstGeom>
        </p:spPr>
        <p:txBody>
          <a:bodyPr vert="horz" lIns="91440" tIns="45720" rIns="91440" bIns="45720" rtlCol="0" anchor="t" anchorCtr="0"/>
          <a:lstStyle>
            <a:lvl1pPr algn="r">
              <a:defRPr sz="1200">
                <a:solidFill>
                  <a:schemeClr val="tx1">
                    <a:tint val="75000"/>
                  </a:schemeClr>
                </a:solidFill>
                <a:latin typeface="+mj-lt"/>
              </a:defRPr>
            </a:lvl1pPr>
          </a:lstStyle>
          <a:p>
            <a:pPr algn="l"/>
            <a:fld id="{020EDDED-708C-47C4-A8EB-CD8AA8CA6A97}" type="slidenum">
              <a:rPr lang="en-US" smtClean="0"/>
              <a:pPr algn="l"/>
              <a:t>‹#›</a:t>
            </a:fld>
            <a:endParaRPr lang="en-US" dirty="0"/>
          </a:p>
        </p:txBody>
      </p:sp>
      <p:sp>
        <p:nvSpPr>
          <p:cNvPr id="14" name="Content Placeholder 2"/>
          <p:cNvSpPr>
            <a:spLocks noGrp="1"/>
          </p:cNvSpPr>
          <p:nvPr>
            <p:ph sz="half" idx="1" hasCustomPrompt="1"/>
          </p:nvPr>
        </p:nvSpPr>
        <p:spPr>
          <a:xfrm>
            <a:off x="685800" y="1371600"/>
            <a:ext cx="3467100" cy="4800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r>
              <a:rPr lang="en-US" dirty="0" smtClean="0"/>
              <a:t>You can replace this text with your content.</a:t>
            </a:r>
          </a:p>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5" name="Content Placeholder 3"/>
          <p:cNvSpPr>
            <a:spLocks noGrp="1"/>
          </p:cNvSpPr>
          <p:nvPr>
            <p:ph sz="half" idx="2" hasCustomPrompt="1"/>
          </p:nvPr>
        </p:nvSpPr>
        <p:spPr>
          <a:xfrm>
            <a:off x="4305300" y="1371600"/>
            <a:ext cx="3467100" cy="48006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r>
              <a:rPr lang="en-US" dirty="0" smtClean="0"/>
              <a:t>You can replace this text with your content.</a:t>
            </a:r>
          </a:p>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8" name="Picture 17" descr="PPT_SIde Bfeeding.jpg"/>
          <p:cNvPicPr>
            <a:picLocks noChangeAspect="1"/>
          </p:cNvPicPr>
          <p:nvPr userDrawn="1"/>
        </p:nvPicPr>
        <p:blipFill>
          <a:blip r:embed="rId2" cstate="email"/>
          <a:srcRect/>
          <a:stretch>
            <a:fillRect/>
          </a:stretch>
        </p:blipFill>
        <p:spPr bwMode="auto">
          <a:xfrm>
            <a:off x="7985125" y="0"/>
            <a:ext cx="1158875" cy="6858000"/>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EDDF56-EF01-42B4-AB8D-B0816F90BEA3}"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25899905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85010" y="1600201"/>
            <a:ext cx="4800601" cy="2486025"/>
          </a:xfrm>
        </p:spPr>
        <p:txBody>
          <a:bodyPr anchor="b">
            <a:normAutofit/>
          </a:bodyPr>
          <a:lstStyle>
            <a:lvl1pPr>
              <a:defRPr sz="5200"/>
            </a:lvl1pPr>
          </a:lstStyle>
          <a:p>
            <a:r>
              <a:rPr lang="en-US" smtClean="0"/>
              <a:t>Click to edit Master title style</a:t>
            </a:r>
            <a:endParaRPr/>
          </a:p>
        </p:txBody>
      </p:sp>
      <p:sp>
        <p:nvSpPr>
          <p:cNvPr id="3" name="Text Placeholder 2"/>
          <p:cNvSpPr>
            <a:spLocks noGrp="1"/>
          </p:cNvSpPr>
          <p:nvPr>
            <p:ph type="body" idx="1"/>
          </p:nvPr>
        </p:nvSpPr>
        <p:spPr>
          <a:xfrm>
            <a:off x="3885009" y="4105029"/>
            <a:ext cx="4800601" cy="914400"/>
          </a:xfrm>
        </p:spPr>
        <p:txBody>
          <a:bodyPr>
            <a:normAutofit/>
          </a:bodyPr>
          <a:lstStyle>
            <a:lvl1pPr marL="0" indent="0">
              <a:buNone/>
              <a:defRPr sz="20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EDDF56-EF01-42B4-AB8D-B0816F90BEA3}" type="datetimeFigureOut">
              <a:rPr lang="en-US" smtClean="0"/>
              <a:pPr/>
              <a:t>4/7/2015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21179164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656160" y="16002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56610" y="16002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BEDDF56-EF01-42B4-AB8D-B0816F90BEA3}"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36077512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656160" y="1600200"/>
            <a:ext cx="3429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56160" y="2505075"/>
            <a:ext cx="3429000" cy="3337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256610" y="1600200"/>
            <a:ext cx="3429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56610" y="2505075"/>
            <a:ext cx="3429000" cy="33375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BEDDF56-EF01-42B4-AB8D-B0816F90BEA3}" type="datetimeFigureOut">
              <a:rPr lang="en-US" smtClean="0"/>
              <a:pPr/>
              <a:t>4/7/2015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38330463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BEDDF56-EF01-42B4-AB8D-B0816F90BEA3}" type="datetimeFigureOut">
              <a:rPr lang="en-US" smtClean="0"/>
              <a:pPr/>
              <a:t>4/7/2015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36983093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DDF56-EF01-42B4-AB8D-B0816F90BEA3}" type="datetimeFigureOut">
              <a:rPr lang="en-US" smtClean="0"/>
              <a:pPr/>
              <a:t>4/7/2015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22225268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28209" y="2277477"/>
            <a:ext cx="2057401" cy="2322178"/>
          </a:xfrm>
        </p:spPr>
        <p:txBody>
          <a:bodyPr anchor="b">
            <a:normAutofit/>
          </a:bodyPr>
          <a:lstStyle>
            <a:lvl1pPr>
              <a:defRPr sz="2600">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970360" y="533400"/>
            <a:ext cx="5143500" cy="4800600"/>
          </a:xfrm>
        </p:spPr>
        <p:txBody>
          <a:bodyPr>
            <a:norm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628211" y="4583188"/>
            <a:ext cx="20574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DDF56-EF01-42B4-AB8D-B0816F90BEA3}"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18977006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bwMode="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28209" y="2277477"/>
            <a:ext cx="2057401" cy="2322178"/>
          </a:xfrm>
        </p:spPr>
        <p:txBody>
          <a:bodyPr anchor="b">
            <a:normAutofit/>
          </a:bodyPr>
          <a:lstStyle>
            <a:lvl1pPr>
              <a:defRPr sz="2600">
                <a:solidFill>
                  <a:schemeClr val="accent2"/>
                </a:solidFill>
              </a:defRPr>
            </a:lvl1pPr>
          </a:lstStyle>
          <a:p>
            <a:r>
              <a:rPr lang="en-US" smtClean="0"/>
              <a:t>Click to edit Master title style</a:t>
            </a:r>
            <a:endParaRPr/>
          </a:p>
        </p:txBody>
      </p:sp>
      <p:sp>
        <p:nvSpPr>
          <p:cNvPr id="4" name="Text Placeholder 3"/>
          <p:cNvSpPr>
            <a:spLocks noGrp="1"/>
          </p:cNvSpPr>
          <p:nvPr>
            <p:ph type="body" sz="half" idx="2"/>
          </p:nvPr>
        </p:nvSpPr>
        <p:spPr>
          <a:xfrm>
            <a:off x="6628211" y="4583188"/>
            <a:ext cx="20574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EDDF56-EF01-42B4-AB8D-B0816F90BEA3}" type="datetimeFigureOut">
              <a:rPr lang="en-US" smtClean="0"/>
              <a:pPr/>
              <a:t>4/7/2015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8739EE-F7F2-4D82-92A0-ED52E9FDA8BD}" type="slidenum">
              <a:rPr lang="en-US" smtClean="0"/>
              <a:pPr/>
              <a:t>‹#›</a:t>
            </a:fld>
            <a:endParaRPr lang="en-US"/>
          </a:p>
        </p:txBody>
      </p:sp>
      <p:sp>
        <p:nvSpPr>
          <p:cNvPr id="8" name="Rounded Rectangle 7"/>
          <p:cNvSpPr/>
          <p:nvPr/>
        </p:nvSpPr>
        <p:spPr>
          <a:xfrm>
            <a:off x="970359" y="533400"/>
            <a:ext cx="51435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Picture Placeholder 2"/>
          <p:cNvSpPr>
            <a:spLocks noGrp="1"/>
          </p:cNvSpPr>
          <p:nvPr>
            <p:ph type="pic" idx="1"/>
          </p:nvPr>
        </p:nvSpPr>
        <p:spPr>
          <a:xfrm>
            <a:off x="1056084" y="647700"/>
            <a:ext cx="4972050" cy="4572000"/>
          </a:xfrm>
          <a:prstGeom prst="roundRect">
            <a:avLst>
              <a:gd name="adj" fmla="val 3725"/>
            </a:avLst>
          </a:prstGeo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extLst>
      <p:ext uri="{BB962C8B-B14F-4D97-AF65-F5344CB8AC3E}">
        <p14:creationId xmlns:p14="http://schemas.microsoft.com/office/powerpoint/2010/main" xmlns="" val="6393017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56160" y="304800"/>
            <a:ext cx="7029450" cy="1200416"/>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656160" y="1600200"/>
            <a:ext cx="702945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90182" y="6505078"/>
            <a:ext cx="723027" cy="228600"/>
          </a:xfrm>
          <a:prstGeom prst="rect">
            <a:avLst/>
          </a:prstGeom>
        </p:spPr>
        <p:txBody>
          <a:bodyPr vert="horz" lIns="91440" tIns="45720" rIns="91440" bIns="45720" rtlCol="0" anchor="ctr"/>
          <a:lstStyle>
            <a:lvl1pPr algn="l">
              <a:defRPr sz="900">
                <a:solidFill>
                  <a:schemeClr val="bg1"/>
                </a:solidFill>
              </a:defRPr>
            </a:lvl1pPr>
          </a:lstStyle>
          <a:p>
            <a:fld id="{8BEDDF56-EF01-42B4-AB8D-B0816F90BEA3}" type="datetimeFigureOut">
              <a:rPr lang="en-US" smtClean="0"/>
              <a:pPr/>
              <a:t>4/7/2015</a:t>
            </a:fld>
            <a:endParaRPr lang="en-US"/>
          </a:p>
        </p:txBody>
      </p:sp>
      <p:sp>
        <p:nvSpPr>
          <p:cNvPr id="5" name="Footer Placeholder 4"/>
          <p:cNvSpPr>
            <a:spLocks noGrp="1"/>
          </p:cNvSpPr>
          <p:nvPr>
            <p:ph type="ftr" sz="quarter" idx="3"/>
          </p:nvPr>
        </p:nvSpPr>
        <p:spPr>
          <a:xfrm>
            <a:off x="960120" y="6505078"/>
            <a:ext cx="5157311" cy="228600"/>
          </a:xfrm>
          <a:prstGeom prst="rect">
            <a:avLst/>
          </a:prstGeom>
        </p:spPr>
        <p:txBody>
          <a:bodyPr vert="horz" lIns="91440" tIns="45720" rIns="91440" bIns="45720" rtlCol="0" anchor="ctr"/>
          <a:lstStyle>
            <a:lvl1pPr algn="l">
              <a:defRPr sz="900">
                <a:solidFill>
                  <a:schemeClr val="bg1"/>
                </a:solidFill>
              </a:defRPr>
            </a:lvl1pPr>
          </a:lstStyle>
          <a:p>
            <a:endParaRPr lang="en-US"/>
          </a:p>
        </p:txBody>
      </p:sp>
      <p:sp>
        <p:nvSpPr>
          <p:cNvPr id="6" name="Slide Number Placeholder 5"/>
          <p:cNvSpPr>
            <a:spLocks noGrp="1"/>
          </p:cNvSpPr>
          <p:nvPr>
            <p:ph type="sldNum" sz="quarter" idx="4"/>
          </p:nvPr>
        </p:nvSpPr>
        <p:spPr>
          <a:xfrm>
            <a:off x="8685611" y="6280299"/>
            <a:ext cx="400049" cy="349101"/>
          </a:xfrm>
          <a:prstGeom prst="rect">
            <a:avLst/>
          </a:prstGeom>
        </p:spPr>
        <p:txBody>
          <a:bodyPr vert="horz" lIns="91440" tIns="45720" rIns="91440" bIns="45720" rtlCol="0" anchor="ctr"/>
          <a:lstStyle>
            <a:lvl1pPr algn="ctr">
              <a:defRPr sz="1050" b="1">
                <a:solidFill>
                  <a:schemeClr val="accent2"/>
                </a:solidFill>
              </a:defRPr>
            </a:lvl1pPr>
          </a:lstStyle>
          <a:p>
            <a:fld id="{E18739EE-F7F2-4D82-92A0-ED52E9FDA8BD}" type="slidenum">
              <a:rPr lang="en-US" smtClean="0"/>
              <a:pPr/>
              <a:t>‹#›</a:t>
            </a:fld>
            <a:endParaRPr lang="en-US"/>
          </a:p>
        </p:txBody>
      </p:sp>
    </p:spTree>
    <p:extLst>
      <p:ext uri="{BB962C8B-B14F-4D97-AF65-F5344CB8AC3E}">
        <p14:creationId xmlns:p14="http://schemas.microsoft.com/office/powerpoint/2010/main" xmlns="" val="117025585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1" r:id="rId12"/>
    <p:sldLayoutId id="2147483722" r:id="rId13"/>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IpDDxnbin7c&amp;safe=activ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8600" y="0"/>
            <a:ext cx="5851921" cy="2057400"/>
          </a:xfrm>
        </p:spPr>
        <p:txBody>
          <a:bodyPr/>
          <a:lstStyle/>
          <a:p>
            <a:r>
              <a:rPr lang="en-US" sz="4400" dirty="0" smtClean="0"/>
              <a:t>Breastfeeding Friendly:</a:t>
            </a:r>
            <a:r>
              <a:rPr lang="en-US" sz="4400" baseline="0" dirty="0" smtClean="0"/>
              <a:t> </a:t>
            </a:r>
            <a:r>
              <a:rPr lang="en-US" sz="4400" dirty="0" smtClean="0"/>
              <a:t>We’re Ready</a:t>
            </a:r>
            <a:r>
              <a:rPr lang="en-US" dirty="0" smtClean="0"/>
              <a:t>!</a:t>
            </a:r>
            <a:endParaRPr lang="en-US" dirty="0"/>
          </a:p>
        </p:txBody>
      </p:sp>
      <p:sp>
        <p:nvSpPr>
          <p:cNvPr id="2" name="Slide Number Placeholder 1"/>
          <p:cNvSpPr>
            <a:spLocks noGrp="1"/>
          </p:cNvSpPr>
          <p:nvPr>
            <p:ph type="sldNum" sz="quarter" idx="12"/>
          </p:nvPr>
        </p:nvSpPr>
        <p:spPr/>
        <p:txBody>
          <a:bodyPr/>
          <a:lstStyle/>
          <a:p>
            <a:pPr algn="l"/>
            <a:fld id="{020EDDED-708C-47C4-A8EB-CD8AA8CA6A97}" type="slidenum">
              <a:rPr lang="en-US" smtClean="0"/>
              <a:pPr algn="l"/>
              <a:t>1</a:t>
            </a:fld>
            <a:endParaRPr lang="en-US" dirty="0"/>
          </a:p>
        </p:txBody>
      </p:sp>
      <p:pic>
        <p:nvPicPr>
          <p:cNvPr id="7" name="Content Placeholder 6" descr="snip.JPG"/>
          <p:cNvPicPr>
            <a:picLocks noGrp="1" noChangeAspect="1"/>
          </p:cNvPicPr>
          <p:nvPr>
            <p:ph idx="4294967295"/>
          </p:nvPr>
        </p:nvPicPr>
        <p:blipFill>
          <a:blip r:embed="rId3" cstate="print"/>
          <a:stretch>
            <a:fillRect/>
          </a:stretch>
        </p:blipFill>
        <p:spPr>
          <a:xfrm>
            <a:off x="228600" y="2217613"/>
            <a:ext cx="4942798" cy="3679710"/>
          </a:xfrm>
          <a:ln>
            <a:solidFill>
              <a:schemeClr val="accent1"/>
            </a:solidFill>
          </a:ln>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pPr algn="l"/>
            <a:fld id="{020EDDED-708C-47C4-A8EB-CD8AA8CA6A97}" type="slidenum">
              <a:rPr lang="en-US" smtClean="0"/>
              <a:pPr algn="l"/>
              <a:t>10</a:t>
            </a:fld>
            <a:r>
              <a:rPr lang="en-US" dirty="0" smtClean="0"/>
              <a:t>		</a:t>
            </a:r>
            <a:endParaRPr lang="en-US" dirty="0"/>
          </a:p>
        </p:txBody>
      </p:sp>
      <p:sp>
        <p:nvSpPr>
          <p:cNvPr id="2" name="Title 1"/>
          <p:cNvSpPr>
            <a:spLocks noGrp="1"/>
          </p:cNvSpPr>
          <p:nvPr>
            <p:ph type="title" idx="4294967295"/>
          </p:nvPr>
        </p:nvSpPr>
        <p:spPr>
          <a:xfrm>
            <a:off x="762000" y="0"/>
            <a:ext cx="8382000" cy="1200150"/>
          </a:xfrm>
        </p:spPr>
        <p:txBody>
          <a:bodyPr>
            <a:normAutofit/>
          </a:bodyPr>
          <a:lstStyle/>
          <a:p>
            <a:r>
              <a:rPr lang="en-US" dirty="0" smtClean="0"/>
              <a:t>Breast Milk Can Save Your Program Money</a:t>
            </a:r>
            <a:endParaRPr lang="en-US" dirty="0"/>
          </a:p>
        </p:txBody>
      </p:sp>
      <p:sp>
        <p:nvSpPr>
          <p:cNvPr id="3" name="Content Placeholder 2"/>
          <p:cNvSpPr>
            <a:spLocks noGrp="1"/>
          </p:cNvSpPr>
          <p:nvPr>
            <p:ph idx="4294967295"/>
          </p:nvPr>
        </p:nvSpPr>
        <p:spPr>
          <a:xfrm>
            <a:off x="304800" y="1676400"/>
            <a:ext cx="8839200" cy="4953000"/>
          </a:xfrm>
        </p:spPr>
        <p:txBody>
          <a:bodyPr>
            <a:normAutofit/>
          </a:bodyPr>
          <a:lstStyle/>
          <a:p>
            <a:r>
              <a:rPr lang="en-US" b="1" dirty="0" smtClean="0"/>
              <a:t>Breast milk is part of the CACFP meal pattern</a:t>
            </a:r>
          </a:p>
          <a:p>
            <a:pPr lvl="1"/>
            <a:r>
              <a:rPr lang="en-US" dirty="0" smtClean="0"/>
              <a:t>It is reimbursable for infants if fed by a care provider</a:t>
            </a:r>
          </a:p>
          <a:p>
            <a:pPr lvl="1"/>
            <a:r>
              <a:rPr lang="en-US" dirty="0" smtClean="0"/>
              <a:t>It’s free! No equipment to purchase</a:t>
            </a:r>
          </a:p>
          <a:p>
            <a:pPr lvl="2"/>
            <a:r>
              <a:rPr lang="en-US" dirty="0" smtClean="0"/>
              <a:t>Cost-effective for families as well</a:t>
            </a:r>
          </a:p>
          <a:p>
            <a:pPr lvl="1"/>
            <a:r>
              <a:rPr lang="en-US" dirty="0" smtClean="0"/>
              <a:t>For children over 12 months, breast milk may be substituted for cow’s milk</a:t>
            </a:r>
          </a:p>
          <a:p>
            <a:pPr lvl="2"/>
            <a:r>
              <a:rPr lang="en-US" dirty="0" smtClean="0"/>
              <a:t>Doctor’s note is required </a:t>
            </a:r>
          </a:p>
          <a:p>
            <a:pPr lvl="2">
              <a:buNone/>
            </a:pPr>
            <a:endParaRPr lang="en-US" sz="1000" dirty="0" smtClean="0"/>
          </a:p>
          <a:p>
            <a:r>
              <a:rPr lang="en-US" b="1" dirty="0" smtClean="0"/>
              <a:t>Human milk is food </a:t>
            </a:r>
          </a:p>
          <a:p>
            <a:pPr lvl="1"/>
            <a:r>
              <a:rPr lang="en-US" dirty="0" smtClean="0"/>
              <a:t>You do </a:t>
            </a:r>
            <a:r>
              <a:rPr lang="en-US" u="sng" dirty="0" smtClean="0"/>
              <a:t>not </a:t>
            </a:r>
            <a:r>
              <a:rPr lang="en-US" dirty="0" smtClean="0"/>
              <a:t>need to store human milk in a separate refrigerator </a:t>
            </a:r>
          </a:p>
          <a:p>
            <a:pPr lvl="1"/>
            <a:r>
              <a:rPr lang="en-US" dirty="0" smtClean="0"/>
              <a:t>You do </a:t>
            </a:r>
            <a:r>
              <a:rPr lang="en-US" u="sng" dirty="0" smtClean="0"/>
              <a:t>not</a:t>
            </a:r>
            <a:r>
              <a:rPr lang="en-US" dirty="0" smtClean="0"/>
              <a:t> need to wear gloves to give a bottle of human milk or formula</a:t>
            </a:r>
          </a:p>
          <a:p>
            <a:pPr lvl="1"/>
            <a:r>
              <a:rPr lang="en-US" dirty="0" smtClean="0"/>
              <a:t>Contact with human milk is </a:t>
            </a:r>
            <a:r>
              <a:rPr lang="en-US" u="sng" dirty="0" smtClean="0"/>
              <a:t>not</a:t>
            </a:r>
            <a:r>
              <a:rPr lang="en-US" dirty="0" smtClean="0"/>
              <a:t> hazardous exposure</a:t>
            </a:r>
          </a:p>
          <a:p>
            <a:pPr lvl="1"/>
            <a:endParaRPr lang="en-US" b="1" dirty="0" smtClean="0"/>
          </a:p>
        </p:txBody>
      </p:sp>
      <p:pic>
        <p:nvPicPr>
          <p:cNvPr id="6148" name="Picture 4" descr="C:\Users\aowings\AppData\Local\Microsoft\Windows\Temporary Internet Files\Content.IE5\CBA2M4OS\money_sign[1].jpg"/>
          <p:cNvPicPr>
            <a:picLocks noChangeAspect="1" noChangeArrowheads="1"/>
          </p:cNvPicPr>
          <p:nvPr/>
        </p:nvPicPr>
        <p:blipFill>
          <a:blip r:embed="rId3" cstate="print"/>
          <a:srcRect/>
          <a:stretch>
            <a:fillRect/>
          </a:stretch>
        </p:blipFill>
        <p:spPr bwMode="auto">
          <a:xfrm>
            <a:off x="7086600" y="914400"/>
            <a:ext cx="1320800" cy="1894898"/>
          </a:xfrm>
          <a:prstGeom prst="rect">
            <a:avLst/>
          </a:prstGeom>
          <a:noFill/>
          <a:ln>
            <a:solidFill>
              <a:schemeClr val="accent1"/>
            </a:solidFill>
          </a:ln>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60" y="304800"/>
            <a:ext cx="7029450" cy="914400"/>
          </a:xfrm>
        </p:spPr>
        <p:txBody>
          <a:bodyPr/>
          <a:lstStyle/>
          <a:p>
            <a:r>
              <a:rPr lang="en-US" dirty="0" smtClean="0"/>
              <a:t>Cultural Views of Breastfeeding</a:t>
            </a:r>
            <a:endParaRPr lang="en-US" dirty="0"/>
          </a:p>
        </p:txBody>
      </p:sp>
      <p:sp>
        <p:nvSpPr>
          <p:cNvPr id="3" name="Content Placeholder 2"/>
          <p:cNvSpPr>
            <a:spLocks noGrp="1"/>
          </p:cNvSpPr>
          <p:nvPr>
            <p:ph idx="1"/>
          </p:nvPr>
        </p:nvSpPr>
        <p:spPr>
          <a:xfrm>
            <a:off x="1295400" y="1600200"/>
            <a:ext cx="7390210" cy="4191000"/>
          </a:xfrm>
        </p:spPr>
        <p:txBody>
          <a:bodyPr>
            <a:normAutofit/>
          </a:bodyPr>
          <a:lstStyle/>
          <a:p>
            <a:r>
              <a:rPr lang="en-US" dirty="0" smtClean="0"/>
              <a:t>Many different cultures look at breastfeeding as a natural choice for feeding</a:t>
            </a:r>
          </a:p>
          <a:p>
            <a:r>
              <a:rPr lang="en-US" dirty="0" smtClean="0"/>
              <a:t>Many countries have banned the practice of giving free or subsidized formula to new mothers </a:t>
            </a:r>
          </a:p>
          <a:p>
            <a:r>
              <a:rPr lang="en-US" dirty="0" smtClean="0"/>
              <a:t>Accepting and understanding cultural differences allows staff to become culturally sensitive to those parents and families who decide to breastfeed</a:t>
            </a:r>
          </a:p>
          <a:p>
            <a:r>
              <a:rPr lang="en-US" dirty="0" smtClean="0"/>
              <a:t>Some cultures discourage breastfeeding because it ‘spoils’ babies and/or discourages babies from sleeping through the night</a:t>
            </a:r>
          </a:p>
        </p:txBody>
      </p:sp>
      <p:sp>
        <p:nvSpPr>
          <p:cNvPr id="4" name="Slide Number Placeholder 3"/>
          <p:cNvSpPr>
            <a:spLocks noGrp="1"/>
          </p:cNvSpPr>
          <p:nvPr>
            <p:ph type="sldNum" sz="quarter" idx="12"/>
          </p:nvPr>
        </p:nvSpPr>
        <p:spPr>
          <a:xfrm>
            <a:off x="152400" y="6477000"/>
            <a:ext cx="2133600" cy="457200"/>
          </a:xfrm>
          <a:prstGeom prst="rect">
            <a:avLst/>
          </a:prstGeom>
        </p:spPr>
        <p:txBody>
          <a:bodyPr/>
          <a:lstStyle/>
          <a:p>
            <a:pPr algn="l"/>
            <a:fld id="{020EDDED-708C-47C4-A8EB-CD8AA8CA6A97}" type="slidenum">
              <a:rPr lang="en-US" smtClean="0"/>
              <a:pPr algn="l"/>
              <a:t>11</a:t>
            </a:fld>
            <a:endParaRPr lang="en-US" dirty="0"/>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a:prstGeom prst="rect">
            <a:avLst/>
          </a:prstGeom>
        </p:spPr>
        <p:txBody>
          <a:bodyPr/>
          <a:lstStyle/>
          <a:p>
            <a:pPr algn="l"/>
            <a:fld id="{020EDDED-708C-47C4-A8EB-CD8AA8CA6A97}" type="slidenum">
              <a:rPr lang="en-US" smtClean="0">
                <a:solidFill>
                  <a:srgbClr val="000000">
                    <a:tint val="75000"/>
                  </a:srgbClr>
                </a:solidFill>
              </a:rPr>
              <a:pPr algn="l"/>
              <a:t>12</a:t>
            </a:fld>
            <a:endParaRPr lang="en-US" dirty="0">
              <a:solidFill>
                <a:srgbClr val="000000">
                  <a:tint val="75000"/>
                </a:srgbClr>
              </a:solidFill>
            </a:endParaRPr>
          </a:p>
        </p:txBody>
      </p:sp>
      <p:sp>
        <p:nvSpPr>
          <p:cNvPr id="9" name="Content Placeholder 2"/>
          <p:cNvSpPr>
            <a:spLocks noGrp="1"/>
          </p:cNvSpPr>
          <p:nvPr>
            <p:ph idx="4294967295"/>
          </p:nvPr>
        </p:nvSpPr>
        <p:spPr>
          <a:xfrm>
            <a:off x="4648200" y="1295400"/>
            <a:ext cx="4343400" cy="5257800"/>
          </a:xfrm>
        </p:spPr>
        <p:txBody>
          <a:bodyPr>
            <a:normAutofit/>
          </a:bodyPr>
          <a:lstStyle/>
          <a:p>
            <a:r>
              <a:rPr lang="en-US" sz="2400" b="1" dirty="0" smtClean="0"/>
              <a:t>Affordable Care Act requires support of hourly employees</a:t>
            </a:r>
          </a:p>
          <a:p>
            <a:r>
              <a:rPr lang="en-US" sz="2400" b="1" dirty="0" smtClean="0"/>
              <a:t>If mothers want to breastfeed upon return to work, they should have a:</a:t>
            </a:r>
          </a:p>
          <a:p>
            <a:pPr lvl="1" eaLnBrk="0" hangingPunct="0">
              <a:lnSpc>
                <a:spcPct val="85000"/>
              </a:lnSpc>
              <a:buClrTx/>
              <a:buFontTx/>
              <a:buChar char="–"/>
              <a:defRPr/>
            </a:pPr>
            <a:r>
              <a:rPr lang="en-US" sz="2200" dirty="0" smtClean="0"/>
              <a:t>Reasonable break time</a:t>
            </a:r>
          </a:p>
          <a:p>
            <a:pPr lvl="1" eaLnBrk="0" hangingPunct="0">
              <a:lnSpc>
                <a:spcPct val="85000"/>
              </a:lnSpc>
              <a:buClrTx/>
              <a:buFontTx/>
              <a:buChar char="–"/>
              <a:defRPr/>
            </a:pPr>
            <a:r>
              <a:rPr lang="en-US" sz="2200" dirty="0" smtClean="0"/>
              <a:t>Private space</a:t>
            </a:r>
          </a:p>
          <a:p>
            <a:pPr lvl="1" eaLnBrk="0" hangingPunct="0">
              <a:lnSpc>
                <a:spcPct val="85000"/>
              </a:lnSpc>
              <a:buClrTx/>
              <a:buFontTx/>
              <a:buChar char="–"/>
              <a:defRPr/>
            </a:pPr>
            <a:r>
              <a:rPr lang="en-US" sz="2200" dirty="0" smtClean="0"/>
              <a:t>A place to store their expressed milk</a:t>
            </a:r>
          </a:p>
          <a:p>
            <a:pPr lvl="1" eaLnBrk="0" hangingPunct="0">
              <a:lnSpc>
                <a:spcPct val="85000"/>
              </a:lnSpc>
              <a:buClrTx/>
              <a:buFontTx/>
              <a:buChar char="–"/>
              <a:defRPr/>
            </a:pPr>
            <a:r>
              <a:rPr lang="en-US" sz="2200" dirty="0" smtClean="0"/>
              <a:t>Freedom from retaliation by the employer for her choice to breastfeed          </a:t>
            </a:r>
          </a:p>
          <a:p>
            <a:endParaRPr lang="en-US" dirty="0" smtClean="0"/>
          </a:p>
        </p:txBody>
      </p:sp>
      <p:sp>
        <p:nvSpPr>
          <p:cNvPr id="8" name="Title 1"/>
          <p:cNvSpPr>
            <a:spLocks noGrp="1"/>
          </p:cNvSpPr>
          <p:nvPr>
            <p:ph type="title" idx="4294967295"/>
          </p:nvPr>
        </p:nvSpPr>
        <p:spPr>
          <a:xfrm>
            <a:off x="1143000" y="304800"/>
            <a:ext cx="8001000" cy="838200"/>
          </a:xfrm>
        </p:spPr>
        <p:txBody>
          <a:bodyPr/>
          <a:lstStyle/>
          <a:p>
            <a:r>
              <a:rPr lang="en-US" dirty="0" smtClean="0"/>
              <a:t>Breastfeeding at Work</a:t>
            </a:r>
            <a:endParaRPr lang="en-US" dirty="0"/>
          </a:p>
        </p:txBody>
      </p:sp>
      <p:pic>
        <p:nvPicPr>
          <p:cNvPr id="10" name="Picture 9" descr="C:\Documents and Settings\kdupont\Local Settings\Temporary Internet Files\Content.IE5\VBALNII1\MP900422689[1].jpg"/>
          <p:cNvPicPr>
            <a:picLocks noChangeAspect="1" noChangeArrowheads="1"/>
          </p:cNvPicPr>
          <p:nvPr/>
        </p:nvPicPr>
        <p:blipFill>
          <a:blip r:embed="rId3" cstate="email"/>
          <a:srcRect/>
          <a:stretch>
            <a:fillRect/>
          </a:stretch>
        </p:blipFill>
        <p:spPr bwMode="auto">
          <a:xfrm>
            <a:off x="1371600" y="1447800"/>
            <a:ext cx="2943225" cy="4419600"/>
          </a:xfrm>
          <a:prstGeom prst="rect">
            <a:avLst/>
          </a:prstGeom>
          <a:noFill/>
          <a:ln w="57150">
            <a:solidFill>
              <a:schemeClr val="accent1"/>
            </a:solidFill>
          </a:ln>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237810" cy="914400"/>
          </a:xfrm>
        </p:spPr>
        <p:txBody>
          <a:bodyPr>
            <a:normAutofit/>
          </a:bodyPr>
          <a:lstStyle/>
          <a:p>
            <a:r>
              <a:rPr lang="en-US" dirty="0" smtClean="0"/>
              <a:t>Breastfeeding-Friendly Worksite</a:t>
            </a:r>
            <a:endParaRPr lang="en-US" dirty="0"/>
          </a:p>
        </p:txBody>
      </p:sp>
      <p:sp>
        <p:nvSpPr>
          <p:cNvPr id="5" name="Content Placeholder 4"/>
          <p:cNvSpPr>
            <a:spLocks noGrp="1"/>
          </p:cNvSpPr>
          <p:nvPr>
            <p:ph idx="1"/>
          </p:nvPr>
        </p:nvSpPr>
        <p:spPr>
          <a:xfrm>
            <a:off x="1143000" y="1600200"/>
            <a:ext cx="7542610" cy="4114800"/>
          </a:xfrm>
        </p:spPr>
        <p:txBody>
          <a:bodyPr>
            <a:normAutofit/>
          </a:bodyPr>
          <a:lstStyle/>
          <a:p>
            <a:r>
              <a:rPr lang="en-US" b="1" dirty="0" smtClean="0"/>
              <a:t>Cost savings </a:t>
            </a:r>
            <a:r>
              <a:rPr lang="en-US" dirty="0" smtClean="0"/>
              <a:t>of $3 per $1 invested in nursing support</a:t>
            </a:r>
          </a:p>
          <a:p>
            <a:r>
              <a:rPr lang="en-US" b="1" dirty="0" smtClean="0"/>
              <a:t>Reduced absenteeism </a:t>
            </a:r>
            <a:r>
              <a:rPr lang="en-US" dirty="0" smtClean="0"/>
              <a:t>to care for sick children because breastfed infants have less illness</a:t>
            </a:r>
          </a:p>
          <a:p>
            <a:r>
              <a:rPr lang="en-US" b="1" dirty="0" smtClean="0"/>
              <a:t>Lower health care costs</a:t>
            </a:r>
            <a:endParaRPr lang="en-US" dirty="0" smtClean="0"/>
          </a:p>
          <a:p>
            <a:r>
              <a:rPr lang="en-US" b="1" dirty="0" smtClean="0"/>
              <a:t>Improved employee productivity </a:t>
            </a:r>
            <a:r>
              <a:rPr lang="en-US" dirty="0" smtClean="0"/>
              <a:t>with higher morale and greater employee loyalty</a:t>
            </a:r>
          </a:p>
          <a:p>
            <a:r>
              <a:rPr lang="en-US" b="1" dirty="0" smtClean="0"/>
              <a:t>Increased ability to attract and retain valuable employees</a:t>
            </a:r>
            <a:endParaRPr lang="en-US" dirty="0" smtClean="0"/>
          </a:p>
          <a:p>
            <a:r>
              <a:rPr lang="en-US" b="1" dirty="0" smtClean="0"/>
              <a:t>Family-friendly image </a:t>
            </a:r>
            <a:r>
              <a:rPr lang="en-US" dirty="0" smtClean="0"/>
              <a:t>in the community</a:t>
            </a:r>
          </a:p>
          <a:p>
            <a:endParaRPr lang="en-US" dirty="0"/>
          </a:p>
        </p:txBody>
      </p:sp>
      <p:sp>
        <p:nvSpPr>
          <p:cNvPr id="4" name="Slide Number Placeholder 3"/>
          <p:cNvSpPr>
            <a:spLocks noGrp="1"/>
          </p:cNvSpPr>
          <p:nvPr>
            <p:ph type="sldNum" sz="quarter" idx="12"/>
          </p:nvPr>
        </p:nvSpPr>
        <p:spPr>
          <a:xfrm>
            <a:off x="152400" y="6477000"/>
            <a:ext cx="2133600" cy="457200"/>
          </a:xfrm>
          <a:prstGeom prst="rect">
            <a:avLst/>
          </a:prstGeom>
        </p:spPr>
        <p:txBody>
          <a:bodyPr/>
          <a:lstStyle/>
          <a:p>
            <a:pPr algn="l"/>
            <a:fld id="{020EDDED-708C-47C4-A8EB-CD8AA8CA6A97}" type="slidenum">
              <a:rPr lang="en-US" smtClean="0"/>
              <a:pPr algn="l"/>
              <a:t>13</a:t>
            </a:fld>
            <a:endParaRPr lang="en-US" dirty="0"/>
          </a:p>
        </p:txBody>
      </p:sp>
      <p:pic>
        <p:nvPicPr>
          <p:cNvPr id="7" name="Content Placeholder 6" descr="bfworksiteprogram[1].jpg"/>
          <p:cNvPicPr>
            <a:picLocks noGrp="1" noChangeAspect="1"/>
          </p:cNvPicPr>
          <p:nvPr>
            <p:ph sz="half" idx="4294967295"/>
          </p:nvPr>
        </p:nvPicPr>
        <p:blipFill>
          <a:blip r:embed="rId3" cstate="print"/>
          <a:stretch>
            <a:fillRect/>
          </a:stretch>
        </p:blipFill>
        <p:spPr>
          <a:xfrm>
            <a:off x="3505200" y="5867400"/>
            <a:ext cx="2460625" cy="749300"/>
          </a:xfrm>
          <a:ln>
            <a:solidFill>
              <a:schemeClr val="accent1"/>
            </a:solidFill>
          </a:ln>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pPr algn="l"/>
            <a:fld id="{020EDDED-708C-47C4-A8EB-CD8AA8CA6A97}" type="slidenum">
              <a:rPr lang="en-US" smtClean="0"/>
              <a:pPr algn="l"/>
              <a:t>14</a:t>
            </a:fld>
            <a:endParaRPr lang="en-US" dirty="0"/>
          </a:p>
        </p:txBody>
      </p:sp>
      <p:sp>
        <p:nvSpPr>
          <p:cNvPr id="2" name="Title 1"/>
          <p:cNvSpPr>
            <a:spLocks noGrp="1"/>
          </p:cNvSpPr>
          <p:nvPr>
            <p:ph type="title" idx="4294967295"/>
          </p:nvPr>
        </p:nvSpPr>
        <p:spPr>
          <a:xfrm>
            <a:off x="1373188" y="304800"/>
            <a:ext cx="7770812" cy="1066800"/>
          </a:xfrm>
        </p:spPr>
        <p:txBody>
          <a:bodyPr>
            <a:normAutofit/>
          </a:bodyPr>
          <a:lstStyle/>
          <a:p>
            <a:r>
              <a:rPr lang="en-US" dirty="0" smtClean="0"/>
              <a:t>MO Breastfeeding-Friendly Child Care Center </a:t>
            </a:r>
            <a:endParaRPr lang="en-US" dirty="0"/>
          </a:p>
        </p:txBody>
      </p:sp>
      <p:sp>
        <p:nvSpPr>
          <p:cNvPr id="3" name="Content Placeholder 2"/>
          <p:cNvSpPr>
            <a:spLocks noGrp="1"/>
          </p:cNvSpPr>
          <p:nvPr>
            <p:ph idx="4294967295"/>
          </p:nvPr>
        </p:nvSpPr>
        <p:spPr>
          <a:xfrm>
            <a:off x="304800" y="1600200"/>
            <a:ext cx="8839200" cy="4191000"/>
          </a:xfrm>
        </p:spPr>
        <p:txBody>
          <a:bodyPr>
            <a:normAutofit/>
          </a:bodyPr>
          <a:lstStyle/>
          <a:p>
            <a:pPr marL="457200" indent="-457200">
              <a:buFont typeface="+mj-lt"/>
              <a:buAutoNum type="arabicPeriod"/>
            </a:pPr>
            <a:r>
              <a:rPr lang="en-US" dirty="0" smtClean="0"/>
              <a:t>The child care provider has a written policy that reflects their support of breastfeeding </a:t>
            </a:r>
          </a:p>
          <a:p>
            <a:pPr marL="457200" indent="-457200">
              <a:buFont typeface="+mj-lt"/>
              <a:buAutoNum type="arabicPeriod"/>
            </a:pPr>
            <a:r>
              <a:rPr lang="en-US" dirty="0" smtClean="0"/>
              <a:t>The child care facility provides an atmosphere that welcomes breastfeeding families. </a:t>
            </a:r>
          </a:p>
          <a:p>
            <a:pPr marL="457200" indent="-457200">
              <a:buFont typeface="+mj-lt"/>
              <a:buAutoNum type="arabicPeriod"/>
            </a:pPr>
            <a:r>
              <a:rPr lang="en-US" dirty="0" smtClean="0"/>
              <a:t>The child care provider provides support and accurate breastfeeding information to parents </a:t>
            </a:r>
          </a:p>
          <a:p>
            <a:pPr marL="457200" indent="-457200">
              <a:buFont typeface="+mj-lt"/>
              <a:buAutoNum type="arabicPeriod"/>
            </a:pPr>
            <a:r>
              <a:rPr lang="en-US" dirty="0" smtClean="0"/>
              <a:t>The child care provider feeds infants on demand and communicates with mothers about feeding practices</a:t>
            </a:r>
          </a:p>
          <a:p>
            <a:pPr marL="457200" indent="-457200">
              <a:buFont typeface="+mj-lt"/>
              <a:buAutoNum type="arabicPeriod"/>
            </a:pPr>
            <a:r>
              <a:rPr lang="en-US" dirty="0" smtClean="0"/>
              <a:t>The child care provider trains all staff so they are able to support breastfeeding.</a:t>
            </a:r>
            <a:endParaRPr lang="en-US" dirty="0"/>
          </a:p>
        </p:txBody>
      </p:sp>
      <p:pic>
        <p:nvPicPr>
          <p:cNvPr id="5" name="Picture 4" descr="logo.jpg"/>
          <p:cNvPicPr>
            <a:picLocks noChangeAspect="1"/>
          </p:cNvPicPr>
          <p:nvPr/>
        </p:nvPicPr>
        <p:blipFill>
          <a:blip r:embed="rId3" cstate="print"/>
          <a:stretch>
            <a:fillRect/>
          </a:stretch>
        </p:blipFill>
        <p:spPr>
          <a:xfrm>
            <a:off x="3276600" y="5334000"/>
            <a:ext cx="2438400" cy="1355750"/>
          </a:xfrm>
          <a:prstGeom prst="rect">
            <a:avLst/>
          </a:prstGeom>
          <a:ln>
            <a:solidFill>
              <a:schemeClr val="accent1"/>
            </a:solidFill>
          </a:ln>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14400" y="304800"/>
            <a:ext cx="7771210" cy="1143000"/>
          </a:xfrm>
        </p:spPr>
        <p:txBody>
          <a:bodyPr/>
          <a:lstStyle/>
          <a:p>
            <a:r>
              <a:rPr lang="en-US" dirty="0" smtClean="0"/>
              <a:t>	Kerri’s Story </a:t>
            </a:r>
            <a:endParaRPr lang="en-US" dirty="0"/>
          </a:p>
        </p:txBody>
      </p:sp>
      <p:sp>
        <p:nvSpPr>
          <p:cNvPr id="6" name="Content Placeholder 5"/>
          <p:cNvSpPr>
            <a:spLocks noGrp="1"/>
          </p:cNvSpPr>
          <p:nvPr>
            <p:ph sz="half" idx="1"/>
          </p:nvPr>
        </p:nvSpPr>
        <p:spPr>
          <a:xfrm>
            <a:off x="1295400" y="1600200"/>
            <a:ext cx="3789760" cy="4114800"/>
          </a:xfrm>
        </p:spPr>
        <p:txBody>
          <a:bodyPr>
            <a:normAutofit/>
          </a:bodyPr>
          <a:lstStyle/>
          <a:p>
            <a:r>
              <a:rPr lang="en-US" dirty="0" smtClean="0"/>
              <a:t>Kerri attended the </a:t>
            </a:r>
            <a:r>
              <a:rPr lang="en-US" i="1" dirty="0" smtClean="0"/>
              <a:t>Taking Healthy Steps </a:t>
            </a:r>
            <a:r>
              <a:rPr lang="en-US" dirty="0" smtClean="0"/>
              <a:t>training last year</a:t>
            </a:r>
          </a:p>
          <a:p>
            <a:r>
              <a:rPr lang="en-US" dirty="0" smtClean="0"/>
              <a:t>She took advantage of the  Lactation Support Mini-Grant  to purchase her refrigerator, chair, and screen </a:t>
            </a:r>
          </a:p>
          <a:p>
            <a:r>
              <a:rPr lang="en-US" dirty="0" smtClean="0"/>
              <a:t>She was awarded both Breastfeeding Friendly Child Care Center and Workplace awards </a:t>
            </a:r>
            <a:endParaRPr lang="en-US" dirty="0"/>
          </a:p>
        </p:txBody>
      </p:sp>
      <p:pic>
        <p:nvPicPr>
          <p:cNvPr id="8" name="Content Placeholder 7" descr="IMG_0092.JPG"/>
          <p:cNvPicPr>
            <a:picLocks noGrp="1" noChangeAspect="1"/>
          </p:cNvPicPr>
          <p:nvPr>
            <p:ph sz="half" idx="2"/>
          </p:nvPr>
        </p:nvPicPr>
        <p:blipFill>
          <a:blip r:embed="rId3" cstate="print"/>
          <a:stretch>
            <a:fillRect/>
          </a:stretch>
        </p:blipFill>
        <p:spPr>
          <a:xfrm rot="5400000">
            <a:off x="4826000" y="2184400"/>
            <a:ext cx="4064000" cy="3048000"/>
          </a:xfrm>
          <a:ln>
            <a:solidFill>
              <a:schemeClr val="accent1"/>
            </a:solidFill>
          </a:ln>
        </p:spPr>
      </p:pic>
      <p:sp>
        <p:nvSpPr>
          <p:cNvPr id="4" name="Slide Number Placeholder 3"/>
          <p:cNvSpPr>
            <a:spLocks noGrp="1"/>
          </p:cNvSpPr>
          <p:nvPr>
            <p:ph type="sldNum" sz="quarter" idx="12"/>
          </p:nvPr>
        </p:nvSpPr>
        <p:spPr/>
        <p:txBody>
          <a:bodyPr/>
          <a:lstStyle/>
          <a:p>
            <a:pPr algn="l"/>
            <a:fld id="{020EDDED-708C-47C4-A8EB-CD8AA8CA6A97}" type="slidenum">
              <a:rPr lang="en-US" smtClean="0"/>
              <a:pPr algn="l"/>
              <a:t>15</a:t>
            </a:fld>
            <a:endParaRPr lang="en-US"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001000" cy="1295400"/>
          </a:xfrm>
        </p:spPr>
        <p:txBody>
          <a:bodyPr>
            <a:normAutofit fontScale="90000"/>
          </a:bodyPr>
          <a:lstStyle/>
          <a:p>
            <a:r>
              <a:rPr lang="en-US" sz="3200" dirty="0" smtClean="0"/>
              <a:t>CDC’s Breastfeeding and Early Care and Education: Increasing Support for Breastfeeding Families</a:t>
            </a:r>
            <a:endParaRPr lang="en-US" sz="3200" dirty="0"/>
          </a:p>
        </p:txBody>
      </p:sp>
      <p:sp>
        <p:nvSpPr>
          <p:cNvPr id="4" name="Slide Number Placeholder 3"/>
          <p:cNvSpPr>
            <a:spLocks noGrp="1"/>
          </p:cNvSpPr>
          <p:nvPr>
            <p:ph type="sldNum" sz="quarter" idx="4"/>
          </p:nvPr>
        </p:nvSpPr>
        <p:spPr/>
        <p:txBody>
          <a:bodyPr/>
          <a:lstStyle/>
          <a:p>
            <a:pPr algn="l"/>
            <a:fld id="{020EDDED-708C-47C4-A8EB-CD8AA8CA6A97}" type="slidenum">
              <a:rPr lang="en-US" smtClean="0"/>
              <a:pPr algn="l"/>
              <a:t>16</a:t>
            </a:fld>
            <a:endParaRPr lang="en-US" dirty="0"/>
          </a:p>
        </p:txBody>
      </p:sp>
      <p:pic>
        <p:nvPicPr>
          <p:cNvPr id="2050" name="Picture 2"/>
          <p:cNvPicPr>
            <a:picLocks noGrp="1" noChangeAspect="1" noChangeArrowheads="1"/>
          </p:cNvPicPr>
          <p:nvPr>
            <p:ph sz="half" idx="1"/>
          </p:nvPr>
        </p:nvPicPr>
        <p:blipFill>
          <a:blip r:embed="rId3" cstate="email"/>
          <a:stretch>
            <a:fillRect/>
          </a:stretch>
        </p:blipFill>
        <p:spPr bwMode="auto">
          <a:xfrm>
            <a:off x="1567902" y="1600200"/>
            <a:ext cx="3423198" cy="4495800"/>
          </a:xfrm>
          <a:prstGeom prst="rect">
            <a:avLst/>
          </a:prstGeom>
          <a:noFill/>
          <a:ln w="9525">
            <a:solidFill>
              <a:schemeClr val="accent1"/>
            </a:solidFill>
            <a:miter lim="800000"/>
            <a:headEnd/>
            <a:tailEnd/>
          </a:ln>
          <a:effectLst>
            <a:outerShdw blurRad="63500" sx="102000" sy="102000" algn="ctr" rotWithShape="0">
              <a:prstClr val="black">
                <a:alpha val="40000"/>
              </a:prstClr>
            </a:outerShdw>
          </a:effectLst>
        </p:spPr>
      </p:pic>
      <p:pic>
        <p:nvPicPr>
          <p:cNvPr id="2051" name="Picture 3"/>
          <p:cNvPicPr>
            <a:picLocks noGrp="1" noChangeAspect="1" noChangeArrowheads="1"/>
          </p:cNvPicPr>
          <p:nvPr>
            <p:ph sz="half" idx="2"/>
          </p:nvPr>
        </p:nvPicPr>
        <p:blipFill>
          <a:blip r:embed="rId4" cstate="email"/>
          <a:stretch>
            <a:fillRect/>
          </a:stretch>
        </p:blipFill>
        <p:spPr bwMode="auto">
          <a:xfrm>
            <a:off x="4953000" y="1600200"/>
            <a:ext cx="3467100" cy="4433592"/>
          </a:xfrm>
          <a:prstGeom prst="rect">
            <a:avLst/>
          </a:prstGeom>
          <a:noFill/>
          <a:ln w="9525">
            <a:solidFill>
              <a:schemeClr val="accent1"/>
            </a:solidFill>
            <a:miter lim="800000"/>
            <a:headEnd/>
            <a:tailEnd/>
          </a:ln>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47800" y="304800"/>
            <a:ext cx="7237810" cy="1200416"/>
          </a:xfrm>
        </p:spPr>
        <p:txBody>
          <a:bodyPr>
            <a:normAutofit/>
          </a:bodyPr>
          <a:lstStyle/>
          <a:p>
            <a:r>
              <a:rPr lang="en-US" dirty="0" smtClean="0"/>
              <a:t>How to Support Breastfeeding Mothers</a:t>
            </a:r>
            <a:endParaRPr lang="en-US" dirty="0"/>
          </a:p>
        </p:txBody>
      </p:sp>
      <p:sp>
        <p:nvSpPr>
          <p:cNvPr id="4" name="Slide Number Placeholder 3"/>
          <p:cNvSpPr>
            <a:spLocks noGrp="1"/>
          </p:cNvSpPr>
          <p:nvPr>
            <p:ph type="sldNum" sz="quarter" idx="12"/>
          </p:nvPr>
        </p:nvSpPr>
        <p:spPr>
          <a:xfrm>
            <a:off x="152400" y="6477000"/>
            <a:ext cx="2133600" cy="457200"/>
          </a:xfrm>
          <a:prstGeom prst="rect">
            <a:avLst/>
          </a:prstGeom>
        </p:spPr>
        <p:txBody>
          <a:bodyPr/>
          <a:lstStyle/>
          <a:p>
            <a:pPr algn="l"/>
            <a:fld id="{020EDDED-708C-47C4-A8EB-CD8AA8CA6A97}" type="slidenum">
              <a:rPr lang="en-US" smtClean="0"/>
              <a:pPr algn="l"/>
              <a:t>17</a:t>
            </a:fld>
            <a:endParaRPr lang="en-US" dirty="0"/>
          </a:p>
        </p:txBody>
      </p:sp>
      <p:pic>
        <p:nvPicPr>
          <p:cNvPr id="4098" name="Picture 2">
            <a:hlinkClick r:id="rId3"/>
          </p:cNvPr>
          <p:cNvPicPr>
            <a:picLocks noChangeAspect="1" noChangeArrowheads="1"/>
          </p:cNvPicPr>
          <p:nvPr/>
        </p:nvPicPr>
        <p:blipFill>
          <a:blip r:embed="rId4" cstate="email"/>
          <a:srcRect/>
          <a:stretch>
            <a:fillRect/>
          </a:stretch>
        </p:blipFill>
        <p:spPr bwMode="auto">
          <a:xfrm>
            <a:off x="1676400" y="1676400"/>
            <a:ext cx="6615652" cy="4017015"/>
          </a:xfrm>
          <a:prstGeom prst="rect">
            <a:avLst/>
          </a:prstGeom>
          <a:noFill/>
          <a:ln w="9525">
            <a:solidFill>
              <a:schemeClr val="accent1"/>
            </a:solidFill>
            <a:miter lim="800000"/>
            <a:headEnd/>
            <a:tailEnd/>
          </a:ln>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Skills for the Childcare Worker</a:t>
            </a:r>
            <a:endParaRPr lang="en-US" b="1" dirty="0"/>
          </a:p>
        </p:txBody>
      </p:sp>
      <p:sp>
        <p:nvSpPr>
          <p:cNvPr id="3" name="Content Placeholder 2"/>
          <p:cNvSpPr>
            <a:spLocks noGrp="1"/>
          </p:cNvSpPr>
          <p:nvPr>
            <p:ph type="body" idx="1"/>
          </p:nvPr>
        </p:nvSpPr>
        <p:spPr/>
        <p:txBody>
          <a:bodyPr>
            <a:noAutofit/>
          </a:bodyPr>
          <a:lstStyle/>
          <a:p>
            <a:r>
              <a:rPr lang="en-US" sz="1400" dirty="0" smtClean="0"/>
              <a:t>Safe handling of breastmilk </a:t>
            </a:r>
          </a:p>
          <a:p>
            <a:r>
              <a:rPr lang="en-US" sz="1400" dirty="0" smtClean="0"/>
              <a:t>Breastmilk preparation </a:t>
            </a:r>
          </a:p>
          <a:p>
            <a:r>
              <a:rPr lang="en-US" sz="1400" dirty="0" smtClean="0"/>
              <a:t>Bottle-feeding the breastfed baby </a:t>
            </a:r>
            <a:endParaRPr lang="en-US" sz="14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066800" y="304800"/>
            <a:ext cx="7618810" cy="1066800"/>
          </a:xfrm>
        </p:spPr>
        <p:txBody>
          <a:bodyPr>
            <a:normAutofit/>
          </a:bodyPr>
          <a:lstStyle/>
          <a:p>
            <a:pPr algn="ctr" eaLnBrk="1" hangingPunct="1"/>
            <a:r>
              <a:rPr lang="en-US" b="1" dirty="0" smtClean="0"/>
              <a:t>Handling Human Milk</a:t>
            </a:r>
          </a:p>
        </p:txBody>
      </p:sp>
      <p:sp>
        <p:nvSpPr>
          <p:cNvPr id="169987" name="Rectangle 3"/>
          <p:cNvSpPr>
            <a:spLocks noGrp="1" noChangeArrowheads="1"/>
          </p:cNvSpPr>
          <p:nvPr>
            <p:ph sz="half" idx="1"/>
          </p:nvPr>
        </p:nvSpPr>
        <p:spPr>
          <a:xfrm>
            <a:off x="381000" y="1600200"/>
            <a:ext cx="4419600" cy="4114800"/>
          </a:xfrm>
        </p:spPr>
        <p:txBody>
          <a:bodyPr>
            <a:normAutofit/>
          </a:bodyPr>
          <a:lstStyle/>
          <a:p>
            <a:pPr eaLnBrk="1" hangingPunct="1">
              <a:lnSpc>
                <a:spcPct val="150000"/>
              </a:lnSpc>
              <a:spcBef>
                <a:spcPct val="30000"/>
              </a:spcBef>
              <a:buSzPct val="105000"/>
              <a:buFont typeface="Wingdings" pitchFamily="2" charset="2"/>
              <a:buChar char="§"/>
            </a:pPr>
            <a:r>
              <a:rPr lang="en-US" dirty="0" smtClean="0"/>
              <a:t>Handle as a food</a:t>
            </a:r>
          </a:p>
          <a:p>
            <a:pPr eaLnBrk="1" hangingPunct="1">
              <a:lnSpc>
                <a:spcPct val="150000"/>
              </a:lnSpc>
              <a:spcBef>
                <a:spcPct val="30000"/>
              </a:spcBef>
              <a:buSzPct val="105000"/>
              <a:buFont typeface="Wingdings" pitchFamily="2" charset="2"/>
              <a:buChar char="§"/>
            </a:pPr>
            <a:r>
              <a:rPr lang="en-US" dirty="0" smtClean="0"/>
              <a:t>Clean and sanitary sealed containers </a:t>
            </a:r>
          </a:p>
          <a:p>
            <a:pPr eaLnBrk="1" hangingPunct="1">
              <a:lnSpc>
                <a:spcPct val="150000"/>
              </a:lnSpc>
              <a:spcBef>
                <a:spcPct val="30000"/>
              </a:spcBef>
              <a:buSzPct val="105000"/>
              <a:buFont typeface="Wingdings" pitchFamily="2" charset="2"/>
              <a:buChar char="§"/>
            </a:pPr>
            <a:r>
              <a:rPr lang="en-US" dirty="0" smtClean="0"/>
              <a:t>Require label on each container</a:t>
            </a:r>
          </a:p>
          <a:p>
            <a:pPr lvl="1" eaLnBrk="1" hangingPunct="1">
              <a:lnSpc>
                <a:spcPct val="150000"/>
              </a:lnSpc>
              <a:spcBef>
                <a:spcPct val="30000"/>
              </a:spcBef>
              <a:buSzPct val="105000"/>
              <a:buFont typeface="Wingdings" pitchFamily="2" charset="2"/>
              <a:buChar char="§"/>
            </a:pPr>
            <a:r>
              <a:rPr lang="en-US" sz="2000" dirty="0" smtClean="0"/>
              <a:t>Baby’s name, date, time</a:t>
            </a:r>
          </a:p>
          <a:p>
            <a:pPr>
              <a:lnSpc>
                <a:spcPct val="150000"/>
              </a:lnSpc>
              <a:spcBef>
                <a:spcPct val="30000"/>
              </a:spcBef>
              <a:buSzPct val="105000"/>
            </a:pPr>
            <a:r>
              <a:rPr lang="en-US" dirty="0" smtClean="0"/>
              <a:t>Keep refrigerated or frozen </a:t>
            </a:r>
          </a:p>
          <a:p>
            <a:pPr eaLnBrk="1" hangingPunct="1">
              <a:lnSpc>
                <a:spcPct val="90000"/>
              </a:lnSpc>
            </a:pPr>
            <a:endParaRPr lang="en-US" sz="2800" dirty="0" smtClean="0">
              <a:latin typeface="Comic Sans MS" pitchFamily="66" charset="0"/>
            </a:endParaRPr>
          </a:p>
          <a:p>
            <a:pPr eaLnBrk="1" hangingPunct="1">
              <a:lnSpc>
                <a:spcPct val="90000"/>
              </a:lnSpc>
            </a:pPr>
            <a:endParaRPr lang="en-US" sz="2800" dirty="0" smtClean="0"/>
          </a:p>
        </p:txBody>
      </p:sp>
      <p:pic>
        <p:nvPicPr>
          <p:cNvPr id="10" name="Content Placeholder 9" descr="IMG_3215.JPG"/>
          <p:cNvPicPr>
            <a:picLocks noGrp="1" noChangeAspect="1"/>
          </p:cNvPicPr>
          <p:nvPr>
            <p:ph sz="half" idx="2"/>
          </p:nvPr>
        </p:nvPicPr>
        <p:blipFill>
          <a:blip r:embed="rId3" cstate="print"/>
          <a:stretch>
            <a:fillRect/>
          </a:stretch>
        </p:blipFill>
        <p:spPr>
          <a:xfrm>
            <a:off x="4876800" y="2133600"/>
            <a:ext cx="3771900" cy="2514600"/>
          </a:xfrm>
          <a:ln>
            <a:solidFill>
              <a:schemeClr val="accent1"/>
            </a:solidFill>
          </a:ln>
        </p:spPr>
      </p:pic>
      <p:sp>
        <p:nvSpPr>
          <p:cNvPr id="4" name="Slide Number Placeholder 5"/>
          <p:cNvSpPr>
            <a:spLocks noGrp="1"/>
          </p:cNvSpPr>
          <p:nvPr>
            <p:ph type="sldNum" sz="quarter" idx="12"/>
          </p:nvPr>
        </p:nvSpPr>
        <p:spPr/>
        <p:txBody>
          <a:bodyPr/>
          <a:lstStyle/>
          <a:p>
            <a:pPr>
              <a:defRPr/>
            </a:pPr>
            <a:fld id="{33AF0D6F-764D-4DFE-AF05-77DBFF4D34AA}" type="slidenum">
              <a:rPr lang="en-US"/>
              <a:pPr>
                <a:defRPr/>
              </a:pPr>
              <a:t>19</a:t>
            </a:fld>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9987">
                                            <p:txEl>
                                              <p:pRg st="0" end="0"/>
                                            </p:txEl>
                                          </p:spTgt>
                                        </p:tgtEl>
                                        <p:attrNameLst>
                                          <p:attrName>style.visibility</p:attrName>
                                        </p:attrNameLst>
                                      </p:cBhvr>
                                      <p:to>
                                        <p:strVal val="visible"/>
                                      </p:to>
                                    </p:set>
                                  </p:childTnLst>
                                  <p:subTnLst>
                                    <p:animClr>
                                      <p:cBhvr override="childStyle">
                                        <p:cTn dur="1" fill="hold" display="0" masterRel="nextClick" afterEffect="1"/>
                                        <p:tgtEl>
                                          <p:spTgt spid="169987">
                                            <p:txEl>
                                              <p:pRg st="0" end="0"/>
                                            </p:txEl>
                                          </p:spTgt>
                                        </p:tgtEl>
                                        <p:attrNameLst>
                                          <p:attrName>ppt_c</p:attrName>
                                        </p:attrNameLst>
                                      </p:cBhvr>
                                      <p:to>
                                        <a:schemeClr val="accent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9987">
                                            <p:txEl>
                                              <p:pRg st="1" end="1"/>
                                            </p:txEl>
                                          </p:spTgt>
                                        </p:tgtEl>
                                        <p:attrNameLst>
                                          <p:attrName>style.visibility</p:attrName>
                                        </p:attrNameLst>
                                      </p:cBhvr>
                                      <p:to>
                                        <p:strVal val="visible"/>
                                      </p:to>
                                    </p:set>
                                  </p:childTnLst>
                                  <p:subTnLst>
                                    <p:animClr>
                                      <p:cBhvr override="childStyle">
                                        <p:cTn dur="1" fill="hold" display="0" masterRel="nextClick" afterEffect="1"/>
                                        <p:tgtEl>
                                          <p:spTgt spid="169987">
                                            <p:txEl>
                                              <p:pRg st="1" end="1"/>
                                            </p:txEl>
                                          </p:spTgt>
                                        </p:tgtEl>
                                        <p:attrNameLst>
                                          <p:attrName>ppt_c</p:attrName>
                                        </p:attrNameLst>
                                      </p:cBhvr>
                                      <p:to>
                                        <a:schemeClr val="accent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9987">
                                            <p:txEl>
                                              <p:pRg st="2" end="2"/>
                                            </p:txEl>
                                          </p:spTgt>
                                        </p:tgtEl>
                                        <p:attrNameLst>
                                          <p:attrName>style.visibility</p:attrName>
                                        </p:attrNameLst>
                                      </p:cBhvr>
                                      <p:to>
                                        <p:strVal val="visible"/>
                                      </p:to>
                                    </p:set>
                                  </p:childTnLst>
                                  <p:subTnLst>
                                    <p:animClr>
                                      <p:cBhvr override="childStyle">
                                        <p:cTn dur="1" fill="hold" display="0" masterRel="nextClick" afterEffect="1"/>
                                        <p:tgtEl>
                                          <p:spTgt spid="169987">
                                            <p:txEl>
                                              <p:pRg st="2" end="2"/>
                                            </p:txEl>
                                          </p:spTgt>
                                        </p:tgtEl>
                                        <p:attrNameLst>
                                          <p:attrName>ppt_c</p:attrName>
                                        </p:attrNameLst>
                                      </p:cBhvr>
                                      <p:to>
                                        <a:schemeClr val="accent2"/>
                                      </p:to>
                                    </p:animClr>
                                  </p:subTnLst>
                                </p:cTn>
                              </p:par>
                              <p:par>
                                <p:cTn id="15" presetID="1" presetClass="entr" presetSubtype="0" fill="hold" grpId="0" nodeType="withEffect">
                                  <p:stCondLst>
                                    <p:cond delay="0"/>
                                  </p:stCondLst>
                                  <p:childTnLst>
                                    <p:set>
                                      <p:cBhvr>
                                        <p:cTn id="16" dur="1" fill="hold">
                                          <p:stCondLst>
                                            <p:cond delay="499"/>
                                          </p:stCondLst>
                                        </p:cTn>
                                        <p:tgtEl>
                                          <p:spTgt spid="169987">
                                            <p:txEl>
                                              <p:pRg st="3" end="3"/>
                                            </p:txEl>
                                          </p:spTgt>
                                        </p:tgtEl>
                                        <p:attrNameLst>
                                          <p:attrName>style.visibility</p:attrName>
                                        </p:attrNameLst>
                                      </p:cBhvr>
                                      <p:to>
                                        <p:strVal val="visible"/>
                                      </p:to>
                                    </p:set>
                                  </p:childTnLst>
                                  <p:subTnLst>
                                    <p:animClr>
                                      <p:cBhvr override="childStyle">
                                        <p:cTn dur="1" fill="hold" display="0" masterRel="nextClick" afterEffect="1"/>
                                        <p:tgtEl>
                                          <p:spTgt spid="169987">
                                            <p:txEl>
                                              <p:pRg st="3" end="3"/>
                                            </p:txEl>
                                          </p:spTgt>
                                        </p:tgtEl>
                                        <p:attrNameLst>
                                          <p:attrName>ppt_c</p:attrName>
                                        </p:attrNameLst>
                                      </p:cBhvr>
                                      <p:to>
                                        <a:schemeClr val="accent2"/>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9987">
                                            <p:txEl>
                                              <p:pRg st="4" end="4"/>
                                            </p:txEl>
                                          </p:spTgt>
                                        </p:tgtEl>
                                        <p:attrNameLst>
                                          <p:attrName>style.visibility</p:attrName>
                                        </p:attrNameLst>
                                      </p:cBhvr>
                                      <p:to>
                                        <p:strVal val="visible"/>
                                      </p:to>
                                    </p:set>
                                  </p:childTnLst>
                                  <p:subTnLst>
                                    <p:animClr>
                                      <p:cBhvr override="childStyle">
                                        <p:cTn dur="1" fill="hold" display="0" masterRel="nextClick" afterEffect="1"/>
                                        <p:tgtEl>
                                          <p:spTgt spid="169987">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dirty="0" smtClean="0"/>
              <a:t/>
            </a:r>
            <a:br>
              <a:rPr lang="en-US" sz="3200" dirty="0" smtClean="0"/>
            </a:br>
            <a:r>
              <a:rPr lang="en-US" sz="3200" dirty="0" smtClean="0"/>
              <a:t> </a:t>
            </a:r>
            <a:endParaRPr lang="en-US" sz="3200" dirty="0"/>
          </a:p>
        </p:txBody>
      </p:sp>
      <p:sp>
        <p:nvSpPr>
          <p:cNvPr id="5" name="Text Placeholder 4"/>
          <p:cNvSpPr>
            <a:spLocks noGrp="1"/>
          </p:cNvSpPr>
          <p:nvPr>
            <p:ph type="subTitle" idx="1"/>
          </p:nvPr>
        </p:nvSpPr>
        <p:spPr>
          <a:xfrm>
            <a:off x="798910" y="3108804"/>
            <a:ext cx="5318521" cy="2148996"/>
          </a:xfrm>
        </p:spPr>
        <p:txBody>
          <a:bodyPr>
            <a:noAutofit/>
          </a:bodyPr>
          <a:lstStyle/>
          <a:p>
            <a:pPr algn="ctr">
              <a:lnSpc>
                <a:spcPct val="100000"/>
              </a:lnSpc>
              <a:spcBef>
                <a:spcPts val="0"/>
              </a:spcBef>
              <a:buNone/>
            </a:pPr>
            <a:r>
              <a:rPr lang="en-US" sz="2000" dirty="0" smtClean="0">
                <a:solidFill>
                  <a:srgbClr val="FF0000"/>
                </a:solidFill>
              </a:rPr>
              <a:t>Presented by: </a:t>
            </a:r>
          </a:p>
          <a:p>
            <a:pPr algn="ctr">
              <a:lnSpc>
                <a:spcPct val="100000"/>
              </a:lnSpc>
              <a:spcBef>
                <a:spcPts val="0"/>
              </a:spcBef>
              <a:buNone/>
            </a:pPr>
            <a:r>
              <a:rPr lang="en-US" sz="2000" dirty="0" smtClean="0">
                <a:solidFill>
                  <a:srgbClr val="FF0000"/>
                </a:solidFill>
              </a:rPr>
              <a:t>Cheryl Blevins, BS, RN, IBCLC, CEIM</a:t>
            </a:r>
          </a:p>
          <a:p>
            <a:pPr algn="ctr">
              <a:lnSpc>
                <a:spcPct val="100000"/>
              </a:lnSpc>
              <a:spcBef>
                <a:spcPts val="0"/>
              </a:spcBef>
              <a:buNone/>
            </a:pPr>
            <a:r>
              <a:rPr lang="en-US" sz="2000" dirty="0" smtClean="0">
                <a:solidFill>
                  <a:srgbClr val="FF0000"/>
                </a:solidFill>
              </a:rPr>
              <a:t>Angela Owings, BSN, RN</a:t>
            </a:r>
          </a:p>
          <a:p>
            <a:pPr algn="ctr">
              <a:lnSpc>
                <a:spcPct val="100000"/>
              </a:lnSpc>
              <a:spcBef>
                <a:spcPts val="0"/>
              </a:spcBef>
              <a:buNone/>
            </a:pPr>
            <a:r>
              <a:rPr lang="en-US" sz="2000" dirty="0" smtClean="0">
                <a:solidFill>
                  <a:srgbClr val="FF0000"/>
                </a:solidFill>
              </a:rPr>
              <a:t>Public Health Nurses</a:t>
            </a:r>
          </a:p>
          <a:p>
            <a:pPr algn="ctr">
              <a:lnSpc>
                <a:spcPct val="100000"/>
              </a:lnSpc>
              <a:spcBef>
                <a:spcPts val="0"/>
              </a:spcBef>
              <a:buNone/>
            </a:pPr>
            <a:r>
              <a:rPr lang="en-US" sz="2000" dirty="0" smtClean="0">
                <a:solidFill>
                  <a:srgbClr val="FF0000"/>
                </a:solidFill>
              </a:rPr>
              <a:t>Springfield-Greene County Health Department</a:t>
            </a:r>
            <a:endParaRPr lang="en-US" sz="2000" dirty="0">
              <a:solidFill>
                <a:srgbClr val="FF0000"/>
              </a:solidFill>
            </a:endParaRPr>
          </a:p>
        </p:txBody>
      </p:sp>
      <p:sp>
        <p:nvSpPr>
          <p:cNvPr id="6" name="Rectangle 5"/>
          <p:cNvSpPr/>
          <p:nvPr/>
        </p:nvSpPr>
        <p:spPr>
          <a:xfrm>
            <a:off x="304800" y="1371600"/>
            <a:ext cx="7239000" cy="1446550"/>
          </a:xfrm>
          <a:prstGeom prst="rect">
            <a:avLst/>
          </a:prstGeom>
        </p:spPr>
        <p:txBody>
          <a:bodyPr wrap="square">
            <a:spAutoFit/>
          </a:bodyPr>
          <a:lstStyle/>
          <a:p>
            <a:r>
              <a:rPr lang="en-US" sz="4400" dirty="0" smtClean="0"/>
              <a:t>Breastfeeding Friendly: We’re Ready!</a:t>
            </a:r>
            <a:endParaRPr lang="en-US" sz="4400" dirty="0"/>
          </a:p>
        </p:txBody>
      </p:sp>
      <p:pic>
        <p:nvPicPr>
          <p:cNvPr id="7" name="Picture 2" descr="C:\Documents and Settings\kdupont\Desktop\rgb-medium.jpg"/>
          <p:cNvPicPr>
            <a:picLocks noChangeAspect="1" noChangeArrowheads="1"/>
          </p:cNvPicPr>
          <p:nvPr/>
        </p:nvPicPr>
        <p:blipFill>
          <a:blip r:embed="rId3" cstate="print"/>
          <a:stretch>
            <a:fillRect/>
          </a:stretch>
        </p:blipFill>
        <p:spPr bwMode="auto">
          <a:xfrm>
            <a:off x="7772400" y="6172200"/>
            <a:ext cx="912958" cy="522569"/>
          </a:xfrm>
          <a:prstGeom prst="rect">
            <a:avLst/>
          </a:prstGeom>
          <a:noFill/>
          <a:ln>
            <a:solidFill>
              <a:schemeClr val="accent1"/>
            </a:solidFill>
          </a:ln>
        </p:spPr>
      </p:pic>
      <p:pic>
        <p:nvPicPr>
          <p:cNvPr id="8" name="Picture 2"/>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5181600" y="6248400"/>
            <a:ext cx="1600200" cy="471499"/>
          </a:xfrm>
          <a:prstGeom prst="rect">
            <a:avLst/>
          </a:prstGeom>
          <a:noFill/>
          <a:ln>
            <a:solidFill>
              <a:schemeClr val="accent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27" descr="logo_blueonwhite_small"/>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2590800" y="6172200"/>
            <a:ext cx="1321768" cy="493217"/>
          </a:xfrm>
          <a:prstGeom prst="rect">
            <a:avLst/>
          </a:prstGeom>
          <a:noFill/>
          <a:ln>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9" descr="cca.png"/>
          <p:cNvPicPr>
            <a:picLocks noChangeAspect="1"/>
          </p:cNvPicPr>
          <p:nvPr/>
        </p:nvPicPr>
        <p:blipFill>
          <a:blip r:embed="rId6" cstate="print"/>
          <a:stretch>
            <a:fillRect/>
          </a:stretch>
        </p:blipFill>
        <p:spPr>
          <a:xfrm>
            <a:off x="381000" y="6172200"/>
            <a:ext cx="904654" cy="529254"/>
          </a:xfrm>
          <a:prstGeom prst="rect">
            <a:avLst/>
          </a:prstGeom>
          <a:ln>
            <a:solidFill>
              <a:schemeClr val="accent1"/>
            </a:solid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60" y="304800"/>
            <a:ext cx="7029450" cy="1066800"/>
          </a:xfrm>
        </p:spPr>
        <p:txBody>
          <a:bodyPr/>
          <a:lstStyle/>
          <a:p>
            <a:r>
              <a:rPr lang="en-US" b="1" dirty="0" smtClean="0"/>
              <a:t>Handling Human Milk</a:t>
            </a:r>
            <a:endParaRPr lang="en-US" b="1" dirty="0"/>
          </a:p>
        </p:txBody>
      </p:sp>
      <p:sp>
        <p:nvSpPr>
          <p:cNvPr id="3" name="Content Placeholder 2"/>
          <p:cNvSpPr>
            <a:spLocks noGrp="1"/>
          </p:cNvSpPr>
          <p:nvPr>
            <p:ph sz="half" idx="1"/>
          </p:nvPr>
        </p:nvSpPr>
        <p:spPr>
          <a:xfrm>
            <a:off x="228600" y="1600200"/>
            <a:ext cx="5181600" cy="4114800"/>
          </a:xfrm>
        </p:spPr>
        <p:txBody>
          <a:bodyPr/>
          <a:lstStyle/>
          <a:p>
            <a:endParaRPr lang="en-US" dirty="0" smtClean="0"/>
          </a:p>
          <a:p>
            <a:r>
              <a:rPr lang="en-US" dirty="0" smtClean="0"/>
              <a:t>1- 4 ounces in each bottle</a:t>
            </a:r>
          </a:p>
          <a:p>
            <a:r>
              <a:rPr lang="en-US" dirty="0" smtClean="0"/>
              <a:t>Use oldest milk first – “first in, first out” rule</a:t>
            </a:r>
          </a:p>
          <a:p>
            <a:r>
              <a:rPr lang="en-US" dirty="0" smtClean="0"/>
              <a:t>CDC Milk Storage Guidelines – handout </a:t>
            </a:r>
          </a:p>
          <a:p>
            <a:r>
              <a:rPr lang="en-US" dirty="0" smtClean="0"/>
              <a:t>WIC “Rule of 5’s” </a:t>
            </a:r>
          </a:p>
          <a:p>
            <a:endParaRPr lang="en-US" dirty="0" smtClean="0"/>
          </a:p>
          <a:p>
            <a:endParaRPr lang="en-US" dirty="0"/>
          </a:p>
        </p:txBody>
      </p:sp>
      <p:pic>
        <p:nvPicPr>
          <p:cNvPr id="8" name="Content Placeholder 7" descr="IMG_0061.JPG"/>
          <p:cNvPicPr>
            <a:picLocks noGrp="1" noChangeAspect="1"/>
          </p:cNvPicPr>
          <p:nvPr>
            <p:ph sz="half" idx="2"/>
          </p:nvPr>
        </p:nvPicPr>
        <p:blipFill>
          <a:blip r:embed="rId3" cstate="print"/>
          <a:stretch>
            <a:fillRect/>
          </a:stretch>
        </p:blipFill>
        <p:spPr>
          <a:xfrm>
            <a:off x="5599970" y="1600200"/>
            <a:ext cx="2741486" cy="4114800"/>
          </a:xfrm>
          <a:ln>
            <a:solidFill>
              <a:schemeClr val="accent1"/>
            </a:solid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4599" y="1219201"/>
            <a:ext cx="2361011" cy="1752600"/>
          </a:xfrm>
        </p:spPr>
        <p:txBody>
          <a:bodyPr>
            <a:noAutofit/>
          </a:bodyPr>
          <a:lstStyle/>
          <a:p>
            <a:r>
              <a:rPr lang="en-US" sz="3200" b="1" dirty="0" smtClean="0"/>
              <a:t>Breastmilk Preparation </a:t>
            </a:r>
            <a:endParaRPr lang="en-US" sz="3200" b="1" dirty="0"/>
          </a:p>
        </p:txBody>
      </p:sp>
      <p:sp>
        <p:nvSpPr>
          <p:cNvPr id="3" name="Content Placeholder 2"/>
          <p:cNvSpPr>
            <a:spLocks noGrp="1"/>
          </p:cNvSpPr>
          <p:nvPr>
            <p:ph type="body" sz="half" idx="2"/>
          </p:nvPr>
        </p:nvSpPr>
        <p:spPr>
          <a:xfrm>
            <a:off x="6629400" y="3429000"/>
            <a:ext cx="2056210" cy="2209801"/>
          </a:xfrm>
        </p:spPr>
        <p:txBody>
          <a:bodyPr>
            <a:normAutofit/>
          </a:bodyPr>
          <a:lstStyle/>
          <a:p>
            <a:r>
              <a:rPr lang="en-US" sz="1800" dirty="0" smtClean="0"/>
              <a:t>Defrosting safely </a:t>
            </a:r>
          </a:p>
          <a:p>
            <a:r>
              <a:rPr lang="en-US" sz="1800" dirty="0" smtClean="0"/>
              <a:t>Warming safely </a:t>
            </a:r>
          </a:p>
          <a:p>
            <a:r>
              <a:rPr lang="en-US" sz="1800" dirty="0" smtClean="0"/>
              <a:t>Leftover safety </a:t>
            </a:r>
            <a:endParaRPr lang="en-US" sz="1800" dirty="0"/>
          </a:p>
        </p:txBody>
      </p:sp>
      <p:sp>
        <p:nvSpPr>
          <p:cNvPr id="4" name="Picture Placeholder 3"/>
          <p:cNvSpPr>
            <a:spLocks noGrp="1"/>
          </p:cNvSpPr>
          <p:nvPr>
            <p:ph type="pic" idx="1"/>
          </p:nvPr>
        </p:nvSpPr>
        <p:spPr/>
      </p:sp>
      <p:pic>
        <p:nvPicPr>
          <p:cNvPr id="2051" name="Picture 3" descr="C:\Users\aowings\AppData\Local\Microsoft\Windows\Temporary Internet Files\Content.IE5\MAFM04WW\safety first[1].jpg"/>
          <p:cNvPicPr>
            <a:picLocks noChangeAspect="1" noChangeArrowheads="1"/>
          </p:cNvPicPr>
          <p:nvPr/>
        </p:nvPicPr>
        <p:blipFill>
          <a:blip r:embed="rId3" cstate="print"/>
          <a:srcRect/>
          <a:stretch>
            <a:fillRect/>
          </a:stretch>
        </p:blipFill>
        <p:spPr bwMode="auto">
          <a:xfrm>
            <a:off x="1600200" y="1066800"/>
            <a:ext cx="3733800" cy="3634302"/>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7542610" cy="1200416"/>
          </a:xfrm>
        </p:spPr>
        <p:txBody>
          <a:bodyPr/>
          <a:lstStyle/>
          <a:p>
            <a:r>
              <a:rPr lang="en-US" b="1" dirty="0" smtClean="0"/>
              <a:t>Bottle feeding the breast-fed baby</a:t>
            </a:r>
            <a:endParaRPr lang="en-US" b="1" dirty="0"/>
          </a:p>
        </p:txBody>
      </p:sp>
      <p:sp>
        <p:nvSpPr>
          <p:cNvPr id="3" name="Content Placeholder 2"/>
          <p:cNvSpPr>
            <a:spLocks noGrp="1"/>
          </p:cNvSpPr>
          <p:nvPr>
            <p:ph sz="half" idx="1"/>
          </p:nvPr>
        </p:nvSpPr>
        <p:spPr>
          <a:xfrm>
            <a:off x="4724400" y="1295400"/>
            <a:ext cx="3733800" cy="4419600"/>
          </a:xfrm>
        </p:spPr>
        <p:txBody>
          <a:bodyPr>
            <a:normAutofit/>
          </a:bodyPr>
          <a:lstStyle/>
          <a:p>
            <a:pPr>
              <a:buNone/>
            </a:pPr>
            <a:r>
              <a:rPr lang="en-US" dirty="0" smtClean="0"/>
              <a:t>			</a:t>
            </a:r>
          </a:p>
          <a:p>
            <a:pPr algn="ctr">
              <a:buNone/>
            </a:pPr>
            <a:r>
              <a:rPr lang="en-US" sz="2400" b="1" dirty="0" smtClean="0"/>
              <a:t>Watch for hunger cues:</a:t>
            </a:r>
          </a:p>
          <a:p>
            <a:pPr>
              <a:spcBef>
                <a:spcPct val="30000"/>
              </a:spcBef>
              <a:buSzPct val="105000"/>
            </a:pPr>
            <a:r>
              <a:rPr lang="en-US" dirty="0" smtClean="0"/>
              <a:t>Turning head from side to side in search of breast</a:t>
            </a:r>
          </a:p>
          <a:p>
            <a:pPr>
              <a:spcBef>
                <a:spcPct val="30000"/>
              </a:spcBef>
              <a:buSzPct val="105000"/>
            </a:pPr>
            <a:endParaRPr lang="en-US" dirty="0" smtClean="0"/>
          </a:p>
          <a:p>
            <a:pPr>
              <a:spcBef>
                <a:spcPct val="30000"/>
              </a:spcBef>
              <a:buSzPct val="105000"/>
            </a:pPr>
            <a:r>
              <a:rPr lang="en-US" dirty="0" smtClean="0"/>
              <a:t>Making sucking noises</a:t>
            </a:r>
          </a:p>
          <a:p>
            <a:pPr>
              <a:spcBef>
                <a:spcPct val="30000"/>
              </a:spcBef>
              <a:buSzPct val="105000"/>
            </a:pPr>
            <a:endParaRPr lang="en-US" dirty="0" smtClean="0"/>
          </a:p>
          <a:p>
            <a:pPr>
              <a:spcBef>
                <a:spcPct val="30000"/>
              </a:spcBef>
              <a:buSzPct val="105000"/>
            </a:pPr>
            <a:r>
              <a:rPr lang="en-US" dirty="0" smtClean="0"/>
              <a:t>Sucking on hand or fist</a:t>
            </a:r>
          </a:p>
          <a:p>
            <a:pPr>
              <a:spcBef>
                <a:spcPct val="30000"/>
              </a:spcBef>
              <a:buSzPct val="105000"/>
            </a:pPr>
            <a:endParaRPr lang="en-US" dirty="0" smtClean="0"/>
          </a:p>
          <a:p>
            <a:pPr>
              <a:spcBef>
                <a:spcPct val="30000"/>
              </a:spcBef>
              <a:buSzPct val="105000"/>
            </a:pPr>
            <a:r>
              <a:rPr lang="en-US" dirty="0" smtClean="0"/>
              <a:t>Crying is the last cue: Try to feed before this stage.</a:t>
            </a:r>
          </a:p>
          <a:p>
            <a:pPr lvl="1"/>
            <a:endParaRPr lang="en-US" dirty="0"/>
          </a:p>
        </p:txBody>
      </p:sp>
      <p:pic>
        <p:nvPicPr>
          <p:cNvPr id="8" name="Content Placeholder 7" descr="rooting.png"/>
          <p:cNvPicPr>
            <a:picLocks noGrp="1" noChangeAspect="1"/>
          </p:cNvPicPr>
          <p:nvPr>
            <p:ph sz="half" idx="2"/>
          </p:nvPr>
        </p:nvPicPr>
        <p:blipFill>
          <a:blip r:embed="rId3" cstate="print"/>
          <a:stretch>
            <a:fillRect/>
          </a:stretch>
        </p:blipFill>
        <p:spPr>
          <a:xfrm>
            <a:off x="1066799" y="2285999"/>
            <a:ext cx="3429953" cy="2253615"/>
          </a:xfrm>
          <a:ln>
            <a:solidFill>
              <a:schemeClr val="accent1"/>
            </a:solid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7029450" cy="990600"/>
          </a:xfrm>
        </p:spPr>
        <p:txBody>
          <a:bodyPr/>
          <a:lstStyle/>
          <a:p>
            <a:r>
              <a:rPr lang="en-US" b="1" dirty="0" smtClean="0"/>
              <a:t>Bottle feeding the breast-fed baby</a:t>
            </a:r>
            <a:endParaRPr lang="en-US" b="1" dirty="0"/>
          </a:p>
        </p:txBody>
      </p:sp>
      <p:sp>
        <p:nvSpPr>
          <p:cNvPr id="3" name="Content Placeholder 2"/>
          <p:cNvSpPr>
            <a:spLocks noGrp="1"/>
          </p:cNvSpPr>
          <p:nvPr>
            <p:ph sz="half" idx="1"/>
          </p:nvPr>
        </p:nvSpPr>
        <p:spPr>
          <a:xfrm>
            <a:off x="228600" y="1447800"/>
            <a:ext cx="5715000" cy="3657600"/>
          </a:xfrm>
        </p:spPr>
        <p:txBody>
          <a:bodyPr>
            <a:normAutofit lnSpcReduction="10000"/>
          </a:bodyPr>
          <a:lstStyle/>
          <a:p>
            <a:r>
              <a:rPr lang="en-US" dirty="0" smtClean="0"/>
              <a:t>Hold baby in an upright position </a:t>
            </a:r>
          </a:p>
          <a:p>
            <a:r>
              <a:rPr lang="en-US" dirty="0" smtClean="0"/>
              <a:t>Position the bottle parallel to the floor </a:t>
            </a:r>
          </a:p>
          <a:p>
            <a:r>
              <a:rPr lang="en-US" dirty="0" smtClean="0"/>
              <a:t>Gently touch nipple to baby’s lip and wait for baby to open his mouth wide to begin feeding </a:t>
            </a:r>
          </a:p>
          <a:p>
            <a:r>
              <a:rPr lang="en-US" dirty="0" smtClean="0"/>
              <a:t>Offer rest breaks</a:t>
            </a:r>
          </a:p>
          <a:p>
            <a:r>
              <a:rPr lang="en-US" dirty="0" smtClean="0"/>
              <a:t>Switch to opposite side mid-feeding </a:t>
            </a:r>
          </a:p>
          <a:p>
            <a:r>
              <a:rPr lang="en-US" dirty="0" smtClean="0"/>
              <a:t>End feeding when baby demonstrates satiety cues </a:t>
            </a:r>
          </a:p>
          <a:p>
            <a:endParaRPr lang="en-US" dirty="0"/>
          </a:p>
        </p:txBody>
      </p:sp>
      <p:pic>
        <p:nvPicPr>
          <p:cNvPr id="5" name="Content Placeholder 4" descr="bot.png"/>
          <p:cNvPicPr>
            <a:picLocks noGrp="1" noChangeAspect="1"/>
          </p:cNvPicPr>
          <p:nvPr>
            <p:ph sz="half" idx="2"/>
          </p:nvPr>
        </p:nvPicPr>
        <p:blipFill>
          <a:blip r:embed="rId3" cstate="print"/>
          <a:stretch>
            <a:fillRect/>
          </a:stretch>
        </p:blipFill>
        <p:spPr>
          <a:xfrm>
            <a:off x="6172200" y="1676400"/>
            <a:ext cx="2678906" cy="2678906"/>
          </a:xfrm>
          <a:ln>
            <a:solidFill>
              <a:schemeClr val="accent1"/>
            </a:solidFill>
          </a:ln>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supportive strategies </a:t>
            </a:r>
            <a:endParaRPr lang="en-US" b="1" dirty="0"/>
          </a:p>
        </p:txBody>
      </p:sp>
      <p:sp>
        <p:nvSpPr>
          <p:cNvPr id="3" name="Content Placeholder 2"/>
          <p:cNvSpPr>
            <a:spLocks noGrp="1"/>
          </p:cNvSpPr>
          <p:nvPr>
            <p:ph idx="1"/>
          </p:nvPr>
        </p:nvSpPr>
        <p:spPr/>
        <p:txBody>
          <a:bodyPr/>
          <a:lstStyle/>
          <a:p>
            <a:r>
              <a:rPr lang="en-US" dirty="0" smtClean="0"/>
              <a:t>Encourage mom to keep a small supply on hand for “emergencies” </a:t>
            </a:r>
          </a:p>
          <a:p>
            <a:r>
              <a:rPr lang="en-US" dirty="0" smtClean="0"/>
              <a:t>Anticipate growth spurts around 10 days, 3 weeks, 6 weeks, 3 months and 6 months of age </a:t>
            </a:r>
          </a:p>
          <a:p>
            <a:r>
              <a:rPr lang="en-US" dirty="0" smtClean="0"/>
              <a:t>Be accommodating if mother asks to breastfeed at drop-off and pick-up times </a:t>
            </a:r>
          </a:p>
          <a:p>
            <a:endParaRPr lang="en-US" dirty="0"/>
          </a:p>
        </p:txBody>
      </p:sp>
      <p:pic>
        <p:nvPicPr>
          <p:cNvPr id="1026" name="Picture 2" descr="C:\Users\aowings\AppData\Local\Microsoft\Windows\Temporary Internet Files\Content.IE5\KP4FTKUI\Support_help[1].png"/>
          <p:cNvPicPr>
            <a:picLocks noChangeAspect="1" noChangeArrowheads="1"/>
          </p:cNvPicPr>
          <p:nvPr/>
        </p:nvPicPr>
        <p:blipFill>
          <a:blip r:embed="rId3" cstate="print"/>
          <a:srcRect/>
          <a:stretch>
            <a:fillRect/>
          </a:stretch>
        </p:blipFill>
        <p:spPr bwMode="auto">
          <a:xfrm>
            <a:off x="3200400" y="3962400"/>
            <a:ext cx="2381250" cy="1847850"/>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6705600" y="609600"/>
            <a:ext cx="2209800" cy="5334000"/>
          </a:xfrm>
        </p:spPr>
        <p:txBody>
          <a:bodyPr>
            <a:noAutofit/>
          </a:bodyPr>
          <a:lstStyle/>
          <a:p>
            <a:pPr>
              <a:lnSpc>
                <a:spcPct val="80000"/>
              </a:lnSpc>
              <a:defRPr/>
            </a:pPr>
            <a:r>
              <a:rPr lang="en-US" sz="5400" b="1" dirty="0" smtClean="0"/>
              <a:t>“I fed the baby the wrong milk!”</a:t>
            </a:r>
            <a:endParaRPr lang="en-US" sz="5400" b="1" dirty="0">
              <a:latin typeface="Comic Sans MS" pitchFamily="66" charset="0"/>
            </a:endParaRPr>
          </a:p>
        </p:txBody>
      </p:sp>
      <p:sp>
        <p:nvSpPr>
          <p:cNvPr id="27652" name="Rectangle 3"/>
          <p:cNvSpPr>
            <a:spLocks noGrp="1" noChangeArrowheads="1"/>
          </p:cNvSpPr>
          <p:nvPr>
            <p:ph idx="1"/>
          </p:nvPr>
        </p:nvSpPr>
        <p:spPr/>
        <p:txBody>
          <a:bodyPr>
            <a:normAutofit fontScale="92500" lnSpcReduction="20000"/>
          </a:bodyPr>
          <a:lstStyle/>
          <a:p>
            <a:pPr eaLnBrk="1" hangingPunct="1">
              <a:lnSpc>
                <a:spcPct val="150000"/>
              </a:lnSpc>
              <a:spcBef>
                <a:spcPct val="30000"/>
              </a:spcBef>
              <a:buSzPct val="105000"/>
              <a:buFont typeface="Wingdings" pitchFamily="2" charset="2"/>
              <a:buChar char="§"/>
            </a:pPr>
            <a:endParaRPr lang="en-US" dirty="0" smtClean="0"/>
          </a:p>
          <a:p>
            <a:pPr eaLnBrk="1" hangingPunct="1">
              <a:lnSpc>
                <a:spcPct val="150000"/>
              </a:lnSpc>
              <a:spcBef>
                <a:spcPct val="30000"/>
              </a:spcBef>
              <a:buSzPct val="105000"/>
              <a:buFont typeface="Wingdings" pitchFamily="2" charset="2"/>
              <a:buChar char="§"/>
            </a:pPr>
            <a:r>
              <a:rPr lang="en-US" dirty="0" smtClean="0"/>
              <a:t>Don’t panic</a:t>
            </a:r>
          </a:p>
          <a:p>
            <a:pPr eaLnBrk="1" hangingPunct="1">
              <a:lnSpc>
                <a:spcPct val="150000"/>
              </a:lnSpc>
              <a:spcBef>
                <a:spcPct val="30000"/>
              </a:spcBef>
              <a:buSzPct val="105000"/>
              <a:buFont typeface="Wingdings" pitchFamily="2" charset="2"/>
              <a:buChar char="§"/>
            </a:pPr>
            <a:r>
              <a:rPr lang="en-US" dirty="0" smtClean="0"/>
              <a:t>Risk of HIV transmission is very low</a:t>
            </a:r>
          </a:p>
          <a:p>
            <a:pPr>
              <a:lnSpc>
                <a:spcPct val="150000"/>
              </a:lnSpc>
              <a:spcBef>
                <a:spcPct val="30000"/>
              </a:spcBef>
              <a:buSzPct val="105000"/>
            </a:pPr>
            <a:r>
              <a:rPr lang="en-US" dirty="0" smtClean="0"/>
              <a:t>Contact all involved parents </a:t>
            </a:r>
          </a:p>
          <a:p>
            <a:pPr>
              <a:lnSpc>
                <a:spcPct val="150000"/>
              </a:lnSpc>
              <a:spcBef>
                <a:spcPct val="30000"/>
              </a:spcBef>
              <a:buSzPct val="105000"/>
            </a:pPr>
            <a:r>
              <a:rPr lang="en-US" dirty="0" smtClean="0"/>
              <a:t>May also contact Child Care Licensing representative or your Child Care Health Consultant for assistance </a:t>
            </a:r>
          </a:p>
          <a:p>
            <a:pPr>
              <a:lnSpc>
                <a:spcPct val="150000"/>
              </a:lnSpc>
              <a:spcBef>
                <a:spcPct val="30000"/>
              </a:spcBef>
              <a:buSzPct val="105000"/>
            </a:pPr>
            <a:r>
              <a:rPr lang="en-US" dirty="0" smtClean="0"/>
              <a:t>CDC also has instructions </a:t>
            </a:r>
          </a:p>
          <a:p>
            <a:pPr>
              <a:lnSpc>
                <a:spcPct val="150000"/>
              </a:lnSpc>
              <a:spcBef>
                <a:spcPct val="30000"/>
              </a:spcBef>
              <a:buSzPct val="105000"/>
            </a:pPr>
            <a:endParaRPr lang="en-US" dirty="0" smtClean="0"/>
          </a:p>
          <a:p>
            <a:pPr eaLnBrk="1" hangingPunct="1">
              <a:lnSpc>
                <a:spcPct val="150000"/>
              </a:lnSpc>
              <a:spcBef>
                <a:spcPct val="30000"/>
              </a:spcBef>
              <a:buSzPct val="105000"/>
              <a:buFont typeface="Wingdings" pitchFamily="2" charset="2"/>
              <a:buChar char="§"/>
            </a:pPr>
            <a:endParaRPr lang="en-US" dirty="0" smtClean="0"/>
          </a:p>
          <a:p>
            <a:pPr eaLnBrk="1" hangingPunct="1">
              <a:spcBef>
                <a:spcPct val="30000"/>
              </a:spcBef>
            </a:pPr>
            <a:endParaRPr lang="en-US" sz="3600" dirty="0" smtClean="0">
              <a:latin typeface="Comic Sans MS" pitchFamily="66" charset="0"/>
            </a:endParaRPr>
          </a:p>
        </p:txBody>
      </p:sp>
      <p:sp>
        <p:nvSpPr>
          <p:cNvPr id="4" name="Slide Number Placeholder 5"/>
          <p:cNvSpPr>
            <a:spLocks noGrp="1"/>
          </p:cNvSpPr>
          <p:nvPr>
            <p:ph type="sldNum" sz="quarter" idx="12"/>
          </p:nvPr>
        </p:nvSpPr>
        <p:spPr/>
        <p:txBody>
          <a:bodyPr/>
          <a:lstStyle/>
          <a:p>
            <a:pPr>
              <a:defRPr/>
            </a:pPr>
            <a:fld id="{015CA7CA-F776-4E15-93A1-8CD2DD48743C}" type="slidenum">
              <a:rPr lang="en-US"/>
              <a:pPr>
                <a:defRPr/>
              </a:pPr>
              <a:t>25</a:t>
            </a:fld>
            <a:endParaRPr lang="en-US" dirty="0"/>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Skills Evaluation </a:t>
            </a:r>
            <a:endParaRPr lang="en-US" b="1" dirty="0"/>
          </a:p>
        </p:txBody>
      </p:sp>
      <p:sp>
        <p:nvSpPr>
          <p:cNvPr id="3" name="Content Placeholder 2"/>
          <p:cNvSpPr>
            <a:spLocks noGrp="1"/>
          </p:cNvSpPr>
          <p:nvPr>
            <p:ph type="body" idx="1"/>
          </p:nvPr>
        </p:nvSpPr>
        <p:spPr/>
        <p:txBody>
          <a:bodyPr/>
          <a:lstStyle/>
          <a:p>
            <a:r>
              <a:rPr lang="en-US" dirty="0" smtClean="0"/>
              <a:t>Written quiz </a:t>
            </a:r>
          </a:p>
          <a:p>
            <a:r>
              <a:rPr lang="en-US" dirty="0" smtClean="0"/>
              <a:t>Skills demonstration </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prstGeom prst="rect">
            <a:avLst/>
          </a:prstGeom>
        </p:spPr>
        <p:txBody>
          <a:bodyPr/>
          <a:lstStyle/>
          <a:p>
            <a:pPr algn="l"/>
            <a:fld id="{020EDDED-708C-47C4-A8EB-CD8AA8CA6A97}" type="slidenum">
              <a:rPr lang="en-US" smtClean="0"/>
              <a:pPr algn="l"/>
              <a:t>3</a:t>
            </a:fld>
            <a:endParaRPr lang="en-US" dirty="0"/>
          </a:p>
        </p:txBody>
      </p:sp>
      <p:sp>
        <p:nvSpPr>
          <p:cNvPr id="9" name="Title 8"/>
          <p:cNvSpPr>
            <a:spLocks noGrp="1"/>
          </p:cNvSpPr>
          <p:nvPr>
            <p:ph type="title" idx="4294967295"/>
          </p:nvPr>
        </p:nvSpPr>
        <p:spPr>
          <a:xfrm>
            <a:off x="2114550" y="304800"/>
            <a:ext cx="7029450" cy="838200"/>
          </a:xfrm>
        </p:spPr>
        <p:txBody>
          <a:bodyPr/>
          <a:lstStyle/>
          <a:p>
            <a:r>
              <a:rPr lang="en-US" dirty="0" smtClean="0"/>
              <a:t>   Call to Action</a:t>
            </a:r>
            <a:endParaRPr lang="en-US" dirty="0"/>
          </a:p>
        </p:txBody>
      </p:sp>
      <p:sp>
        <p:nvSpPr>
          <p:cNvPr id="5" name="Content Placeholder 4"/>
          <p:cNvSpPr>
            <a:spLocks noGrp="1"/>
          </p:cNvSpPr>
          <p:nvPr>
            <p:ph idx="4294967295"/>
          </p:nvPr>
        </p:nvSpPr>
        <p:spPr>
          <a:xfrm>
            <a:off x="381000" y="1600200"/>
            <a:ext cx="8153400" cy="4648200"/>
          </a:xfrm>
        </p:spPr>
        <p:txBody>
          <a:bodyPr>
            <a:normAutofit/>
          </a:bodyPr>
          <a:lstStyle/>
          <a:p>
            <a:pPr algn="ctr">
              <a:lnSpc>
                <a:spcPct val="150000"/>
              </a:lnSpc>
              <a:buNone/>
            </a:pPr>
            <a:r>
              <a:rPr lang="en-US" i="1" dirty="0" smtClean="0"/>
              <a:t>“One of the most </a:t>
            </a:r>
            <a:r>
              <a:rPr lang="en-US" b="1" i="1" dirty="0" smtClean="0"/>
              <a:t>highly effective preventative measures </a:t>
            </a:r>
            <a:r>
              <a:rPr lang="en-US" i="1" dirty="0" smtClean="0"/>
              <a:t>a mother can take to protect the health of her infant and herself </a:t>
            </a:r>
            <a:r>
              <a:rPr lang="en-US" b="1" i="1" dirty="0" smtClean="0"/>
              <a:t>is to breastfeed</a:t>
            </a:r>
            <a:r>
              <a:rPr lang="en-US" i="1" dirty="0" smtClean="0"/>
              <a:t>. The decision to breastfeed is a personal one, and </a:t>
            </a:r>
            <a:r>
              <a:rPr lang="en-US" b="1" i="1" dirty="0" smtClean="0"/>
              <a:t>a mother should not be made to feel guilty if she cannot</a:t>
            </a:r>
            <a:r>
              <a:rPr lang="en-US" i="1" dirty="0" smtClean="0"/>
              <a:t>, or chooses not to breastfeed. </a:t>
            </a:r>
            <a:r>
              <a:rPr lang="en-US" b="1" i="1" dirty="0" smtClean="0"/>
              <a:t>The success rate among mothers who choose to breastfeed can be greatly improved through activity support</a:t>
            </a:r>
            <a:r>
              <a:rPr lang="en-US" i="1" dirty="0" smtClean="0"/>
              <a:t>…” </a:t>
            </a:r>
            <a:endParaRPr lang="en-US" dirty="0" smtClean="0"/>
          </a:p>
          <a:p>
            <a:pPr algn="ctr">
              <a:lnSpc>
                <a:spcPct val="150000"/>
              </a:lnSpc>
              <a:buNone/>
            </a:pPr>
            <a:r>
              <a:rPr lang="en-US" b="1" dirty="0" smtClean="0"/>
              <a:t>Action: </a:t>
            </a:r>
            <a:r>
              <a:rPr lang="en-US" dirty="0" smtClean="0"/>
              <a:t>Ensure that all early care and education providers accommodate the needs of breastfeeding mothers and infants.</a:t>
            </a:r>
            <a:endParaRPr lang="en-US" dirty="0"/>
          </a:p>
        </p:txBody>
      </p:sp>
      <p:sp>
        <p:nvSpPr>
          <p:cNvPr id="6" name="Rectangle 5"/>
          <p:cNvSpPr/>
          <p:nvPr/>
        </p:nvSpPr>
        <p:spPr>
          <a:xfrm>
            <a:off x="838200" y="6400800"/>
            <a:ext cx="7239000" cy="400110"/>
          </a:xfrm>
          <a:prstGeom prst="rect">
            <a:avLst/>
          </a:prstGeom>
        </p:spPr>
        <p:txBody>
          <a:bodyPr wrap="square">
            <a:spAutoFit/>
          </a:bodyPr>
          <a:lstStyle/>
          <a:p>
            <a:pPr lvl="0"/>
            <a:r>
              <a:rPr lang="en-US" sz="1000" dirty="0" smtClean="0">
                <a:solidFill>
                  <a:prstClr val="black"/>
                </a:solidFill>
                <a:latin typeface="Calibri"/>
              </a:rPr>
              <a:t>U.S. Department of Health and Human Services. </a:t>
            </a:r>
            <a:r>
              <a:rPr lang="en-US" sz="1000" i="1" dirty="0" smtClean="0">
                <a:solidFill>
                  <a:prstClr val="black"/>
                </a:solidFill>
                <a:latin typeface="Calibri"/>
              </a:rPr>
              <a:t>Executive Summary: The Surgeon General’s Call to Action to Support Breastfeeding. Washington, DC: U.S. Department of Health and Human Services, Office of the Surgeon General; 2011. </a:t>
            </a:r>
            <a:endParaRPr lang="en-US" sz="1000" dirty="0">
              <a:solidFill>
                <a:prstClr val="black"/>
              </a:solidFill>
              <a:latin typeface="Calibri"/>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001000" cy="10668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What Do You Know About Breastfeeding?</a:t>
            </a:r>
            <a:br>
              <a:rPr lang="en-US" dirty="0" smtClean="0"/>
            </a:br>
            <a:r>
              <a:rPr lang="en-US" dirty="0" smtClean="0"/>
              <a:t> </a:t>
            </a:r>
            <a:r>
              <a:rPr lang="en-US" sz="3600" b="1" dirty="0" smtClean="0"/>
              <a:t>True/False Activity </a:t>
            </a:r>
            <a:endParaRPr lang="en-US" dirty="0"/>
          </a:p>
        </p:txBody>
      </p:sp>
      <p:sp>
        <p:nvSpPr>
          <p:cNvPr id="4" name="Slide Number Placeholder 3"/>
          <p:cNvSpPr>
            <a:spLocks noGrp="1"/>
          </p:cNvSpPr>
          <p:nvPr>
            <p:ph type="sldNum" sz="quarter" idx="4"/>
          </p:nvPr>
        </p:nvSpPr>
        <p:spPr/>
        <p:txBody>
          <a:bodyPr/>
          <a:lstStyle/>
          <a:p>
            <a:pPr algn="l"/>
            <a:fld id="{020EDDED-708C-47C4-A8EB-CD8AA8CA6A97}" type="slidenum">
              <a:rPr lang="en-US" smtClean="0"/>
              <a:pPr algn="l"/>
              <a:t>4</a:t>
            </a:fld>
            <a:endParaRPr lang="en-US" dirty="0"/>
          </a:p>
        </p:txBody>
      </p:sp>
      <p:pic>
        <p:nvPicPr>
          <p:cNvPr id="1026" name="Picture 2"/>
          <p:cNvPicPr>
            <a:picLocks noGrp="1" noChangeAspect="1" noChangeArrowheads="1"/>
          </p:cNvPicPr>
          <p:nvPr>
            <p:ph sz="half" idx="1"/>
          </p:nvPr>
        </p:nvPicPr>
        <p:blipFill>
          <a:blip r:embed="rId3" cstate="email"/>
          <a:stretch>
            <a:fillRect/>
          </a:stretch>
        </p:blipFill>
        <p:spPr bwMode="auto">
          <a:xfrm>
            <a:off x="2209800" y="1219200"/>
            <a:ext cx="4495800" cy="5438670"/>
          </a:xfrm>
          <a:prstGeom prst="rect">
            <a:avLst/>
          </a:prstGeom>
          <a:noFill/>
          <a:ln w="9525">
            <a:solidFill>
              <a:schemeClr val="accent1"/>
            </a:solidFill>
            <a:miter lim="800000"/>
            <a:headEnd/>
            <a:tailEnd/>
          </a:ln>
        </p:spPr>
      </p:pic>
      <p:sp>
        <p:nvSpPr>
          <p:cNvPr id="6" name="Content Placeholder 5"/>
          <p:cNvSpPr>
            <a:spLocks noGrp="1"/>
          </p:cNvSpPr>
          <p:nvPr>
            <p:ph sz="half" idx="2"/>
          </p:nvPr>
        </p:nvSpPr>
        <p:spPr>
          <a:xfrm>
            <a:off x="685800" y="1524000"/>
            <a:ext cx="3505200" cy="4800600"/>
          </a:xfrm>
        </p:spPr>
        <p:txBody>
          <a:bodyPr/>
          <a:lstStyle/>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656160" y="304800"/>
            <a:ext cx="7029450" cy="990600"/>
          </a:xfrm>
        </p:spPr>
        <p:txBody>
          <a:bodyPr/>
          <a:lstStyle/>
          <a:p>
            <a:r>
              <a:rPr lang="en-US" dirty="0" smtClean="0"/>
              <a:t>Breastfed Babies are Healthier</a:t>
            </a:r>
            <a:endParaRPr lang="en-US" dirty="0"/>
          </a:p>
        </p:txBody>
      </p:sp>
      <p:sp>
        <p:nvSpPr>
          <p:cNvPr id="9" name="Content Placeholder 8"/>
          <p:cNvSpPr>
            <a:spLocks noGrp="1"/>
          </p:cNvSpPr>
          <p:nvPr>
            <p:ph idx="1"/>
          </p:nvPr>
        </p:nvSpPr>
        <p:spPr>
          <a:xfrm>
            <a:off x="1066800" y="1524000"/>
            <a:ext cx="7618810" cy="3886200"/>
          </a:xfrm>
        </p:spPr>
        <p:txBody>
          <a:bodyPr>
            <a:normAutofit fontScale="92500" lnSpcReduction="20000"/>
          </a:bodyPr>
          <a:lstStyle/>
          <a:p>
            <a:r>
              <a:rPr lang="en-US" dirty="0" smtClean="0"/>
              <a:t>63-77% lower risk of respiratory infections</a:t>
            </a:r>
          </a:p>
          <a:p>
            <a:r>
              <a:rPr lang="en-US" dirty="0" smtClean="0"/>
              <a:t>64% lower risk of gastrointestinal infections </a:t>
            </a:r>
          </a:p>
          <a:p>
            <a:r>
              <a:rPr lang="en-US" dirty="0" smtClean="0"/>
              <a:t>23-50% lower risk of ear infections</a:t>
            </a:r>
          </a:p>
          <a:p>
            <a:r>
              <a:rPr lang="en-US" dirty="0" smtClean="0"/>
              <a:t>26-40% lower risk of asthma </a:t>
            </a:r>
          </a:p>
          <a:p>
            <a:r>
              <a:rPr lang="en-US" dirty="0" smtClean="0"/>
              <a:t>36% lower risk of SIDS</a:t>
            </a:r>
          </a:p>
          <a:p>
            <a:r>
              <a:rPr lang="en-US" dirty="0" smtClean="0"/>
              <a:t>30% lower risk of type 1 diabetes</a:t>
            </a:r>
          </a:p>
          <a:p>
            <a:r>
              <a:rPr lang="en-US" dirty="0" smtClean="0"/>
              <a:t>40% lower risk of type 2 diabetes</a:t>
            </a:r>
          </a:p>
          <a:p>
            <a:r>
              <a:rPr lang="en-US" dirty="0" smtClean="0"/>
              <a:t>24% less likely to become obese</a:t>
            </a:r>
          </a:p>
          <a:p>
            <a:r>
              <a:rPr lang="en-US" dirty="0" smtClean="0"/>
              <a:t>15-20% lower risk of leukemia</a:t>
            </a:r>
            <a:endParaRPr lang="en-US" dirty="0"/>
          </a:p>
        </p:txBody>
      </p:sp>
      <p:sp>
        <p:nvSpPr>
          <p:cNvPr id="3" name="Slide Number Placeholder 2"/>
          <p:cNvSpPr>
            <a:spLocks noGrp="1"/>
          </p:cNvSpPr>
          <p:nvPr>
            <p:ph type="sldNum" sz="quarter" idx="12"/>
          </p:nvPr>
        </p:nvSpPr>
        <p:spPr>
          <a:xfrm>
            <a:off x="152400" y="6477000"/>
            <a:ext cx="2133600" cy="457200"/>
          </a:xfrm>
          <a:prstGeom prst="rect">
            <a:avLst/>
          </a:prstGeom>
        </p:spPr>
        <p:txBody>
          <a:bodyPr/>
          <a:lstStyle/>
          <a:p>
            <a:pPr algn="l"/>
            <a:fld id="{020EDDED-708C-47C4-A8EB-CD8AA8CA6A97}" type="slidenum">
              <a:rPr lang="en-US" smtClean="0"/>
              <a:pPr algn="l"/>
              <a:t>5</a:t>
            </a:fld>
            <a:endParaRPr lang="en-US" dirty="0"/>
          </a:p>
        </p:txBody>
      </p:sp>
      <p:pic>
        <p:nvPicPr>
          <p:cNvPr id="4118" name="Picture 22" descr="C:\Users\aowings\AppData\Local\Microsoft\Windows\Temporary Internet Files\Content.IE5\KDOOPYW2\logo_1a[1].png"/>
          <p:cNvPicPr>
            <a:picLocks noChangeAspect="1" noChangeArrowheads="1"/>
          </p:cNvPicPr>
          <p:nvPr/>
        </p:nvPicPr>
        <p:blipFill>
          <a:blip r:embed="rId3" cstate="print"/>
          <a:srcRect/>
          <a:stretch>
            <a:fillRect/>
          </a:stretch>
        </p:blipFill>
        <p:spPr bwMode="auto">
          <a:xfrm>
            <a:off x="5105400" y="2743200"/>
            <a:ext cx="3568254" cy="2082540"/>
          </a:xfrm>
          <a:prstGeom prst="rect">
            <a:avLst/>
          </a:prstGeom>
          <a:noFill/>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Breastfeeding Mothers are Healthier</a:t>
            </a:r>
            <a:endParaRPr lang="en-US" dirty="0"/>
          </a:p>
        </p:txBody>
      </p:sp>
      <p:sp>
        <p:nvSpPr>
          <p:cNvPr id="3" name="Content Placeholder 2"/>
          <p:cNvSpPr>
            <a:spLocks noGrp="1"/>
          </p:cNvSpPr>
          <p:nvPr>
            <p:ph sz="half" idx="1"/>
          </p:nvPr>
        </p:nvSpPr>
        <p:spPr/>
        <p:txBody>
          <a:bodyPr>
            <a:normAutofit/>
          </a:bodyPr>
          <a:lstStyle/>
          <a:p>
            <a:r>
              <a:rPr lang="en-US" b="1" dirty="0" smtClean="0"/>
              <a:t>The longer and more exclusively a woman breastfeeds, the lower her risk of:</a:t>
            </a:r>
          </a:p>
          <a:p>
            <a:pPr lvl="1"/>
            <a:r>
              <a:rPr lang="en-US" dirty="0" smtClean="0"/>
              <a:t>Type 2 diabetes</a:t>
            </a:r>
          </a:p>
          <a:p>
            <a:pPr lvl="1"/>
            <a:r>
              <a:rPr lang="en-US" dirty="0" smtClean="0"/>
              <a:t>Breast and ovarian cancer</a:t>
            </a:r>
          </a:p>
          <a:p>
            <a:pPr lvl="1"/>
            <a:r>
              <a:rPr lang="en-US" dirty="0" smtClean="0"/>
              <a:t>Osteoporosis</a:t>
            </a:r>
          </a:p>
          <a:p>
            <a:pPr lvl="1"/>
            <a:r>
              <a:rPr lang="en-US" dirty="0" smtClean="0"/>
              <a:t>Rheumatoid arthritis</a:t>
            </a:r>
          </a:p>
          <a:p>
            <a:pPr lvl="1"/>
            <a:r>
              <a:rPr lang="en-US" dirty="0" smtClean="0"/>
              <a:t>Heart disease </a:t>
            </a:r>
          </a:p>
          <a:p>
            <a:r>
              <a:rPr lang="en-US" b="1" dirty="0" smtClean="0"/>
              <a:t>Increased weight loss</a:t>
            </a:r>
          </a:p>
          <a:p>
            <a:pPr lvl="1"/>
            <a:endParaRPr lang="en-US" dirty="0" smtClean="0"/>
          </a:p>
        </p:txBody>
      </p:sp>
      <p:sp>
        <p:nvSpPr>
          <p:cNvPr id="4" name="Slide Number Placeholder 3"/>
          <p:cNvSpPr>
            <a:spLocks noGrp="1"/>
          </p:cNvSpPr>
          <p:nvPr>
            <p:ph type="sldNum" sz="quarter" idx="12"/>
          </p:nvPr>
        </p:nvSpPr>
        <p:spPr>
          <a:prstGeom prst="rect">
            <a:avLst/>
          </a:prstGeom>
        </p:spPr>
        <p:txBody>
          <a:bodyPr/>
          <a:lstStyle/>
          <a:p>
            <a:pPr algn="l"/>
            <a:fld id="{020EDDED-708C-47C4-A8EB-CD8AA8CA6A97}" type="slidenum">
              <a:rPr lang="en-US" smtClean="0"/>
              <a:pPr algn="l"/>
              <a:t>6</a:t>
            </a:fld>
            <a:endParaRPr lang="en-US" dirty="0"/>
          </a:p>
        </p:txBody>
      </p:sp>
      <p:pic>
        <p:nvPicPr>
          <p:cNvPr id="5" name="Picture 4" descr="mom.jpg"/>
          <p:cNvPicPr>
            <a:picLocks noChangeAspect="1"/>
          </p:cNvPicPr>
          <p:nvPr/>
        </p:nvPicPr>
        <p:blipFill>
          <a:blip r:embed="rId3" cstate="email"/>
          <a:stretch>
            <a:fillRect/>
          </a:stretch>
        </p:blipFill>
        <p:spPr>
          <a:xfrm>
            <a:off x="4800600" y="2133600"/>
            <a:ext cx="4000500" cy="2667000"/>
          </a:xfrm>
          <a:prstGeom prst="rect">
            <a:avLst/>
          </a:prstGeom>
          <a:ln>
            <a:solidFill>
              <a:schemeClr val="accent1"/>
            </a:solidFill>
          </a:ln>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pPr algn="l"/>
            <a:fld id="{020EDDED-708C-47C4-A8EB-CD8AA8CA6A97}" type="slidenum">
              <a:rPr lang="en-US" smtClean="0"/>
              <a:pPr algn="l"/>
              <a:t>7</a:t>
            </a:fld>
            <a:endParaRPr lang="en-US" dirty="0"/>
          </a:p>
        </p:txBody>
      </p:sp>
      <p:sp>
        <p:nvSpPr>
          <p:cNvPr id="2" name="Title 1"/>
          <p:cNvSpPr>
            <a:spLocks noGrp="1"/>
          </p:cNvSpPr>
          <p:nvPr>
            <p:ph type="title" idx="4294967295"/>
          </p:nvPr>
        </p:nvSpPr>
        <p:spPr>
          <a:xfrm>
            <a:off x="1981200" y="304800"/>
            <a:ext cx="7162800" cy="838200"/>
          </a:xfrm>
        </p:spPr>
        <p:txBody>
          <a:bodyPr>
            <a:normAutofit/>
          </a:bodyPr>
          <a:lstStyle/>
          <a:p>
            <a:r>
              <a:rPr lang="en-US" dirty="0" smtClean="0"/>
              <a:t>Breastfeeding Report Card</a:t>
            </a:r>
            <a:endParaRPr lang="en-US" dirty="0"/>
          </a:p>
        </p:txBody>
      </p:sp>
      <p:pic>
        <p:nvPicPr>
          <p:cNvPr id="9" name="Content Placeholder 8" descr="breast.JPG"/>
          <p:cNvPicPr>
            <a:picLocks noGrp="1" noChangeAspect="1"/>
          </p:cNvPicPr>
          <p:nvPr>
            <p:ph idx="4294967295"/>
          </p:nvPr>
        </p:nvPicPr>
        <p:blipFill>
          <a:blip r:embed="rId3" cstate="print"/>
          <a:stretch>
            <a:fillRect/>
          </a:stretch>
        </p:blipFill>
        <p:spPr>
          <a:xfrm>
            <a:off x="914400" y="1524000"/>
            <a:ext cx="7277100" cy="4314825"/>
          </a:xfrm>
          <a:ln>
            <a:solidFill>
              <a:schemeClr val="accent1"/>
            </a:solidFill>
          </a:ln>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5010" cy="990600"/>
          </a:xfrm>
        </p:spPr>
        <p:txBody>
          <a:bodyPr>
            <a:normAutofit/>
          </a:bodyPr>
          <a:lstStyle/>
          <a:p>
            <a:r>
              <a:rPr lang="en-US" dirty="0" smtClean="0"/>
              <a:t>Why Do Moms Need Your Support?</a:t>
            </a:r>
            <a:endParaRPr lang="en-US" dirty="0"/>
          </a:p>
        </p:txBody>
      </p:sp>
      <p:sp>
        <p:nvSpPr>
          <p:cNvPr id="5" name="Content Placeholder 4"/>
          <p:cNvSpPr>
            <a:spLocks noGrp="1"/>
          </p:cNvSpPr>
          <p:nvPr>
            <p:ph idx="1"/>
          </p:nvPr>
        </p:nvSpPr>
        <p:spPr>
          <a:xfrm>
            <a:off x="685800" y="1752600"/>
            <a:ext cx="7010400" cy="4876800"/>
          </a:xfrm>
        </p:spPr>
        <p:txBody>
          <a:bodyPr/>
          <a:lstStyle/>
          <a:p>
            <a:r>
              <a:rPr lang="en-US" dirty="0" smtClean="0"/>
              <a:t>81% of moms desire to breastfeed</a:t>
            </a:r>
          </a:p>
          <a:p>
            <a:r>
              <a:rPr lang="en-US" dirty="0" smtClean="0"/>
              <a:t>79% of moms start out breastfeeding</a:t>
            </a:r>
          </a:p>
          <a:p>
            <a:r>
              <a:rPr lang="en-US" dirty="0" smtClean="0"/>
              <a:t>60% of moms do not meet their breastfeeding goals</a:t>
            </a:r>
          </a:p>
          <a:p>
            <a:r>
              <a:rPr lang="en-US" dirty="0" smtClean="0"/>
              <a:t>Returning to work is the primary reason for ending breastfeeding</a:t>
            </a:r>
          </a:p>
          <a:p>
            <a:r>
              <a:rPr lang="en-US" dirty="0" smtClean="0"/>
              <a:t>Shorter duration of breastfeeding if baby is in an early care and education environment</a:t>
            </a:r>
          </a:p>
          <a:p>
            <a:pPr lvl="1"/>
            <a:endParaRPr lang="en-US" dirty="0"/>
          </a:p>
        </p:txBody>
      </p:sp>
      <p:sp>
        <p:nvSpPr>
          <p:cNvPr id="4" name="Slide Number Placeholder 3"/>
          <p:cNvSpPr>
            <a:spLocks noGrp="1"/>
          </p:cNvSpPr>
          <p:nvPr>
            <p:ph type="sldNum" sz="quarter" idx="12"/>
          </p:nvPr>
        </p:nvSpPr>
        <p:spPr>
          <a:xfrm>
            <a:off x="152400" y="6477000"/>
            <a:ext cx="2133600" cy="457200"/>
          </a:xfrm>
          <a:prstGeom prst="rect">
            <a:avLst/>
          </a:prstGeom>
        </p:spPr>
        <p:txBody>
          <a:bodyPr/>
          <a:lstStyle/>
          <a:p>
            <a:pPr algn="l"/>
            <a:fld id="{020EDDED-708C-47C4-A8EB-CD8AA8CA6A97}" type="slidenum">
              <a:rPr lang="en-US" smtClean="0"/>
              <a:pPr algn="l"/>
              <a:t>8</a:t>
            </a:fld>
            <a:endParaRPr lang="en-US"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160" y="304800"/>
            <a:ext cx="7029450" cy="914400"/>
          </a:xfrm>
        </p:spPr>
        <p:txBody>
          <a:bodyPr/>
          <a:lstStyle/>
          <a:p>
            <a:r>
              <a:rPr lang="en-US" dirty="0" smtClean="0"/>
              <a:t>Advocating for Breastfeeding</a:t>
            </a:r>
            <a:endParaRPr lang="en-US" dirty="0"/>
          </a:p>
        </p:txBody>
      </p:sp>
      <p:sp>
        <p:nvSpPr>
          <p:cNvPr id="3" name="Content Placeholder 2"/>
          <p:cNvSpPr>
            <a:spLocks noGrp="1"/>
          </p:cNvSpPr>
          <p:nvPr>
            <p:ph sz="half" idx="1"/>
          </p:nvPr>
        </p:nvSpPr>
        <p:spPr>
          <a:xfrm>
            <a:off x="457200" y="1371600"/>
            <a:ext cx="4572000" cy="4267200"/>
          </a:xfrm>
        </p:spPr>
        <p:txBody>
          <a:bodyPr>
            <a:normAutofit fontScale="92500"/>
          </a:bodyPr>
          <a:lstStyle/>
          <a:p>
            <a:r>
              <a:rPr lang="en-US" sz="2400" dirty="0" smtClean="0"/>
              <a:t>Breastfeeding is more than a lifestyle choice, it’s a public health issue</a:t>
            </a:r>
          </a:p>
          <a:p>
            <a:r>
              <a:rPr lang="en-US" sz="2400" dirty="0" smtClean="0"/>
              <a:t>Benefits for employers</a:t>
            </a:r>
          </a:p>
          <a:p>
            <a:pPr lvl="1" eaLnBrk="0" hangingPunct="0">
              <a:lnSpc>
                <a:spcPct val="85000"/>
              </a:lnSpc>
              <a:buClrTx/>
              <a:buFontTx/>
              <a:buChar char="–"/>
              <a:defRPr/>
            </a:pPr>
            <a:r>
              <a:rPr lang="en-US" sz="2200" dirty="0" smtClean="0"/>
              <a:t>Moms miss fewer days of work</a:t>
            </a:r>
          </a:p>
          <a:p>
            <a:r>
              <a:rPr lang="en-US" sz="2400" dirty="0" smtClean="0"/>
              <a:t>Benefits for society</a:t>
            </a:r>
          </a:p>
          <a:p>
            <a:pPr lvl="1" eaLnBrk="0" hangingPunct="0">
              <a:lnSpc>
                <a:spcPct val="85000"/>
              </a:lnSpc>
              <a:buClrTx/>
              <a:buFontTx/>
              <a:buChar char="–"/>
              <a:defRPr/>
            </a:pPr>
            <a:r>
              <a:rPr lang="en-US" sz="2200" dirty="0" smtClean="0"/>
              <a:t>Decreased abuse and neglect</a:t>
            </a:r>
          </a:p>
          <a:p>
            <a:pPr lvl="1" eaLnBrk="0" hangingPunct="0">
              <a:lnSpc>
                <a:spcPct val="85000"/>
              </a:lnSpc>
              <a:buClrTx/>
              <a:buFontTx/>
              <a:buChar char="–"/>
              <a:defRPr/>
            </a:pPr>
            <a:r>
              <a:rPr lang="en-US" sz="2200" dirty="0" smtClean="0"/>
              <a:t>If 90% of mothers breastfed                                                      for 6 months:</a:t>
            </a:r>
          </a:p>
          <a:p>
            <a:pPr lvl="2"/>
            <a:r>
              <a:rPr lang="en-US" dirty="0" smtClean="0"/>
              <a:t>1,000 infant deaths could be prevented</a:t>
            </a:r>
          </a:p>
          <a:p>
            <a:pPr lvl="2"/>
            <a:r>
              <a:rPr lang="en-US" dirty="0" smtClean="0"/>
              <a:t>U.S. could save $13 billion</a:t>
            </a:r>
          </a:p>
          <a:p>
            <a:endParaRPr lang="en-US" sz="2400" baseline="30000" dirty="0" smtClean="0"/>
          </a:p>
        </p:txBody>
      </p:sp>
      <p:sp>
        <p:nvSpPr>
          <p:cNvPr id="6" name="Slide Number Placeholder 3"/>
          <p:cNvSpPr>
            <a:spLocks noGrp="1"/>
          </p:cNvSpPr>
          <p:nvPr>
            <p:ph type="sldNum" sz="quarter" idx="12"/>
          </p:nvPr>
        </p:nvSpPr>
        <p:spPr>
          <a:prstGeom prst="rect">
            <a:avLst/>
          </a:prstGeom>
        </p:spPr>
        <p:txBody>
          <a:bodyPr/>
          <a:lstStyle/>
          <a:p>
            <a:pPr algn="l"/>
            <a:fld id="{020EDDED-708C-47C4-A8EB-CD8AA8CA6A97}" type="slidenum">
              <a:rPr lang="en-US" smtClean="0">
                <a:solidFill>
                  <a:srgbClr val="000000">
                    <a:tint val="75000"/>
                  </a:srgbClr>
                </a:solidFill>
              </a:rPr>
              <a:pPr algn="l"/>
              <a:t>9</a:t>
            </a:fld>
            <a:endParaRPr lang="en-US" dirty="0">
              <a:solidFill>
                <a:srgbClr val="000000">
                  <a:tint val="75000"/>
                </a:srgbClr>
              </a:solidFill>
            </a:endParaRPr>
          </a:p>
        </p:txBody>
      </p:sp>
      <p:pic>
        <p:nvPicPr>
          <p:cNvPr id="32770" name="Picture 2" descr="http://joyfulbabyplanning.com/wp-content/uploads/2012/08/breastfeeding-mom-and-baby.jpg"/>
          <p:cNvPicPr>
            <a:picLocks noChangeAspect="1" noChangeArrowheads="1"/>
          </p:cNvPicPr>
          <p:nvPr/>
        </p:nvPicPr>
        <p:blipFill>
          <a:blip r:embed="rId3" cstate="print"/>
          <a:stretch>
            <a:fillRect/>
          </a:stretch>
        </p:blipFill>
        <p:spPr bwMode="auto">
          <a:xfrm>
            <a:off x="5486399" y="2133599"/>
            <a:ext cx="3108008" cy="2488883"/>
          </a:xfrm>
          <a:prstGeom prst="rect">
            <a:avLst/>
          </a:prstGeom>
          <a:noFill/>
          <a:ln w="57150">
            <a:solidFill>
              <a:schemeClr val="accent1"/>
            </a:solidFill>
          </a:ln>
        </p:spPr>
      </p:pic>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Theme1">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3" id="{7909083B-3485-49E7-BBE7-EFD488C62F99}" vid="{B57F6697-5DA8-422E-86BF-20B69A74A1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1158</TotalTime>
  <Words>3596</Words>
  <Application>Microsoft Office PowerPoint</Application>
  <PresentationFormat>On-screen Show (4:3)</PresentationFormat>
  <Paragraphs>481</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Theme1</vt:lpstr>
      <vt:lpstr>Breastfeeding Friendly: We’re Ready!</vt:lpstr>
      <vt:lpstr>  </vt:lpstr>
      <vt:lpstr>   Call to Action</vt:lpstr>
      <vt:lpstr>      What Do You Know About Breastfeeding?  True/False Activity </vt:lpstr>
      <vt:lpstr>Breastfed Babies are Healthier</vt:lpstr>
      <vt:lpstr>Breastfeeding Mothers are Healthier</vt:lpstr>
      <vt:lpstr>Breastfeeding Report Card</vt:lpstr>
      <vt:lpstr>Why Do Moms Need Your Support?</vt:lpstr>
      <vt:lpstr>Advocating for Breastfeeding</vt:lpstr>
      <vt:lpstr>Breast Milk Can Save Your Program Money</vt:lpstr>
      <vt:lpstr>Cultural Views of Breastfeeding</vt:lpstr>
      <vt:lpstr>Breastfeeding at Work</vt:lpstr>
      <vt:lpstr>Breastfeeding-Friendly Worksite</vt:lpstr>
      <vt:lpstr>MO Breastfeeding-Friendly Child Care Center </vt:lpstr>
      <vt:lpstr> Kerri’s Story </vt:lpstr>
      <vt:lpstr>CDC’s Breastfeeding and Early Care and Education: Increasing Support for Breastfeeding Families</vt:lpstr>
      <vt:lpstr>How to Support Breastfeeding Mothers</vt:lpstr>
      <vt:lpstr>Skills for the Childcare Worker</vt:lpstr>
      <vt:lpstr>Handling Human Milk</vt:lpstr>
      <vt:lpstr>Handling Human Milk</vt:lpstr>
      <vt:lpstr>Breastmilk Preparation </vt:lpstr>
      <vt:lpstr>Bottle feeding the breast-fed baby</vt:lpstr>
      <vt:lpstr>Bottle feeding the breast-fed baby</vt:lpstr>
      <vt:lpstr>Other supportive strategies </vt:lpstr>
      <vt:lpstr>“I fed the baby the wrong milk!”</vt:lpstr>
      <vt:lpstr>Skills Evaluation </vt:lpstr>
    </vt:vector>
  </TitlesOfParts>
  <Company>City of Springfield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Breastfeeding Friendly: We’re Ready!</dc:title>
  <dc:creator>aowings</dc:creator>
  <cp:lastModifiedBy>nola martz</cp:lastModifiedBy>
  <cp:revision>109</cp:revision>
  <dcterms:created xsi:type="dcterms:W3CDTF">2015-03-24T14:31:00Z</dcterms:created>
  <dcterms:modified xsi:type="dcterms:W3CDTF">2015-04-07T19:09:15Z</dcterms:modified>
</cp:coreProperties>
</file>