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3"/>
  </p:notesMasterIdLst>
  <p:sldIdLst>
    <p:sldId id="256" r:id="rId2"/>
    <p:sldId id="281" r:id="rId3"/>
    <p:sldId id="282" r:id="rId4"/>
    <p:sldId id="323" r:id="rId5"/>
    <p:sldId id="308" r:id="rId6"/>
    <p:sldId id="311" r:id="rId7"/>
    <p:sldId id="312" r:id="rId8"/>
    <p:sldId id="317" r:id="rId9"/>
    <p:sldId id="313" r:id="rId10"/>
    <p:sldId id="316" r:id="rId11"/>
    <p:sldId id="314" r:id="rId12"/>
    <p:sldId id="315" r:id="rId13"/>
    <p:sldId id="318" r:id="rId14"/>
    <p:sldId id="321" r:id="rId15"/>
    <p:sldId id="319" r:id="rId16"/>
    <p:sldId id="320" r:id="rId17"/>
    <p:sldId id="297" r:id="rId18"/>
    <p:sldId id="259" r:id="rId19"/>
    <p:sldId id="293" r:id="rId20"/>
    <p:sldId id="294" r:id="rId21"/>
    <p:sldId id="295" r:id="rId22"/>
    <p:sldId id="296" r:id="rId23"/>
    <p:sldId id="260" r:id="rId24"/>
    <p:sldId id="272" r:id="rId25"/>
    <p:sldId id="298" r:id="rId26"/>
    <p:sldId id="292" r:id="rId27"/>
    <p:sldId id="266" r:id="rId28"/>
    <p:sldId id="278" r:id="rId29"/>
    <p:sldId id="258" r:id="rId30"/>
    <p:sldId id="261" r:id="rId31"/>
    <p:sldId id="273" r:id="rId32"/>
    <p:sldId id="322" r:id="rId33"/>
    <p:sldId id="306" r:id="rId34"/>
    <p:sldId id="291" r:id="rId35"/>
    <p:sldId id="309" r:id="rId36"/>
    <p:sldId id="310" r:id="rId37"/>
    <p:sldId id="274" r:id="rId38"/>
    <p:sldId id="270" r:id="rId39"/>
    <p:sldId id="307" r:id="rId40"/>
    <p:sldId id="280" r:id="rId41"/>
    <p:sldId id="283" r:id="rId4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9" autoAdjust="0"/>
    <p:restoredTop sz="75485" autoAdjust="0"/>
  </p:normalViewPr>
  <p:slideViewPr>
    <p:cSldViewPr>
      <p:cViewPr varScale="1">
        <p:scale>
          <a:sx n="54" d="100"/>
          <a:sy n="54" d="100"/>
        </p:scale>
        <p:origin x="-1836"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D1831A6-D475-4F7A-9065-E94B7F3C352C}" type="datetimeFigureOut">
              <a:rPr lang="en-US" smtClean="0"/>
              <a:pPr/>
              <a:t>9/22/2015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6A9F18AC-F289-4469-A931-77EC445CB77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Introduce yourself and tell a little bit about your background. Introduce</a:t>
            </a:r>
            <a:r>
              <a:rPr lang="en-US" baseline="0" dirty="0" smtClean="0"/>
              <a:t> topic: Insert staggering statistics.</a:t>
            </a:r>
          </a:p>
          <a:p>
            <a:endParaRPr lang="en-US" baseline="0" dirty="0" smtClean="0"/>
          </a:p>
          <a:p>
            <a:r>
              <a:rPr lang="en-US" baseline="0" dirty="0" smtClean="0"/>
              <a:t>All of these “Things That Creep” are actual insects that reside on and/or feed on the human body only and are considered an infestation. They are real bugs and require active treatment to rid the body and living spaces of their invasion and infestation.</a:t>
            </a:r>
          </a:p>
          <a:p>
            <a:endParaRPr lang="en-US" baseline="0" dirty="0" smtClean="0"/>
          </a:p>
          <a:p>
            <a:r>
              <a:rPr lang="en-US" baseline="0" dirty="0" smtClean="0"/>
              <a:t>We will talk a little bit about treatment, however, we will mainly cover how to spot an infestation by the symptoms: so recognition, and then also steps to take in order to prevent or reduce spread to yourselves or others. We will also discuss how to inform the parents. </a:t>
            </a:r>
          </a:p>
          <a:p>
            <a:endParaRPr lang="en-US" baseline="0" dirty="0" smtClean="0"/>
          </a:p>
          <a:p>
            <a:r>
              <a:rPr lang="en-US" baseline="0" dirty="0" smtClean="0"/>
              <a:t>First, lets take a quiz individually to get a feel for what we might already know about each of these things that creep. </a:t>
            </a:r>
          </a:p>
          <a:p>
            <a:endParaRPr lang="en-US" baseline="0" dirty="0" smtClean="0"/>
          </a:p>
          <a:p>
            <a:r>
              <a:rPr lang="en-US" baseline="0" dirty="0" smtClean="0"/>
              <a:t>Now that we’ve taken the quiz, let’s get started with things that creep! </a:t>
            </a:r>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a crevice</a:t>
            </a:r>
            <a:r>
              <a:rPr lang="en-US" baseline="0" dirty="0" smtClean="0"/>
              <a:t> where a bud bug resides, there can be one bug or many of them. And often, an infestation that has not been found for quite some time tends to look like this picture. The black specks are the waste left behind be them while the yellow and white you see are the eggs and larvae of the growing bed bugs. Soon they will be full grown and able to reproduce.</a:t>
            </a:r>
          </a:p>
          <a:p>
            <a:endParaRPr lang="en-US" baseline="0" dirty="0" smtClean="0"/>
          </a:p>
          <a:p>
            <a:pPr defTabSz="931774"/>
            <a:r>
              <a:rPr lang="en-US" dirty="0" smtClean="0"/>
              <a:t>Bed bugs can have 10,000 babies in three months. </a:t>
            </a:r>
          </a:p>
          <a:p>
            <a:endParaRPr lang="en-US" dirty="0" smtClean="0"/>
          </a:p>
          <a:p>
            <a:pPr defTabSz="931774"/>
            <a:r>
              <a:rPr lang="en-US" dirty="0" smtClean="0"/>
              <a:t>An adult bed bug can survive 550 days without food</a:t>
            </a:r>
          </a:p>
          <a:p>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Bed</a:t>
            </a:r>
            <a:r>
              <a:rPr lang="en-US" baseline="0" dirty="0" smtClean="0"/>
              <a:t> Bugs can be brought in from any area of the world and all people are at risk to have them invade. It is a matter of looking through materials and furniture periodically and especially when you get to a travel destination. It might be a good idea to encourage parents to let you know if they have recently travelled especially if it has been to an area that has a known bed bugs outbreak. </a:t>
            </a:r>
          </a:p>
          <a:p>
            <a:endParaRPr lang="en-US" baseline="0" dirty="0" smtClean="0"/>
          </a:p>
          <a:p>
            <a:r>
              <a:rPr lang="en-US" baseline="0" dirty="0" smtClean="0"/>
              <a:t>Also cubbies are a great idea to isolate each child’s belongings. Limit clothing and cloths brought into a facility from home. And if you do travel, it may be best not to set your luggage ON a bed or this near to it.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Blood spots or these black specks are found in the wake of a</a:t>
            </a:r>
            <a:r>
              <a:rPr lang="en-US" baseline="0" dirty="0" smtClean="0"/>
              <a:t> bed bug infestation. A mattress cover, and there are specific types that can be ordered, has proven useful in prevention of bed bug infestation of a mattress. Due to the fact that it can be removed and washed and dried. </a:t>
            </a:r>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While it is true that bedbugs feed on blood, they don’t have to eat every day. In fact, they can go days, weeks or even months without another meal, depending on the climate.</a:t>
            </a:r>
            <a:br>
              <a:rPr lang="en-US" dirty="0" smtClean="0"/>
            </a:br>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There are</a:t>
            </a:r>
            <a:r>
              <a:rPr lang="en-US" baseline="0" dirty="0" smtClean="0"/>
              <a:t> a characteristic set of bites, usually that line up in a walking pattern to the bug, like the last slide showing the picture of the woman’s arm. A bed bug typically feeds as it wanders, taking a bite with just about every step. These bites can be very itchy and become infected if itched too often. </a:t>
            </a:r>
          </a:p>
          <a:p>
            <a:endParaRPr lang="en-US" baseline="0" dirty="0" smtClean="0"/>
          </a:p>
          <a:p>
            <a:r>
              <a:rPr lang="en-US" baseline="0" dirty="0" smtClean="0"/>
              <a:t>You can also look for itching in the child that may have bed bug bites, even if they have not been noticed yet by their parents. Do not confuse bed bug bites with chiggers or known tick or mosquito bites. That could be unnecessary worry. Ask parents first if they know that the child has been itching and has visible bites if seen. </a:t>
            </a:r>
          </a:p>
          <a:p>
            <a:endParaRPr lang="en-US" baseline="0" dirty="0" smtClean="0"/>
          </a:p>
          <a:p>
            <a:r>
              <a:rPr lang="en-US" baseline="0" dirty="0" smtClean="0"/>
              <a:t>Remember: if an actual bed bug is found, the article of clothing along with the backpack that the child is wearing can be secured in a plastic bag for the day, and parents called, and also the bug can be plucked off and done away with isopropyl (rubbing) alcohol or flushed down the toilet. </a:t>
            </a:r>
          </a:p>
          <a:p>
            <a:endParaRPr lang="en-US" baseline="0" dirty="0" smtClean="0"/>
          </a:p>
          <a:p>
            <a:pPr defTabSz="931774"/>
            <a:r>
              <a:rPr lang="en-US" baseline="0" dirty="0" smtClean="0"/>
              <a:t>Bed bugs do not typically carry disease, so they can be picked off and disposed of. Even though they</a:t>
            </a:r>
            <a:r>
              <a:rPr lang="en-US" dirty="0" smtClean="0"/>
              <a:t> do not transmit disease, they may cause symptoms</a:t>
            </a:r>
            <a:r>
              <a:rPr lang="en-US" baseline="0" dirty="0" smtClean="0"/>
              <a:t> </a:t>
            </a:r>
            <a:r>
              <a:rPr lang="en-US" dirty="0" smtClean="0"/>
              <a:t>including rash, psychological distress, and insomnia. </a:t>
            </a:r>
          </a:p>
          <a:p>
            <a:pPr defTabSz="931774"/>
            <a:endParaRPr lang="en-US" dirty="0" smtClean="0"/>
          </a:p>
          <a:p>
            <a:pPr defTabSz="931774"/>
            <a:r>
              <a:rPr lang="en-US" dirty="0" smtClean="0"/>
              <a:t>It’s really less likely to get bed bugs now, it seems, than even</a:t>
            </a:r>
            <a:r>
              <a:rPr lang="en-US" baseline="0" dirty="0" smtClean="0"/>
              <a:t> a few months ago because exterminators have gotten more wise to the bed bug pattern and how to rid homes of them. </a:t>
            </a:r>
            <a:endParaRPr lang="en-US" dirty="0" smtClean="0"/>
          </a:p>
          <a:p>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defRPr/>
            </a:pPr>
            <a:r>
              <a:rPr lang="en-US" baseline="0" dirty="0" smtClean="0"/>
              <a:t>If you find a bed bug on a student or on clothing, remove the bug and spray it with, or dunk it in 90% isopropyl (rubbing) alcohol. Bed bugs will die when sprayed with this. </a:t>
            </a:r>
            <a:r>
              <a:rPr lang="en-US" dirty="0" smtClean="0"/>
              <a:t>Be</a:t>
            </a:r>
            <a:r>
              <a:rPr lang="en-US" baseline="0" dirty="0" smtClean="0"/>
              <a:t>d bugs can be killed with heat up to 120 degrees F, like the hottest temperature a normal faucet will go or near that.</a:t>
            </a:r>
          </a:p>
          <a:p>
            <a:pPr defTabSz="931774">
              <a:defRPr/>
            </a:pPr>
            <a:endParaRPr lang="en-US" baseline="0" dirty="0" smtClean="0"/>
          </a:p>
          <a:p>
            <a:pPr defTabSz="931774">
              <a:defRPr/>
            </a:pPr>
            <a:r>
              <a:rPr lang="en-US" baseline="0" dirty="0" smtClean="0"/>
              <a:t>A child does not need to sent home in the case of a bed bug found due to the length of time treatment takes.</a:t>
            </a:r>
          </a:p>
          <a:p>
            <a:pPr defTabSz="931774">
              <a:defRPr/>
            </a:pPr>
            <a:endParaRPr lang="en-US" baseline="0" dirty="0" smtClean="0"/>
          </a:p>
          <a:p>
            <a:endParaRPr lang="en-US" dirty="0" smtClean="0"/>
          </a:p>
          <a:p>
            <a:r>
              <a:rPr lang="en-US" dirty="0" smtClean="0"/>
              <a:t> Each facility will have to create guidelines based on their situation. It is better to know the risk and be proactive than to wait for an infestation to occur to take action. </a:t>
            </a: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Treatments</a:t>
            </a:r>
            <a:r>
              <a:rPr lang="en-US" baseline="0" dirty="0" smtClean="0"/>
              <a:t> can take several months and may be very costly.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u="none" strike="noStrike" kern="1200" dirty="0" smtClean="0">
                <a:solidFill>
                  <a:schemeClr val="tx1"/>
                </a:solidFill>
                <a:latin typeface="+mn-lt"/>
                <a:ea typeface="+mn-ea"/>
                <a:cs typeface="+mn-cs"/>
              </a:rPr>
              <a:t>Controlling the spread of the pests has been difficult, as they have developed a resistance to once-effective insecticides. The best way to eradicate them safely, experts say, is by hiring a technician to heat the infected area to temperatures higher than 113°F. There is also dusting that a professional can do and they may</a:t>
            </a:r>
            <a:r>
              <a:rPr lang="en-US" sz="1200" u="none" strike="noStrike" kern="1200" baseline="0" dirty="0" smtClean="0">
                <a:solidFill>
                  <a:schemeClr val="tx1"/>
                </a:solidFill>
                <a:latin typeface="+mn-lt"/>
                <a:ea typeface="+mn-ea"/>
                <a:cs typeface="+mn-cs"/>
              </a:rPr>
              <a:t> spray down knick knacks with rubbing alcohol. And there are other methods.</a:t>
            </a:r>
            <a:endParaRPr lang="en-US" dirty="0" smtClean="0"/>
          </a:p>
          <a:p>
            <a:r>
              <a:rPr lang="en-US" dirty="0" smtClean="0"/>
              <a:t> </a:t>
            </a:r>
            <a:br>
              <a:rPr lang="en-US" dirty="0" smtClean="0"/>
            </a:br>
            <a:r>
              <a:rPr lang="en-US" dirty="0" smtClean="0"/>
              <a:t>Beagles can be trained to sniff them out. There are</a:t>
            </a:r>
            <a:r>
              <a:rPr lang="en-US" baseline="0" dirty="0" smtClean="0"/>
              <a:t> others dogs that can do this as well; it is just one way to spot an infestation and get rid of it quickly. So, keep the options in mind in case you run into someone who DOES have a bed bug problem. You’ll be a big help!</a:t>
            </a:r>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r>
              <a:rPr lang="en-US" dirty="0" smtClean="0"/>
              <a:t>Around five percent of the population in the United States of America suffers with head lice infestations every year, that’s about 12 million people. An exact number cannot be produced, this</a:t>
            </a:r>
            <a:r>
              <a:rPr lang="en-US" baseline="0" dirty="0" smtClean="0"/>
              <a:t> is only a projection, because head lice are not a reportable disease. There is no way to know for sure, and really we do not need to know. Head lice do not spread disease, they are just a pest and it’s best to try to avoid them, and we’ll talk about how to do that. </a:t>
            </a:r>
          </a:p>
          <a:p>
            <a:pPr defTabSz="931774"/>
            <a:endParaRPr lang="en-US" baseline="0" dirty="0" smtClean="0"/>
          </a:p>
          <a:p>
            <a:pPr defTabSz="931774"/>
            <a:r>
              <a:rPr lang="en-US" baseline="0" dirty="0" smtClean="0"/>
              <a:t>Do you think head lice are the biggest “bug” problem in your facility? Who has had a problem before? What did you do about it? Do you have a no-nit policy? Do you think lice are a problem more to be concerned about than bed bugs or scabies?</a:t>
            </a:r>
            <a:endParaRPr lang="en-US" dirty="0" smtClean="0"/>
          </a:p>
          <a:p>
            <a:endParaRPr lang="en-US" dirty="0" smtClean="0"/>
          </a:p>
          <a:p>
            <a:r>
              <a:rPr lang="en-US" dirty="0" smtClean="0"/>
              <a:t>Many</a:t>
            </a:r>
            <a:r>
              <a:rPr lang="en-US" baseline="0" dirty="0" smtClean="0"/>
              <a:t> schools practice the “no nit” policy and we’ll talk more about that and you can decide whether or not that is what is best for your school.</a:t>
            </a:r>
            <a:endParaRPr lang="en-US" dirty="0" smtClean="0"/>
          </a:p>
          <a:p>
            <a:endParaRPr lang="en-US" dirty="0" smtClean="0"/>
          </a:p>
          <a:p>
            <a:endParaRPr lang="en-US" dirty="0" smtClean="0"/>
          </a:p>
          <a:p>
            <a:endParaRPr lang="en-US" dirty="0" smtClean="0"/>
          </a:p>
          <a:p>
            <a:endParaRPr lang="en-US" dirty="0" smtClean="0"/>
          </a:p>
          <a:p>
            <a:r>
              <a:rPr lang="en-US" dirty="0" smtClean="0"/>
              <a:t>Head Lice cases</a:t>
            </a:r>
            <a:r>
              <a:rPr lang="en-US" baseline="0" dirty="0" smtClean="0"/>
              <a:t> may rise and fall with the season changes but no one is for sure whether there is a pattern to it or not. There is not any realistic way to determine an accurate amount of cases each year due to factors: home remedies to rid rather than doctors visits, also actual versus suspected cases. </a:t>
            </a:r>
            <a:r>
              <a:rPr lang="en-US" dirty="0" smtClean="0"/>
              <a:t>It does seem that despite the lack of evidence and head lice statistics, many parents look for head lice information online. The term ‘head lice’ is searched globally by Google users 450,000 times in a month.</a:t>
            </a:r>
            <a:endParaRPr lang="en-US" baseline="0" dirty="0" smtClean="0"/>
          </a:p>
          <a:p>
            <a:endParaRPr lang="en-US" baseline="0" dirty="0" smtClean="0"/>
          </a:p>
          <a:p>
            <a:r>
              <a:rPr lang="en-US" baseline="0" dirty="0" smtClean="0"/>
              <a:t>Some people believe that modern treatments may have made head lice immune to certain treatments we now have but there is little or no proof that this is the case. </a:t>
            </a:r>
          </a:p>
          <a:p>
            <a:endParaRPr lang="en-US" baseline="0" dirty="0" smtClean="0"/>
          </a:p>
          <a:p>
            <a:r>
              <a:rPr lang="en-US" baseline="0" dirty="0" smtClean="0"/>
              <a:t>Treatment takes diligence to ensure that this social parasite is eliminated and does not make a comeback. </a:t>
            </a:r>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r>
              <a:rPr lang="en-US" dirty="0" smtClean="0"/>
              <a:t>Some info about head lice:</a:t>
            </a:r>
          </a:p>
          <a:p>
            <a:pPr defTabSz="931774"/>
            <a:r>
              <a:rPr lang="en-US" dirty="0" smtClean="0"/>
              <a:t>Mummified remains of ancient Egyptians have even shown infestation of head lice. So they’ve been around for awhile. We won’t get rid of them, just</a:t>
            </a:r>
            <a:r>
              <a:rPr lang="en-US" baseline="0" dirty="0" smtClean="0"/>
              <a:t> try to keep them away from us. </a:t>
            </a:r>
            <a:endParaRPr lang="en-US" dirty="0" smtClean="0"/>
          </a:p>
          <a:p>
            <a:pPr defTabSz="931774"/>
            <a:endParaRPr lang="en-US" dirty="0" smtClean="0"/>
          </a:p>
          <a:p>
            <a:pPr defTabSz="931774"/>
            <a:r>
              <a:rPr lang="en-US" dirty="0" smtClean="0"/>
              <a:t>Although lice cannot survive without human hair for longer than 48 hours (thi</a:t>
            </a:r>
            <a:r>
              <a:rPr lang="en-US" baseline="0" dirty="0" smtClean="0"/>
              <a:t>s is a good thing!)</a:t>
            </a:r>
            <a:r>
              <a:rPr lang="en-US" dirty="0" smtClean="0"/>
              <a:t>, they can last up to 24 hours under water. Will washing help</a:t>
            </a:r>
            <a:r>
              <a:rPr lang="en-US" baseline="0" dirty="0" smtClean="0"/>
              <a:t> then?</a:t>
            </a:r>
            <a:endParaRPr lang="en-US" dirty="0" smtClean="0"/>
          </a:p>
          <a:p>
            <a:pPr defTabSz="931774"/>
            <a:endParaRPr lang="en-US" dirty="0" smtClean="0"/>
          </a:p>
          <a:p>
            <a:pPr defTabSz="931774"/>
            <a:r>
              <a:rPr lang="en-US" dirty="0" smtClean="0"/>
              <a:t>The most likely source of an infestation is from children between the ages of three and twelve years of age, they will normally catch an infestation from school or after school clubs</a:t>
            </a:r>
            <a:r>
              <a:rPr lang="en-US" baseline="0" dirty="0" smtClean="0"/>
              <a:t> or camp-outs,</a:t>
            </a:r>
            <a:r>
              <a:rPr lang="en-US" dirty="0" smtClean="0"/>
              <a:t> and pass the infestation on to their family or other friends.</a:t>
            </a:r>
          </a:p>
          <a:p>
            <a:endParaRPr lang="en-US" dirty="0" smtClean="0"/>
          </a:p>
          <a:p>
            <a:r>
              <a:rPr lang="en-US" dirty="0" smtClean="0"/>
              <a:t>Children in group</a:t>
            </a:r>
            <a:r>
              <a:rPr lang="en-US" baseline="0" dirty="0" smtClean="0"/>
              <a:t> settings are at an increased risk because of frequent head-to-head contact and sharing personal items. Caregivers and household members of children infested with head lice can also be at an increased risk. </a:t>
            </a:r>
          </a:p>
          <a:p>
            <a:endParaRPr lang="en-US" baseline="0" dirty="0" smtClean="0"/>
          </a:p>
          <a:p>
            <a:r>
              <a:rPr lang="en-US" b="1" baseline="0" dirty="0" smtClean="0"/>
              <a:t>Head lice are not a sign of poor hygiene and do not transmit infections. </a:t>
            </a:r>
          </a:p>
          <a:p>
            <a:r>
              <a:rPr lang="en-US" b="1" baseline="0" dirty="0" smtClean="0"/>
              <a:t>They are simply a nuisance.</a:t>
            </a:r>
          </a:p>
          <a:p>
            <a:endParaRPr lang="en-US" baseline="0" dirty="0" smtClean="0"/>
          </a:p>
          <a:p>
            <a:r>
              <a:rPr lang="en-US" baseline="0" dirty="0" smtClean="0"/>
              <a:t>Knowing the life cycle is an important factor in the management of head lice. We will discuss this more soon.</a:t>
            </a:r>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Head lice</a:t>
            </a:r>
            <a:r>
              <a:rPr lang="en-US" baseline="0" dirty="0" smtClean="0"/>
              <a:t> are a worldwide occurrence and especially common among children and place they reside. They are only found on humans. These are not the same as body lice where the prevalence is among populations with poor hygiene. Head lice is not due to poor hygiene. All socioeconomic groups are affected, lice aren’t choosy. Though they do tend to choose the cleaner heads.</a:t>
            </a:r>
          </a:p>
          <a:p>
            <a:endParaRPr lang="en-US" baseline="0" dirty="0" smtClean="0"/>
          </a:p>
        </p:txBody>
      </p:sp>
      <p:sp>
        <p:nvSpPr>
          <p:cNvPr id="4" name="Slide Number Placeholder 3"/>
          <p:cNvSpPr>
            <a:spLocks noGrp="1"/>
          </p:cNvSpPr>
          <p:nvPr>
            <p:ph type="sldNum" sz="quarter" idx="10"/>
          </p:nvPr>
        </p:nvSpPr>
        <p:spPr/>
        <p:txBody>
          <a:bodyPr/>
          <a:lstStyle/>
          <a:p>
            <a:fld id="{6A9F18AC-F289-4469-A931-77EC445CB77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Read slides.</a:t>
            </a:r>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 nit policies………</a:t>
            </a:r>
            <a:r>
              <a:rPr lang="en-US" baseline="0" dirty="0" smtClean="0"/>
              <a:t>It is important not to confuse eggs or nits with dandruff or other hair debris (hairspray droplets, scabs, or dirt) as empty nit casings appear white against darker hair. If these are found, it DOES NOT indicate that a child has head lice. He/she does not need to be sent home, as it does little to control a problem, and causes unneeded travel home and away from the care center for parents. </a:t>
            </a:r>
          </a:p>
          <a:p>
            <a:r>
              <a:rPr lang="en-US" baseline="0" dirty="0" smtClean="0"/>
              <a:t>It is easiest and most efficient way to spot these nits at the nape of the neck or behind the ears within 1cm of the scalp. But remember, seeing only this is not need for a child to be sent home for the day.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Confidentiality must be maintained and a child should not miss school or daycare because of head lice. They should be discouraged from close direct head contact with others. </a:t>
            </a:r>
            <a:endParaRPr lang="en-US" b="1"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female louse lives up to three to four weeks and lays approximately six to ten eggs (nits) a day on the human scalp. These tiny eggs (appearing</a:t>
            </a:r>
            <a:r>
              <a:rPr lang="en-US" baseline="0" dirty="0" smtClean="0"/>
              <a:t> as tiny white or dark ovals) are firmly attached to the hair, with a glue-like material, close to the scalp. Young nymphs hatch in about 7-12 days, resembling a small adult. They reach the adult stage in about 10 days. And then can breed. </a:t>
            </a:r>
          </a:p>
          <a:p>
            <a:endParaRPr lang="en-US" dirty="0" smtClean="0"/>
          </a:p>
          <a:p>
            <a:r>
              <a:rPr lang="en-US" dirty="0" smtClean="0"/>
              <a:t>You can see here all the stages of life. </a:t>
            </a:r>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Head lice are typically found in this area but may</a:t>
            </a:r>
            <a:r>
              <a:rPr lang="en-US" baseline="0" dirty="0" smtClean="0"/>
              <a:t> also be found in other areas of the head including the eyebrows and eyelashes. They can even be found in the seams of clothing.</a:t>
            </a:r>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Head lice live and breed</a:t>
            </a:r>
            <a:r>
              <a:rPr lang="en-US" baseline="0" dirty="0" smtClean="0"/>
              <a:t> on the child’s hair and scalp and feed on blood. They like this warm environment. With the first case of head lice on an individual, itching may not develop for four to six weeks because it takes that amount of time for sensitivity to result. </a:t>
            </a:r>
          </a:p>
          <a:p>
            <a:endParaRPr lang="en-US" baseline="0" dirty="0" smtClean="0"/>
          </a:p>
          <a:p>
            <a:r>
              <a:rPr lang="en-US" baseline="0" dirty="0" smtClean="0"/>
              <a:t>They cannot survive for more than one to two days off a live host, sometimes less than a day. So they do not live in the child’s clothing for extended periods and it is less likely that they are spread by articles of clothing. They do not hop or fly; they only crawl. That is one thing to remember, it takes very close contact in order to spread lice. Though everyone is susceptible. </a:t>
            </a:r>
          </a:p>
          <a:p>
            <a:endParaRPr lang="en-US" baseline="0" dirty="0" smtClean="0"/>
          </a:p>
          <a:p>
            <a:r>
              <a:rPr lang="en-US" baseline="0" dirty="0" smtClean="0"/>
              <a:t>It is important not to confuse eggs or nits with dandruff or other hair debris (hairspray droplets, scabs, or dirt) as empty nit casings appear white against darker hair. If these are found, it DOES NOT indicate that a child has head lice. He/she does not need to be sent home, as it does little to control a problem, and causes unneeded travel home and away from the care center for parents. </a:t>
            </a:r>
          </a:p>
          <a:p>
            <a:r>
              <a:rPr lang="en-US" baseline="0" dirty="0" smtClean="0"/>
              <a:t>It is easiest and most efficient way to spot these nits at the nape of the neck or behind the ears within 1cm of the scalp. But remember, seeing only this is not need for a child to be sent home for the day. </a:t>
            </a:r>
          </a:p>
          <a:p>
            <a:endParaRPr lang="en-US" baseline="0" dirty="0" smtClean="0"/>
          </a:p>
          <a:p>
            <a:r>
              <a:rPr lang="en-US" baseline="0" dirty="0" smtClean="0"/>
              <a:t>Open sores from scratching may lead to a secondary infection. </a:t>
            </a:r>
          </a:p>
          <a:p>
            <a:endParaRPr lang="en-US" baseline="0" dirty="0" smtClean="0"/>
          </a:p>
        </p:txBody>
      </p:sp>
      <p:sp>
        <p:nvSpPr>
          <p:cNvPr id="4" name="Slide Number Placeholder 3"/>
          <p:cNvSpPr>
            <a:spLocks noGrp="1"/>
          </p:cNvSpPr>
          <p:nvPr>
            <p:ph type="sldNum" sz="quarter" idx="10"/>
          </p:nvPr>
        </p:nvSpPr>
        <p:spPr/>
        <p:txBody>
          <a:bodyPr/>
          <a:lstStyle/>
          <a:p>
            <a:fld id="{6A9F18AC-F289-4469-A931-77EC445CB77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defRPr/>
            </a:pPr>
            <a:r>
              <a:rPr lang="en-US" dirty="0" smtClean="0"/>
              <a:t>Conditioners can be used to slow down the louse to be manually combed out.</a:t>
            </a:r>
          </a:p>
          <a:p>
            <a:pPr defTabSz="931774">
              <a:defRPr/>
            </a:pPr>
            <a:endParaRPr lang="en-US" dirty="0" smtClean="0"/>
          </a:p>
          <a:p>
            <a:pPr defTabSz="931774">
              <a:defRPr/>
            </a:pPr>
            <a:r>
              <a:rPr lang="en-US" dirty="0" smtClean="0"/>
              <a:t>A chemical treatment should not be tried until a pediatrician  or skilled nurse has identified a suspected infestation as actual. In the past two decades, head lice have become resistant to nearly</a:t>
            </a:r>
            <a:r>
              <a:rPr lang="en-US" baseline="0" dirty="0" smtClean="0"/>
              <a:t> all first-line treatments. Suspected infestation and eager treatment has caused this. Remember, just because there are “nits” does not mean there are lice.</a:t>
            </a:r>
          </a:p>
          <a:p>
            <a:endParaRPr lang="en-US" baseline="0" dirty="0" smtClean="0"/>
          </a:p>
          <a:p>
            <a:r>
              <a:rPr lang="en-US" baseline="0" dirty="0" smtClean="0"/>
              <a:t>Explanation: Studies show that the potential for misdiagnosis of head lice and the improper use of chemicals to treat infestations are unsafe to children and cause products to be used excessively. While this is well intentioned, it is misguided. This can be toxic to a child. </a:t>
            </a:r>
          </a:p>
          <a:p>
            <a:endParaRPr lang="en-US" baseline="0" dirty="0" smtClean="0"/>
          </a:p>
          <a:p>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u="none" strike="noStrike" kern="1200" dirty="0" smtClean="0">
                <a:solidFill>
                  <a:schemeClr val="tx1"/>
                </a:solidFill>
                <a:latin typeface="+mn-lt"/>
                <a:ea typeface="+mn-ea"/>
                <a:cs typeface="+mn-cs"/>
              </a:rPr>
              <a:t/>
            </a:r>
            <a:br>
              <a:rPr lang="en-US" sz="1200" u="none" strike="noStrike" kern="1200" dirty="0" smtClean="0">
                <a:solidFill>
                  <a:schemeClr val="tx1"/>
                </a:solidFill>
                <a:latin typeface="+mn-lt"/>
                <a:ea typeface="+mn-ea"/>
                <a:cs typeface="+mn-cs"/>
              </a:rPr>
            </a:br>
            <a:endParaRPr lang="en-US" sz="1200" u="none" strike="noStrike" kern="1200" dirty="0" smtClean="0">
              <a:solidFill>
                <a:schemeClr val="tx1"/>
              </a:solidFill>
              <a:latin typeface="+mn-lt"/>
              <a:ea typeface="+mn-ea"/>
              <a:cs typeface="+mn-cs"/>
            </a:endParaRPr>
          </a:p>
          <a:p>
            <a:endParaRPr lang="en-US" b="0" baseline="0" dirty="0" smtClean="0"/>
          </a:p>
          <a:p>
            <a:endParaRPr lang="en-US" b="0" baseline="0" dirty="0" smtClean="0"/>
          </a:p>
          <a:p>
            <a:endParaRPr lang="en-US" b="0" baseline="0" dirty="0" smtClean="0"/>
          </a:p>
          <a:p>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defRPr/>
            </a:pPr>
            <a:r>
              <a:rPr lang="en-US" dirty="0" err="1" smtClean="0"/>
              <a:t>Lindane</a:t>
            </a:r>
            <a:r>
              <a:rPr lang="en-US" dirty="0" smtClean="0"/>
              <a:t> and</a:t>
            </a:r>
            <a:r>
              <a:rPr lang="en-US" baseline="0" dirty="0" smtClean="0"/>
              <a:t> other over-the-counter drugs have shown harmful side effects like neurological damage and should be used only when prescribed and for SHORT periods of time. Try plain conditioner and comb out the lice. Also take proper care of clothing and bedding items so as not to re-infest a clean and groomed head. </a:t>
            </a:r>
            <a:endParaRPr lang="en-US" dirty="0" smtClean="0"/>
          </a:p>
          <a:p>
            <a:endParaRPr lang="en-US" dirty="0" smtClean="0"/>
          </a:p>
          <a:p>
            <a:r>
              <a:rPr lang="en-US" b="0" baseline="0" dirty="0" smtClean="0"/>
              <a:t>According to American Academy of Pediatrics, the ideal treatment for lice would be completely safe, free of harmful chemicals, readily available without a prescription, easy to use, and inexpensive. I don’t know that there is a treatment like this; it is just the ideal. Recently the AAP are taking a stronger stance about keeping children in school if nits are found. In fact, a journal reads this </a:t>
            </a:r>
            <a:r>
              <a:rPr lang="en-US" sz="1200" u="none" strike="noStrike" kern="1200" dirty="0" smtClean="0">
                <a:solidFill>
                  <a:schemeClr val="tx1"/>
                </a:solidFill>
                <a:latin typeface="+mn-lt"/>
                <a:ea typeface="+mn-ea"/>
                <a:cs typeface="+mn-cs"/>
              </a:rPr>
              <a:t>"no healthy child should be excluded from or allowed to miss school time because of head lice.“ This is provided that the child</a:t>
            </a:r>
            <a:r>
              <a:rPr lang="en-US" sz="1200" u="none" strike="noStrike" kern="1200" baseline="0" dirty="0" smtClean="0">
                <a:solidFill>
                  <a:schemeClr val="tx1"/>
                </a:solidFill>
                <a:latin typeface="+mn-lt"/>
                <a:ea typeface="+mn-ea"/>
                <a:cs typeface="+mn-cs"/>
              </a:rPr>
              <a:t> IS being treated in some way.</a:t>
            </a:r>
            <a:r>
              <a:rPr lang="en-US" sz="1200" u="none" strike="noStrike" kern="1200" dirty="0" smtClean="0">
                <a:solidFill>
                  <a:schemeClr val="tx1"/>
                </a:solidFill>
                <a:latin typeface="+mn-lt"/>
                <a:ea typeface="+mn-ea"/>
                <a:cs typeface="+mn-cs"/>
              </a:rPr>
              <a:t> </a:t>
            </a:r>
            <a:br>
              <a:rPr lang="en-US" sz="1200" u="none" strike="noStrike" kern="1200" dirty="0" smtClean="0">
                <a:solidFill>
                  <a:schemeClr val="tx1"/>
                </a:solidFill>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r>
              <a:rPr lang="en-US" baseline="0" dirty="0" smtClean="0"/>
              <a:t>Direct contact is needed with infested persons and objects used by them. Especially head gear and shared clothing.</a:t>
            </a:r>
            <a:endParaRPr lang="en-US" dirty="0" smtClean="0"/>
          </a:p>
          <a:p>
            <a:r>
              <a:rPr lang="en-US" dirty="0" smtClean="0"/>
              <a:t>Increased travel in head lice</a:t>
            </a:r>
            <a:r>
              <a:rPr lang="en-US" baseline="0" dirty="0" smtClean="0"/>
              <a:t> is seen in children with a fever.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Wash all clothing and hats and put in dryer after. The heat should kill all bugs. Remember they cannot survive more than 2 days off the human body, so consider putting all head gear and sleeping mats away for a couple of days to ensure the bugs die if that item cannot be washed and dried. </a:t>
            </a:r>
          </a:p>
          <a:p>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child</a:t>
            </a:r>
            <a:r>
              <a:rPr lang="en-US" baseline="0" dirty="0" smtClean="0"/>
              <a:t> is recommended to go to a </a:t>
            </a:r>
            <a:r>
              <a:rPr lang="en-US" dirty="0" smtClean="0"/>
              <a:t>doctor if head lice is suspected but it is also</a:t>
            </a:r>
            <a:r>
              <a:rPr lang="en-US" baseline="0" dirty="0" smtClean="0"/>
              <a:t> important to know what you are looking for. </a:t>
            </a:r>
          </a:p>
          <a:p>
            <a:r>
              <a:rPr lang="en-US" baseline="0" dirty="0" smtClean="0"/>
              <a:t>The gold standard for diagnosis, as stated by most professionals, is finding a live head louse on the head which can be difficult because lice avoid light and can crawl quickly. A louse comb is the quickest way to reveal an infestation. A thick conditioner can be used to make the louse slower in crawling away. </a:t>
            </a:r>
            <a:endParaRPr lang="en-US" dirty="0" smtClean="0"/>
          </a:p>
          <a:p>
            <a:r>
              <a:rPr lang="en-US" dirty="0" smtClean="0"/>
              <a:t> </a:t>
            </a:r>
          </a:p>
          <a:p>
            <a:r>
              <a:rPr lang="en-US" dirty="0" smtClean="0"/>
              <a:t>It is important</a:t>
            </a:r>
            <a:r>
              <a:rPr lang="en-US" baseline="0" dirty="0" smtClean="0"/>
              <a:t> to remember that finding a nit on a child's head is not the same as finding a louse.</a:t>
            </a:r>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defTabSz="931774">
              <a:defRPr/>
            </a:pPr>
            <a:r>
              <a:rPr lang="en-US" dirty="0" smtClean="0"/>
              <a:t>It is probably impossible to prevent all head lice infestations. </a:t>
            </a:r>
          </a:p>
          <a:p>
            <a:pPr defTabSz="931774">
              <a:defRPr/>
            </a:pPr>
            <a:endParaRPr lang="en-US" dirty="0" smtClean="0"/>
          </a:p>
          <a:p>
            <a:pPr defTabSz="931774">
              <a:defRPr/>
            </a:pPr>
            <a:r>
              <a:rPr lang="en-US" dirty="0" smtClean="0"/>
              <a:t>The major focus of control activities should be to reduce the number of lice on the head and to lessen the risks of head-to-head contact. </a:t>
            </a:r>
          </a:p>
          <a:p>
            <a:pPr defTabSz="931774">
              <a:defRPr/>
            </a:pPr>
            <a:endParaRPr lang="en-US" dirty="0" smtClean="0"/>
          </a:p>
          <a:p>
            <a:pPr defTabSz="931774">
              <a:defRPr/>
            </a:pPr>
            <a:r>
              <a:rPr lang="en-US" dirty="0" smtClean="0"/>
              <a:t>Children should be taught not to share personal items such as combs, brushes, and hats. (Do not ever refuse to have children wear a helmet or other safety items for fear of head lice.) And if</a:t>
            </a:r>
            <a:r>
              <a:rPr lang="en-US" baseline="0" dirty="0" smtClean="0"/>
              <a:t> they turn out to have head lice, put that head gear away for a few days, and any lice on there should be gone within that time.</a:t>
            </a:r>
            <a:r>
              <a:rPr lang="en-US" dirty="0" smtClean="0"/>
              <a:t> </a:t>
            </a:r>
          </a:p>
          <a:p>
            <a:pPr defTabSz="931774">
              <a:defRPr/>
            </a:pPr>
            <a:endParaRPr lang="en-US" dirty="0" smtClean="0"/>
          </a:p>
          <a:p>
            <a:pPr defTabSz="931774">
              <a:defRPr/>
            </a:pPr>
            <a:r>
              <a:rPr lang="en-US" dirty="0" smtClean="0"/>
              <a:t>An awareness of the signs and</a:t>
            </a:r>
            <a:r>
              <a:rPr lang="en-US" baseline="0" dirty="0" smtClean="0"/>
              <a:t> symptoms of a head lice infestation leads to prompt treatment and this is the best method of prevention. </a:t>
            </a:r>
            <a:r>
              <a:rPr lang="en-US" dirty="0" smtClean="0"/>
              <a:t> </a:t>
            </a:r>
          </a:p>
          <a:p>
            <a:pPr defTabSz="931774">
              <a:defRPr/>
            </a:pPr>
            <a:endParaRPr lang="en-US" dirty="0" smtClean="0"/>
          </a:p>
          <a:p>
            <a:pPr defTabSz="931774">
              <a:defRPr/>
            </a:pPr>
            <a:r>
              <a:rPr lang="en-US" dirty="0" smtClean="0"/>
              <a:t>Parents</a:t>
            </a:r>
            <a:r>
              <a:rPr lang="en-US" baseline="0" dirty="0" smtClean="0"/>
              <a:t> should be called that day or send a note home with them indicating treatment if infestation is suspected. The child should not have to miss day care the next day but treatment is encouraged promptly. </a:t>
            </a:r>
            <a:r>
              <a:rPr lang="en-US" dirty="0" smtClean="0"/>
              <a:t>If a parent does</a:t>
            </a:r>
            <a:r>
              <a:rPr lang="en-US" baseline="0" dirty="0" smtClean="0"/>
              <a:t> not know how to treat their child with suspected head lice, teach them how to remove head lice manually with the comb and recommend that they see their pediatrician or a </a:t>
            </a:r>
            <a:r>
              <a:rPr lang="en-US" u="sng" baseline="0" dirty="0" smtClean="0"/>
              <a:t>trained</a:t>
            </a:r>
            <a:r>
              <a:rPr lang="en-US" baseline="0" dirty="0" smtClean="0"/>
              <a:t> nurse such as a school nurse that is willing to help for proper identification before they seek chemical treatment. </a:t>
            </a:r>
            <a:endParaRPr lang="en-US" dirty="0" smtClean="0"/>
          </a:p>
          <a:p>
            <a:endParaRPr lang="en-US" dirty="0" smtClean="0"/>
          </a:p>
          <a:p>
            <a:r>
              <a:rPr lang="en-US" dirty="0" smtClean="0"/>
              <a:t>Guidelines can be established by your facility to meet the needs of your student population as you deem necessary. </a:t>
            </a:r>
          </a:p>
          <a:p>
            <a:r>
              <a:rPr lang="en-US" dirty="0" smtClean="0"/>
              <a:t>Some schools have had a “no nit” policy, however,</a:t>
            </a:r>
            <a:r>
              <a:rPr lang="en-US" baseline="0" dirty="0" smtClean="0"/>
              <a:t> most researchers agree that no-nit policies should be abandoned. They say this because they are based more on misinformation than objective science. Again, that is up to you. </a:t>
            </a:r>
          </a:p>
          <a:p>
            <a:endParaRPr lang="en-US" baseline="0" dirty="0" smtClean="0"/>
          </a:p>
          <a:p>
            <a:r>
              <a:rPr lang="en-US" baseline="0" dirty="0" smtClean="0"/>
              <a:t>You could even call public health nurses to do follow up visits with children who have been treated to make sure that total removal was achieved. Especially in the instances of chronic infestations.</a:t>
            </a:r>
          </a:p>
          <a:p>
            <a:endParaRPr lang="en-US" baseline="0" dirty="0" smtClean="0"/>
          </a:p>
          <a:p>
            <a:r>
              <a:rPr lang="en-US" baseline="0" dirty="0" smtClean="0"/>
              <a:t>Just be helpful and try to keep the parents calm if they feel upset about their child having head lice, especially if it is chronic. They don’t have the training that you all do so some education may clam their nerves. Lice can be irritating!</a:t>
            </a:r>
          </a:p>
          <a:p>
            <a:endParaRPr lang="en-US" baseline="0" dirty="0" smtClean="0"/>
          </a:p>
          <a:p>
            <a:r>
              <a:rPr lang="en-US" baseline="0" dirty="0" smtClean="0"/>
              <a:t>Any questions before we move onto scabies? Do lice still seem as scary, or as big of a problem, as before?</a:t>
            </a:r>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Scabies is a parasitic infestation of the skin</a:t>
            </a:r>
            <a:r>
              <a:rPr lang="en-US" baseline="0" dirty="0" smtClean="0"/>
              <a:t> caused by a mite. </a:t>
            </a:r>
          </a:p>
          <a:p>
            <a:r>
              <a:rPr lang="en-US" dirty="0" smtClean="0"/>
              <a:t>The human body is the only known source</a:t>
            </a:r>
            <a:r>
              <a:rPr lang="en-US" baseline="0" dirty="0" smtClean="0"/>
              <a:t> of living for this mite and is spread from human-to-human contact.</a:t>
            </a:r>
          </a:p>
          <a:p>
            <a:endParaRPr lang="en-US" baseline="0" dirty="0" smtClean="0"/>
          </a:p>
          <a:p>
            <a:pPr defTabSz="931774">
              <a:defRPr/>
            </a:pPr>
            <a:r>
              <a:rPr lang="en-US" baseline="0" dirty="0" smtClean="0"/>
              <a:t>Overcrowded areas for sleeping and playing put kids at a higher risk for infection. </a:t>
            </a:r>
          </a:p>
          <a:p>
            <a:pPr defTabSz="931774">
              <a:defRPr/>
            </a:pPr>
            <a:r>
              <a:rPr lang="en-US" baseline="0" dirty="0" smtClean="0"/>
              <a:t>People who are already sick may be more likely to get scabies; or the young and the old. </a:t>
            </a:r>
          </a:p>
          <a:p>
            <a:r>
              <a:rPr lang="en-US" baseline="0" dirty="0" smtClean="0"/>
              <a:t>Child care facilities are common sites of scabies infestations, often for this reason. </a:t>
            </a:r>
          </a:p>
          <a:p>
            <a:endParaRPr lang="en-US" baseline="0" dirty="0" smtClean="0"/>
          </a:p>
        </p:txBody>
      </p:sp>
      <p:sp>
        <p:nvSpPr>
          <p:cNvPr id="4" name="Slide Number Placeholder 3"/>
          <p:cNvSpPr>
            <a:spLocks noGrp="1"/>
          </p:cNvSpPr>
          <p:nvPr>
            <p:ph type="sldNum" sz="quarter" idx="10"/>
          </p:nvPr>
        </p:nvSpPr>
        <p:spPr/>
        <p:txBody>
          <a:bodyPr/>
          <a:lstStyle/>
          <a:p>
            <a:fld id="{6A9F18AC-F289-4469-A931-77EC445CB77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Read slides.</a:t>
            </a:r>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Especially</a:t>
            </a:r>
            <a:r>
              <a:rPr lang="en-US" baseline="0" dirty="0" smtClean="0"/>
              <a:t> in infants, and usually only in infants are sores seen on the palms and soles of the feet. The most common signs are intense itching, especially at night, and a pimple-like itchy rash. The rash can also include tiny blisters and scales. Scratching the rash can cause skin sores; sometimes becoming infected with bacteria. </a:t>
            </a:r>
          </a:p>
          <a:p>
            <a:endParaRPr lang="en-US" baseline="0" dirty="0" smtClean="0"/>
          </a:p>
          <a:p>
            <a:r>
              <a:rPr lang="en-US" baseline="0" dirty="0" smtClean="0"/>
              <a:t>Other common sites of infestation on the body include: wrist, elbow, armpit, webbing between the fingers, nipples, penis, waist, belt-line, and buttocks. The head, face, neck, palms, and soles often are involved in infants and very young children; but usually not adults or older children. </a:t>
            </a:r>
          </a:p>
          <a:p>
            <a:endParaRPr lang="en-US" baseline="0" dirty="0" smtClean="0"/>
          </a:p>
          <a:p>
            <a:r>
              <a:rPr lang="en-US" baseline="0" dirty="0" smtClean="0"/>
              <a:t>Symptoms (intense itching) may take as long as 4-6 weeks to begin for the person who has never been exposed. Usually 2-6 weeks elapse between exposure and the onset of itching.  Scabies can be spread during this lag time. In a person who has had scabies before, symptoms may appear sooner (1-4) days after exposure. </a:t>
            </a:r>
          </a:p>
          <a:p>
            <a:endParaRPr lang="en-US" baseline="0" dirty="0" smtClean="0"/>
          </a:p>
          <a:p>
            <a:pPr defTabSz="931774">
              <a:defRPr/>
            </a:pPr>
            <a:r>
              <a:rPr lang="en-US" dirty="0" smtClean="0"/>
              <a:t>Carefully</a:t>
            </a:r>
            <a:r>
              <a:rPr lang="en-US" baseline="0" dirty="0" smtClean="0"/>
              <a:t> check </a:t>
            </a:r>
            <a:r>
              <a:rPr lang="en-US" dirty="0" smtClean="0"/>
              <a:t>an </a:t>
            </a:r>
            <a:r>
              <a:rPr lang="en-US" u="sng" dirty="0" smtClean="0"/>
              <a:t>infants </a:t>
            </a:r>
            <a:r>
              <a:rPr lang="en-US" dirty="0" smtClean="0"/>
              <a:t>wrists, armpits, elbows, between the fingers, and behind the knees.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Tiny burrows</a:t>
            </a:r>
            <a:r>
              <a:rPr lang="en-US" baseline="0" dirty="0" smtClean="0"/>
              <a:t> may be found on the skin. </a:t>
            </a:r>
            <a:r>
              <a:rPr lang="en-US" dirty="0" smtClean="0"/>
              <a:t>The burrows are caused by the female scabies</a:t>
            </a:r>
            <a:r>
              <a:rPr lang="en-US" baseline="0" dirty="0" smtClean="0"/>
              <a:t> mite tunneling just beneath the surface of the skin. These can be difficult to find as a typical human is only infested with about 10-15 scabies bugs. </a:t>
            </a:r>
          </a:p>
          <a:p>
            <a:endParaRPr lang="en-US" baseline="0" dirty="0" smtClean="0"/>
          </a:p>
          <a:p>
            <a:r>
              <a:rPr lang="en-US" baseline="0" dirty="0" smtClean="0"/>
              <a:t>There will be a noticeable itch especially at night. In areas of excoriation. </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Pictures</a:t>
            </a:r>
            <a:r>
              <a:rPr lang="en-US" baseline="0" dirty="0" smtClean="0"/>
              <a:t> of scabies skin infestation.</a:t>
            </a:r>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defRPr/>
            </a:pPr>
            <a:r>
              <a:rPr lang="en-US" baseline="0" dirty="0" smtClean="0"/>
              <a:t>Scabies are transmitted from person to person through direct and prolonged contact with a person who has scabies. Single infections in a family are uncommon. Bedmates, family contacts and other close contacts who have had repeated skin-to-skin contact with the infested person should be treated. </a:t>
            </a:r>
          </a:p>
          <a:p>
            <a:endParaRPr lang="en-US" dirty="0" smtClean="0"/>
          </a:p>
          <a:p>
            <a:r>
              <a:rPr lang="en-US" dirty="0" smtClean="0"/>
              <a:t>A quick handshake or hug usually will not spread scabies.</a:t>
            </a:r>
            <a:r>
              <a:rPr lang="en-US" baseline="0" dirty="0" smtClean="0"/>
              <a:t> They are easily spread among household members, so also places like day care. Scabies is sometimes spread indirectly by sharing personal items such as clothing, towels, or bedding used by an infested person. [Crusted scabies are much more easily spread].</a:t>
            </a:r>
          </a:p>
          <a:p>
            <a:endParaRPr lang="en-US" baseline="0" dirty="0" smtClean="0"/>
          </a:p>
          <a:p>
            <a:r>
              <a:rPr lang="en-US" baseline="0" dirty="0" smtClean="0"/>
              <a:t>Diagnosis of scabies is usually made based on the customary appearance and distribution of the rash and the presence of the burrows. Whenever possible, the diagnosis should be made by identifying the mite, mite eggs, and fecal matter, and so a doctor should be seen for definitive diagnosis. </a:t>
            </a:r>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a child is known to have active</a:t>
            </a:r>
            <a:r>
              <a:rPr lang="en-US" baseline="0" dirty="0" smtClean="0"/>
              <a:t> Scabies, that child should be isolated for 24 hours AFTER adequate treatment. They should not come to preschool. </a:t>
            </a:r>
          </a:p>
          <a:p>
            <a:endParaRPr lang="en-US" baseline="0" dirty="0" smtClean="0"/>
          </a:p>
          <a:p>
            <a:r>
              <a:rPr lang="en-US" baseline="0" dirty="0" smtClean="0"/>
              <a:t>Once one child is infected, it is recommended that all children in the center be treated as though infected. </a:t>
            </a:r>
          </a:p>
          <a:p>
            <a:endParaRPr lang="en-US" baseline="0" dirty="0" smtClean="0"/>
          </a:p>
          <a:p>
            <a:r>
              <a:rPr lang="en-US" baseline="0" dirty="0" smtClean="0"/>
              <a:t>Treatment is recommended for all personnel in the center. </a:t>
            </a:r>
          </a:p>
          <a:p>
            <a:endParaRPr lang="en-US" baseline="0" dirty="0" smtClean="0"/>
          </a:p>
          <a:p>
            <a:r>
              <a:rPr lang="en-US" baseline="0" dirty="0" smtClean="0"/>
              <a:t>Parents and family should be contacted and also treated at the same time. Single infestations in a family are uncommon. </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 not only will the people</a:t>
            </a:r>
            <a:r>
              <a:rPr lang="en-US" baseline="0" dirty="0" smtClean="0"/>
              <a:t> and places at the current time need to be treated to prevent spread but also clothing and personal items should be treated to prevent a re-infestation. </a:t>
            </a:r>
          </a:p>
          <a:p>
            <a:r>
              <a:rPr lang="en-US" baseline="0" dirty="0" smtClean="0"/>
              <a:t>This happens rarely but since scabies are such a hassle to deal with and eliminate, it is recommended that clothes and bedding be washed at high temperatures; and then clothes should not be worn immediately after. </a:t>
            </a:r>
          </a:p>
          <a:p>
            <a:endParaRPr lang="en-US" baseline="0" dirty="0" smtClean="0"/>
          </a:p>
          <a:p>
            <a:pPr defTabSz="931774"/>
            <a:r>
              <a:rPr lang="en-US" dirty="0" smtClean="0"/>
              <a:t>It is recommended</a:t>
            </a:r>
            <a:r>
              <a:rPr lang="en-US" baseline="0" dirty="0" smtClean="0"/>
              <a:t> that clothes be washed using hot cycles of both washer and dryer to kill mites and eggs that may be there. </a:t>
            </a:r>
            <a:r>
              <a:rPr lang="en-US" dirty="0" smtClean="0"/>
              <a:t>Wash all clothing, bedding and towels used in the past two days. Dry cleaning can also be used. </a:t>
            </a:r>
          </a:p>
          <a:p>
            <a:pPr defTabSz="931774"/>
            <a:endParaRPr lang="en-US" dirty="0" smtClean="0"/>
          </a:p>
          <a:p>
            <a:pPr defTabSz="931774"/>
            <a:r>
              <a:rPr lang="en-US" dirty="0" smtClean="0"/>
              <a:t>That </a:t>
            </a:r>
            <a:r>
              <a:rPr lang="en-US" dirty="0" err="1" smtClean="0"/>
              <a:t>Permethrin</a:t>
            </a:r>
            <a:r>
              <a:rPr lang="en-US" dirty="0" smtClean="0"/>
              <a:t> is</a:t>
            </a:r>
            <a:r>
              <a:rPr lang="en-US" baseline="0" dirty="0" smtClean="0"/>
              <a:t> a skin cream that must be applied to all areas of the body except the face. It would need time to dry and stays on the skin for quiet some time. This is just an idea of how time consuming scabies are to treat.</a:t>
            </a:r>
            <a:endParaRPr lang="en-US" dirty="0" smtClean="0"/>
          </a:p>
          <a:p>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Read slide. </a:t>
            </a:r>
          </a:p>
          <a:p>
            <a:endParaRPr lang="en-US" dirty="0" smtClean="0"/>
          </a:p>
          <a:p>
            <a:r>
              <a:rPr lang="en-US" dirty="0" smtClean="0"/>
              <a:t>Add: Ensure</a:t>
            </a:r>
            <a:r>
              <a:rPr lang="en-US" baseline="0" dirty="0" smtClean="0"/>
              <a:t> that the child has ACTUALLY been treated before a long itch is written off. If you are not sure that a child has been treated when someone has told you that they have, do not be afraid to ask specifically what was used to treat the child, the family and the home. Remember, prevent an infestation of your Day Care at all possible cost! </a:t>
            </a:r>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Mange and Scabies</a:t>
            </a:r>
            <a:r>
              <a:rPr lang="en-US" baseline="0" dirty="0" smtClean="0"/>
              <a:t> are NOT the same thing. It is a different mite that inhabits the skin of an animal, such as a dog, and that mite is not able to live on the human skin.</a:t>
            </a:r>
          </a:p>
          <a:p>
            <a:endParaRPr lang="en-US" baseline="0" dirty="0" smtClean="0"/>
          </a:p>
          <a:p>
            <a:r>
              <a:rPr lang="en-US" baseline="0" dirty="0" smtClean="0"/>
              <a:t>And remember that scabies are not life threatening in themselves but they are a nuisance and can be difficult to get rid of.  </a:t>
            </a:r>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Have open discussion.</a:t>
            </a:r>
            <a:r>
              <a:rPr lang="en-US" baseline="0" dirty="0" smtClean="0"/>
              <a:t> Ask about problems they have heard about in the communities or surrounding areas. These topics have been in the news, so discuss what they have heard and clear the air on opinions and best “treatments” for any of these Things That Creep.</a:t>
            </a:r>
          </a:p>
          <a:p>
            <a:endParaRPr lang="en-US" baseline="0" dirty="0" smtClean="0"/>
          </a:p>
          <a:p>
            <a:r>
              <a:rPr lang="en-US" baseline="0" dirty="0" smtClean="0"/>
              <a:t>Pass out re-evaluation quiz.</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Characteristic</a:t>
            </a:r>
            <a:r>
              <a:rPr lang="en-US" baseline="0" dirty="0" smtClean="0"/>
              <a:t> bites of each bug: Bed bugs, head lice, and the scabies mite.</a:t>
            </a:r>
          </a:p>
          <a:p>
            <a:endParaRPr lang="en-US" baseline="0" dirty="0" smtClean="0"/>
          </a:p>
          <a:p>
            <a:r>
              <a:rPr lang="en-US" baseline="0" dirty="0" smtClean="0"/>
              <a:t>All of these bugs are very treatable and are mainly a nuisance. They do not carry disease, by that we mean they do not infect an individual, or child, causing sickness. </a:t>
            </a:r>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41</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Any questions before we start? </a:t>
            </a:r>
          </a:p>
          <a:p>
            <a:endParaRPr lang="en-US" dirty="0" smtClean="0"/>
          </a:p>
          <a:p>
            <a:r>
              <a:rPr lang="en-US" dirty="0" smtClean="0"/>
              <a:t>Pass out pre-test</a:t>
            </a:r>
            <a:r>
              <a:rPr lang="en-US" baseline="0" dirty="0" smtClean="0"/>
              <a:t> and collect. </a:t>
            </a:r>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31774"/>
            <a:r>
              <a:rPr lang="en-US" dirty="0" smtClean="0"/>
              <a:t>As we know, bed bugs have been in the news more so lately than we are used to.</a:t>
            </a:r>
            <a:r>
              <a:rPr lang="en-US" baseline="0" dirty="0" smtClean="0"/>
              <a:t> Hotels are being affected..and it is not something that you want to come to your front door. </a:t>
            </a:r>
          </a:p>
          <a:p>
            <a:pPr marL="0" marR="0" indent="0" algn="l" defTabSz="931774" rtl="0" eaLnBrk="1" fontAlgn="auto" latinLnBrk="0" hangingPunct="1">
              <a:lnSpc>
                <a:spcPct val="100000"/>
              </a:lnSpc>
              <a:spcBef>
                <a:spcPts val="0"/>
              </a:spcBef>
              <a:spcAft>
                <a:spcPts val="0"/>
              </a:spcAft>
              <a:buClrTx/>
              <a:buSzTx/>
              <a:buFontTx/>
              <a:buNone/>
              <a:tabLst/>
              <a:defRPr/>
            </a:pPr>
            <a:r>
              <a:rPr lang="en-US" sz="1200" u="none" strike="noStrike" kern="1200" dirty="0" smtClean="0">
                <a:solidFill>
                  <a:schemeClr val="tx1"/>
                </a:solidFill>
                <a:latin typeface="+mn-lt"/>
                <a:ea typeface="+mn-ea"/>
                <a:cs typeface="+mn-cs"/>
              </a:rPr>
              <a:t>Infestations have been reported in all 50 states, and in the latter part of 2010, they were at nearly epidemic proportions in New York City and other metropolises.</a:t>
            </a:r>
            <a:r>
              <a:rPr lang="en-US" sz="1200" u="none" strike="noStrike" kern="1200" baseline="0" dirty="0" smtClean="0">
                <a:solidFill>
                  <a:schemeClr val="tx1"/>
                </a:solidFill>
                <a:latin typeface="+mn-lt"/>
                <a:ea typeface="+mn-ea"/>
                <a:cs typeface="+mn-cs"/>
              </a:rPr>
              <a:t> In fact, t</a:t>
            </a:r>
            <a:r>
              <a:rPr lang="en-US" baseline="0" dirty="0" smtClean="0"/>
              <a:t>he city of </a:t>
            </a:r>
            <a:r>
              <a:rPr lang="en-US" dirty="0" smtClean="0"/>
              <a:t>New York City had gone from 82 infestations in 2004 to 4,088 in 2009</a:t>
            </a:r>
          </a:p>
          <a:p>
            <a:endParaRPr lang="en-US" dirty="0" smtClean="0"/>
          </a:p>
          <a:p>
            <a:r>
              <a:rPr lang="en-US" dirty="0" smtClean="0"/>
              <a:t>Bed bugs are nocturnal, true insects,</a:t>
            </a:r>
            <a:r>
              <a:rPr lang="en-US" baseline="0" dirty="0" smtClean="0"/>
              <a:t> and are visible without magnification.</a:t>
            </a:r>
            <a:endParaRPr lang="en-US" dirty="0" smtClean="0"/>
          </a:p>
          <a:p>
            <a:endParaRPr lang="en-US" dirty="0" smtClean="0"/>
          </a:p>
          <a:p>
            <a:r>
              <a:rPr lang="en-US" dirty="0" smtClean="0"/>
              <a:t>These</a:t>
            </a:r>
            <a:r>
              <a:rPr lang="en-US" baseline="0" dirty="0" smtClean="0"/>
              <a:t> bugs can rapidly multiply in a short amount of time which is why you should eradicate them immediately. </a:t>
            </a:r>
            <a:r>
              <a:rPr lang="en-US" i="1" baseline="0" dirty="0" smtClean="0"/>
              <a:t>Some sources say that adult bed bugs can live for over a year between feedings. </a:t>
            </a:r>
            <a:endParaRPr lang="en-US" i="0" baseline="0" dirty="0" smtClean="0"/>
          </a:p>
          <a:p>
            <a:endParaRPr lang="en-US" i="0" baseline="0" dirty="0" smtClean="0"/>
          </a:p>
          <a:p>
            <a:r>
              <a:rPr lang="en-US" i="0" baseline="0" dirty="0" smtClean="0"/>
              <a:t>They are not known to spread disease. Bed bugs do not fly or jump but can move quickly along floors walls and ceilings. </a:t>
            </a:r>
          </a:p>
          <a:p>
            <a:endParaRPr lang="en-US" i="0" baseline="0" dirty="0" smtClean="0"/>
          </a:p>
          <a:p>
            <a:r>
              <a:rPr lang="en-US" i="0" baseline="0" dirty="0" smtClean="0"/>
              <a:t>Most people can not feel a bed bug bite. The severity of welts and itching varies from person to person. You will see pictures of bed bug bites and the variety can be noticed. </a:t>
            </a:r>
            <a:endParaRPr lang="en-US" i="1" baseline="0" dirty="0" smtClean="0"/>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Schools and Day Care Centers are at an increased risk of a bud bug infestation because they are highly effective hitchhikers and ride on clothing, blankets, backpacks, and coats into the centers. </a:t>
            </a:r>
          </a:p>
          <a:p>
            <a:endParaRPr lang="en-US" dirty="0" smtClean="0"/>
          </a:p>
          <a:p>
            <a:r>
              <a:rPr lang="en-US" dirty="0" smtClean="0"/>
              <a:t>Coming</a:t>
            </a:r>
            <a:r>
              <a:rPr lang="en-US" baseline="0" dirty="0" smtClean="0"/>
              <a:t> up are tips to decrease your risk and then we’ll talk about what an infestation looks like with tips for treatment.</a:t>
            </a:r>
            <a:endParaRPr lang="en-US" dirty="0" smtClean="0"/>
          </a:p>
          <a:p>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Bed bugs</a:t>
            </a:r>
            <a:r>
              <a:rPr lang="en-US" baseline="0" dirty="0" smtClean="0"/>
              <a:t> are often mistaken for ticks or small roaches. They are comparable to an apple seed in size and shape (show apple seeds),and are a dark or bright red after feedings while before a feeding, they appear more tan to brown in color. </a:t>
            </a:r>
          </a:p>
          <a:p>
            <a:endParaRPr lang="en-US" baseline="0" dirty="0" smtClean="0"/>
          </a:p>
          <a:p>
            <a:pPr defTabSz="931774"/>
            <a:r>
              <a:rPr lang="en-US" baseline="0" dirty="0" smtClean="0"/>
              <a:t>Bed bugs like to hide in the folds of fabric and in crevices of wood. </a:t>
            </a:r>
          </a:p>
          <a:p>
            <a:pPr defTabSz="931774"/>
            <a:r>
              <a:rPr lang="en-US" baseline="0" dirty="0" smtClean="0"/>
              <a:t>Think of anywhere you might lie still and sleep at evening or night hours, and a bed bug can be hiding in any crevasse near that area. So, like a lazy boy chair..</a:t>
            </a:r>
          </a:p>
          <a:p>
            <a:pPr defTabSz="931774"/>
            <a:endParaRPr lang="en-US" baseline="0" dirty="0" smtClean="0"/>
          </a:p>
          <a:p>
            <a:pPr marL="0" marR="0" indent="0" algn="l" defTabSz="931774" rtl="0" eaLnBrk="1" fontAlgn="auto" latinLnBrk="0" hangingPunct="1">
              <a:lnSpc>
                <a:spcPct val="100000"/>
              </a:lnSpc>
              <a:spcBef>
                <a:spcPts val="0"/>
              </a:spcBef>
              <a:spcAft>
                <a:spcPts val="0"/>
              </a:spcAft>
              <a:buClrTx/>
              <a:buSzTx/>
              <a:buFontTx/>
              <a:buNone/>
              <a:tabLst/>
              <a:defRPr/>
            </a:pPr>
            <a:r>
              <a:rPr lang="en-US" sz="1200" u="none" strike="noStrike" kern="1200" dirty="0" smtClean="0">
                <a:solidFill>
                  <a:schemeClr val="tx1"/>
                </a:solidFill>
                <a:latin typeface="+mn-lt"/>
                <a:ea typeface="+mn-ea"/>
                <a:cs typeface="+mn-cs"/>
              </a:rPr>
              <a:t>It can be very hard to see them, and the chances of</a:t>
            </a:r>
            <a:r>
              <a:rPr lang="en-US" sz="1200" u="none" strike="noStrike" kern="1200" baseline="0" dirty="0" smtClean="0">
                <a:solidFill>
                  <a:schemeClr val="tx1"/>
                </a:solidFill>
                <a:latin typeface="+mn-lt"/>
                <a:ea typeface="+mn-ea"/>
                <a:cs typeface="+mn-cs"/>
              </a:rPr>
              <a:t> spotting one are small but it has happened…</a:t>
            </a:r>
            <a:r>
              <a:rPr lang="en-US" sz="1200" u="none" strike="noStrike" kern="1200" dirty="0" smtClean="0">
                <a:solidFill>
                  <a:schemeClr val="tx1"/>
                </a:solidFill>
                <a:latin typeface="+mn-lt"/>
                <a:ea typeface="+mn-ea"/>
                <a:cs typeface="+mn-cs"/>
              </a:rPr>
              <a:t>They only come out for three to five minutes at a time to feed </a:t>
            </a:r>
            <a:r>
              <a:rPr lang="en-US" sz="1200" u="none" strike="noStrike" kern="1200" smtClean="0">
                <a:solidFill>
                  <a:schemeClr val="tx1"/>
                </a:solidFill>
                <a:latin typeface="+mn-lt"/>
                <a:ea typeface="+mn-ea"/>
                <a:cs typeface="+mn-cs"/>
              </a:rPr>
              <a:t>on a host </a:t>
            </a:r>
            <a:r>
              <a:rPr lang="en-US" sz="1200" u="none" strike="noStrike" kern="1200" dirty="0" smtClean="0">
                <a:solidFill>
                  <a:schemeClr val="tx1"/>
                </a:solidFill>
                <a:latin typeface="+mn-lt"/>
                <a:ea typeface="+mn-ea"/>
                <a:cs typeface="+mn-cs"/>
              </a:rPr>
              <a:t>every seven to 14 days.</a:t>
            </a:r>
            <a:br>
              <a:rPr lang="en-US" sz="1200" u="none" strike="noStrike" kern="1200" dirty="0" smtClean="0">
                <a:solidFill>
                  <a:schemeClr val="tx1"/>
                </a:solidFill>
                <a:latin typeface="+mn-lt"/>
                <a:ea typeface="+mn-ea"/>
                <a:cs typeface="+mn-cs"/>
              </a:rPr>
            </a:br>
            <a:endParaRPr lang="en-US" baseline="0" dirty="0" smtClean="0"/>
          </a:p>
        </p:txBody>
      </p:sp>
      <p:sp>
        <p:nvSpPr>
          <p:cNvPr id="4" name="Slide Number Placeholder 3"/>
          <p:cNvSpPr>
            <a:spLocks noGrp="1"/>
          </p:cNvSpPr>
          <p:nvPr>
            <p:ph type="sldNum" sz="quarter" idx="10"/>
          </p:nvPr>
        </p:nvSpPr>
        <p:spPr/>
        <p:txBody>
          <a:bodyPr/>
          <a:lstStyle/>
          <a:p>
            <a:fld id="{6A9F18AC-F289-4469-A931-77EC445CB7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Bed bugs are found where humans reside. We are their</a:t>
            </a:r>
            <a:r>
              <a:rPr lang="en-US" baseline="0" dirty="0" smtClean="0"/>
              <a:t> only food source and home, or facility cleanliness does not seem to have an effect on whether they could end up at a location. They find humans by tracking our breathing. The carbon dioxide that we breathe out is what attracts them. Since they are nocturnal, bites typically occur while sleeping in bed. They can be found in all of these places, though that would be in the case of a very heavy infestation, and typically they are only found in the bed and then bites are noticed. </a:t>
            </a:r>
          </a:p>
          <a:p>
            <a:endParaRPr lang="en-US" baseline="0" dirty="0" smtClean="0"/>
          </a:p>
          <a:p>
            <a:r>
              <a:rPr lang="en-US" baseline="0" dirty="0" smtClean="0"/>
              <a:t>A bud bug is about this size on a human thumb, like an apple seed. You can see that this one has been feeding. One bug can drink up so three times it’s body weight.</a:t>
            </a:r>
            <a:endParaRPr lang="en-US" dirty="0"/>
          </a:p>
        </p:txBody>
      </p:sp>
      <p:sp>
        <p:nvSpPr>
          <p:cNvPr id="4" name="Slide Number Placeholder 3"/>
          <p:cNvSpPr>
            <a:spLocks noGrp="1"/>
          </p:cNvSpPr>
          <p:nvPr>
            <p:ph type="sldNum" sz="quarter" idx="10"/>
          </p:nvPr>
        </p:nvSpPr>
        <p:spPr/>
        <p:txBody>
          <a:bodyPr/>
          <a:lstStyle/>
          <a:p>
            <a:fld id="{6A9F18AC-F289-4469-A931-77EC445CB77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33B4DBB-9465-48D7-A1C5-E4EB5C655C06}" type="datetimeFigureOut">
              <a:rPr lang="en-US" smtClean="0"/>
              <a:pPr/>
              <a:t>9/22/2015</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CDECFBD8-9D5E-4468-8E1E-BC3444CBB399}"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33B4DBB-9465-48D7-A1C5-E4EB5C655C06}" type="datetimeFigureOut">
              <a:rPr lang="en-US" smtClean="0"/>
              <a:pPr/>
              <a:t>9/22/2015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ECFBD8-9D5E-4468-8E1E-BC3444CBB39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33B4DBB-9465-48D7-A1C5-E4EB5C655C06}" type="datetimeFigureOut">
              <a:rPr lang="en-US" smtClean="0"/>
              <a:pPr/>
              <a:t>9/22/2015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ECFBD8-9D5E-4468-8E1E-BC3444CBB39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33B4DBB-9465-48D7-A1C5-E4EB5C655C06}" type="datetimeFigureOut">
              <a:rPr lang="en-US" smtClean="0"/>
              <a:pPr/>
              <a:t>9/22/2015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DECFBD8-9D5E-4468-8E1E-BC3444CBB399}"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33B4DBB-9465-48D7-A1C5-E4EB5C655C06}" type="datetimeFigureOut">
              <a:rPr lang="en-US" smtClean="0"/>
              <a:pPr/>
              <a:t>9/22/2015</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CDECFBD8-9D5E-4468-8E1E-BC3444CBB39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33B4DBB-9465-48D7-A1C5-E4EB5C655C06}" type="datetimeFigureOut">
              <a:rPr lang="en-US" smtClean="0"/>
              <a:pPr/>
              <a:t>9/22/2015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ECFBD8-9D5E-4468-8E1E-BC3444CBB399}"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33B4DBB-9465-48D7-A1C5-E4EB5C655C06}" type="datetimeFigureOut">
              <a:rPr lang="en-US" smtClean="0"/>
              <a:pPr/>
              <a:t>9/22/2015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DECFBD8-9D5E-4468-8E1E-BC3444CBB399}"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33B4DBB-9465-48D7-A1C5-E4EB5C655C06}" type="datetimeFigureOut">
              <a:rPr lang="en-US" smtClean="0"/>
              <a:pPr/>
              <a:t>9/22/2015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DECFBD8-9D5E-4468-8E1E-BC3444CBB39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3B4DBB-9465-48D7-A1C5-E4EB5C655C06}" type="datetimeFigureOut">
              <a:rPr lang="en-US" smtClean="0"/>
              <a:pPr/>
              <a:t>9/22/2015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DECFBD8-9D5E-4468-8E1E-BC3444CBB39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33B4DBB-9465-48D7-A1C5-E4EB5C655C06}" type="datetimeFigureOut">
              <a:rPr lang="en-US" smtClean="0"/>
              <a:pPr/>
              <a:t>9/22/2015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DECFBD8-9D5E-4468-8E1E-BC3444CBB399}"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33B4DBB-9465-48D7-A1C5-E4EB5C655C06}" type="datetimeFigureOut">
              <a:rPr lang="en-US" smtClean="0"/>
              <a:pPr/>
              <a:t>9/22/2015</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CDECFBD8-9D5E-4468-8E1E-BC3444CBB399}"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133B4DBB-9465-48D7-A1C5-E4EB5C655C06}" type="datetimeFigureOut">
              <a:rPr lang="en-US" smtClean="0"/>
              <a:pPr/>
              <a:t>9/22/2015</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CDECFBD8-9D5E-4468-8E1E-BC3444CBB39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wmf"/></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8.xml"/><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33.jpeg"/></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4.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39.jpeg"/></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3.xml"/><Relationship Id="rId1" Type="http://schemas.openxmlformats.org/officeDocument/2006/relationships/slideLayout" Target="../slideLayouts/slideLayout8.xml"/><Relationship Id="rId4" Type="http://schemas.openxmlformats.org/officeDocument/2006/relationships/image" Target="../media/image43.jpeg"/></Relationships>
</file>

<file path=ppt/slides/_rels/slide2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45.wmf"/></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46.jpeg"/><Relationship Id="rId7" Type="http://schemas.openxmlformats.org/officeDocument/2006/relationships/image" Target="../media/image50.jpeg"/><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2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8.xml"/><Relationship Id="rId1" Type="http://schemas.openxmlformats.org/officeDocument/2006/relationships/slideLayout" Target="../slideLayouts/slideLayout8.xml"/><Relationship Id="rId4" Type="http://schemas.openxmlformats.org/officeDocument/2006/relationships/image" Target="../media/image52.jpeg"/></Relationships>
</file>

<file path=ppt/slides/_rels/slide2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54.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image" Target="../media/image56.jpeg"/></Relationships>
</file>

<file path=ppt/slides/_rels/slide3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58.jpeg"/></Relationships>
</file>

<file path=ppt/slides/_rels/slide3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61.jpeg"/><Relationship Id="rId4" Type="http://schemas.openxmlformats.org/officeDocument/2006/relationships/image" Target="../media/image60.jpeg"/></Relationships>
</file>

<file path=ppt/slides/_rels/slide33.xml.rels><?xml version="1.0" encoding="UTF-8" standalone="yes"?>
<Relationships xmlns="http://schemas.openxmlformats.org/package/2006/relationships"><Relationship Id="rId3" Type="http://schemas.openxmlformats.org/officeDocument/2006/relationships/image" Target="../media/image62.wmf"/><Relationship Id="rId2" Type="http://schemas.openxmlformats.org/officeDocument/2006/relationships/notesSlide" Target="../notesSlides/notesSlide33.xml"/><Relationship Id="rId1" Type="http://schemas.openxmlformats.org/officeDocument/2006/relationships/slideLayout" Target="../slideLayouts/slideLayout8.xml"/><Relationship Id="rId5" Type="http://schemas.openxmlformats.org/officeDocument/2006/relationships/image" Target="../media/image64.gif"/><Relationship Id="rId4" Type="http://schemas.openxmlformats.org/officeDocument/2006/relationships/image" Target="../media/image63.jpeg"/></Relationships>
</file>

<file path=ppt/slides/_rels/slide3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notesSlide" Target="../notesSlides/notesSlide37.xml"/><Relationship Id="rId1" Type="http://schemas.openxmlformats.org/officeDocument/2006/relationships/slideLayout" Target="../slideLayouts/slideLayout5.xml"/><Relationship Id="rId4" Type="http://schemas.openxmlformats.org/officeDocument/2006/relationships/image" Target="../media/image69.jpeg"/></Relationships>
</file>

<file path=ppt/slides/_rels/slide3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8.xml"/><Relationship Id="rId5" Type="http://schemas.openxmlformats.org/officeDocument/2006/relationships/image" Target="../media/image9.jpe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2" Type="http://schemas.openxmlformats.org/officeDocument/2006/relationships/image" Target="../media/image72.wmf"/><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hyperlink" Target="http://www.cdc.gov/" TargetMode="External"/><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1.wmf"/></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17.jpe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5791200" y="3962400"/>
            <a:ext cx="4572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ubtitle 13"/>
          <p:cNvSpPr>
            <a:spLocks noGrp="1"/>
          </p:cNvSpPr>
          <p:nvPr>
            <p:ph type="subTitle" idx="1"/>
          </p:nvPr>
        </p:nvSpPr>
        <p:spPr/>
        <p:txBody>
          <a:bodyPr>
            <a:normAutofit fontScale="92500" lnSpcReduction="20000"/>
          </a:bodyPr>
          <a:lstStyle/>
          <a:p>
            <a:r>
              <a:rPr lang="en-US" dirty="0" smtClean="0">
                <a:solidFill>
                  <a:schemeClr val="tx1">
                    <a:lumMod val="85000"/>
                    <a:lumOff val="15000"/>
                  </a:schemeClr>
                </a:solidFill>
              </a:rPr>
              <a:t>Presented by</a:t>
            </a:r>
          </a:p>
          <a:p>
            <a:r>
              <a:rPr lang="en-US" dirty="0" smtClean="0">
                <a:solidFill>
                  <a:schemeClr val="tx1">
                    <a:lumMod val="85000"/>
                    <a:lumOff val="15000"/>
                  </a:schemeClr>
                </a:solidFill>
              </a:rPr>
              <a:t>Angela Owings, BSN, RN</a:t>
            </a:r>
          </a:p>
          <a:p>
            <a:r>
              <a:rPr lang="en-US" dirty="0" smtClean="0">
                <a:solidFill>
                  <a:schemeClr val="tx1">
                    <a:lumMod val="85000"/>
                    <a:lumOff val="15000"/>
                  </a:schemeClr>
                </a:solidFill>
              </a:rPr>
              <a:t>Public </a:t>
            </a:r>
            <a:r>
              <a:rPr lang="en-US" smtClean="0">
                <a:solidFill>
                  <a:schemeClr val="tx1">
                    <a:lumMod val="85000"/>
                    <a:lumOff val="15000"/>
                  </a:schemeClr>
                </a:solidFill>
              </a:rPr>
              <a:t>Health Nurse</a:t>
            </a:r>
            <a:endParaRPr lang="en-US" dirty="0" smtClean="0">
              <a:solidFill>
                <a:schemeClr val="tx1">
                  <a:lumMod val="85000"/>
                  <a:lumOff val="15000"/>
                </a:schemeClr>
              </a:solidFill>
            </a:endParaRPr>
          </a:p>
          <a:p>
            <a:r>
              <a:rPr lang="en-US" dirty="0" smtClean="0">
                <a:solidFill>
                  <a:schemeClr val="tx1">
                    <a:lumMod val="85000"/>
                    <a:lumOff val="15000"/>
                  </a:schemeClr>
                </a:solidFill>
              </a:rPr>
              <a:t>Springfield-Greene County Health Department</a:t>
            </a:r>
          </a:p>
          <a:p>
            <a:pPr algn="l"/>
            <a:endParaRPr lang="en-US" dirty="0">
              <a:solidFill>
                <a:schemeClr val="tx1">
                  <a:lumMod val="85000"/>
                  <a:lumOff val="15000"/>
                </a:schemeClr>
              </a:solidFill>
            </a:endParaRPr>
          </a:p>
        </p:txBody>
      </p:sp>
      <p:sp>
        <p:nvSpPr>
          <p:cNvPr id="2" name="Title 1"/>
          <p:cNvSpPr>
            <a:spLocks noGrp="1"/>
          </p:cNvSpPr>
          <p:nvPr>
            <p:ph type="ctrTitle"/>
          </p:nvPr>
        </p:nvSpPr>
        <p:spPr/>
        <p:txBody>
          <a:bodyPr/>
          <a:lstStyle/>
          <a:p>
            <a:r>
              <a:rPr lang="en-US" sz="4400" dirty="0" smtClean="0">
                <a:latin typeface="Georgia" pitchFamily="18" charset="0"/>
              </a:rPr>
              <a:t>Things That Creep:</a:t>
            </a:r>
            <a:br>
              <a:rPr lang="en-US" sz="4400" dirty="0" smtClean="0">
                <a:latin typeface="Georgia" pitchFamily="18" charset="0"/>
              </a:rPr>
            </a:br>
            <a:r>
              <a:rPr lang="en-US" sz="2400" dirty="0" smtClean="0">
                <a:latin typeface="Georgia" pitchFamily="18" charset="0"/>
              </a:rPr>
              <a:t>Bed Bugs, Head Lice, &amp; Scabies</a:t>
            </a:r>
            <a:endParaRPr lang="en-US" sz="2400" dirty="0">
              <a:latin typeface="Georgia" pitchFamily="18" charset="0"/>
            </a:endParaRPr>
          </a:p>
        </p:txBody>
      </p:sp>
      <p:pic>
        <p:nvPicPr>
          <p:cNvPr id="1026" name="Picture 2" descr="C:\Documents and Settings\Astrom\Local Settings\Temporary Internet Files\Content.IE5\OP8AXPS5\MC900431943[1].wmf"/>
          <p:cNvPicPr>
            <a:picLocks noChangeAspect="1" noChangeArrowheads="1"/>
          </p:cNvPicPr>
          <p:nvPr/>
        </p:nvPicPr>
        <p:blipFill>
          <a:blip r:embed="rId3" cstate="print"/>
          <a:srcRect/>
          <a:stretch>
            <a:fillRect/>
          </a:stretch>
        </p:blipFill>
        <p:spPr bwMode="auto">
          <a:xfrm>
            <a:off x="6705600" y="1981200"/>
            <a:ext cx="1860550" cy="1860550"/>
          </a:xfrm>
          <a:prstGeom prst="rect">
            <a:avLst/>
          </a:prstGeom>
          <a:noFill/>
        </p:spPr>
      </p:pic>
      <p:pic>
        <p:nvPicPr>
          <p:cNvPr id="1027" name="Picture 3" descr="C:\Documents and Settings\Astrom\Local Settings\Temporary Internet Files\Content.IE5\591MJBJL\MC900431919[1].wmf"/>
          <p:cNvPicPr>
            <a:picLocks noChangeAspect="1" noChangeArrowheads="1"/>
          </p:cNvPicPr>
          <p:nvPr/>
        </p:nvPicPr>
        <p:blipFill>
          <a:blip r:embed="rId4" cstate="print"/>
          <a:srcRect/>
          <a:stretch>
            <a:fillRect/>
          </a:stretch>
        </p:blipFill>
        <p:spPr bwMode="auto">
          <a:xfrm>
            <a:off x="4787900" y="4945600"/>
            <a:ext cx="1231900" cy="1302800"/>
          </a:xfrm>
          <a:prstGeom prst="rect">
            <a:avLst/>
          </a:prstGeom>
          <a:noFill/>
        </p:spPr>
      </p:pic>
      <p:sp>
        <p:nvSpPr>
          <p:cNvPr id="8" name="Oval 7"/>
          <p:cNvSpPr/>
          <p:nvPr/>
        </p:nvSpPr>
        <p:spPr>
          <a:xfrm>
            <a:off x="6324600" y="3429000"/>
            <a:ext cx="609600" cy="685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lowchart: Connector 21"/>
          <p:cNvSpPr/>
          <p:nvPr/>
        </p:nvSpPr>
        <p:spPr>
          <a:xfrm>
            <a:off x="5638800" y="4648200"/>
            <a:ext cx="304800" cy="304800"/>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Hiding spots.</a:t>
            </a:r>
            <a:endParaRPr lang="en-US" dirty="0"/>
          </a:p>
        </p:txBody>
      </p:sp>
      <p:sp>
        <p:nvSpPr>
          <p:cNvPr id="4" name="Text Placeholder 3"/>
          <p:cNvSpPr>
            <a:spLocks noGrp="1"/>
          </p:cNvSpPr>
          <p:nvPr>
            <p:ph type="body" idx="2"/>
          </p:nvPr>
        </p:nvSpPr>
        <p:spPr/>
        <p:txBody>
          <a:bodyPr/>
          <a:lstStyle/>
          <a:p>
            <a:endParaRPr lang="en-US" dirty="0"/>
          </a:p>
        </p:txBody>
      </p:sp>
      <p:pic>
        <p:nvPicPr>
          <p:cNvPr id="7" name="Content Placeholder 6" descr="bed_bug_eggs_hiding.jpg"/>
          <p:cNvPicPr>
            <a:picLocks noGrp="1" noChangeAspect="1"/>
          </p:cNvPicPr>
          <p:nvPr>
            <p:ph sz="quarter" idx="1"/>
          </p:nvPr>
        </p:nvPicPr>
        <p:blipFill>
          <a:blip r:embed="rId3" cstate="print"/>
          <a:stretch>
            <a:fillRect/>
          </a:stretch>
        </p:blipFill>
        <p:spPr>
          <a:xfrm>
            <a:off x="2971800" y="1706811"/>
            <a:ext cx="5715000" cy="4282577"/>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a:t>
            </a:r>
            <a:endParaRPr lang="en-US" dirty="0"/>
          </a:p>
        </p:txBody>
      </p:sp>
      <p:pic>
        <p:nvPicPr>
          <p:cNvPr id="6" name="Content Placeholder 5" descr="getty_rf_photo_of_suitcase_in_hotel_room.jpg"/>
          <p:cNvPicPr>
            <a:picLocks noGrp="1" noChangeAspect="1"/>
          </p:cNvPicPr>
          <p:nvPr>
            <p:ph sz="quarter" idx="2"/>
          </p:nvPr>
        </p:nvPicPr>
        <p:blipFill>
          <a:blip r:embed="rId3" cstate="print"/>
          <a:stretch>
            <a:fillRect/>
          </a:stretch>
        </p:blipFill>
        <p:spPr>
          <a:xfrm>
            <a:off x="685800" y="2819400"/>
            <a:ext cx="3749675" cy="2547954"/>
          </a:xfrm>
          <a:prstGeom prst="rect">
            <a:avLst/>
          </a:prstGeom>
          <a:ln>
            <a:noFill/>
          </a:ln>
          <a:effectLst>
            <a:outerShdw blurRad="292100" dist="139700" dir="2700000" algn="tl" rotWithShape="0">
              <a:srgbClr val="333333">
                <a:alpha val="65000"/>
              </a:srgbClr>
            </a:outerShdw>
          </a:effectLst>
        </p:spPr>
      </p:pic>
      <p:pic>
        <p:nvPicPr>
          <p:cNvPr id="8" name="Content Placeholder 7" descr="cubbie.bmp"/>
          <p:cNvPicPr>
            <a:picLocks noGrp="1" noChangeAspect="1"/>
          </p:cNvPicPr>
          <p:nvPr>
            <p:ph sz="quarter" idx="1"/>
          </p:nvPr>
        </p:nvPicPr>
        <p:blipFill>
          <a:blip r:embed="rId4" cstate="print"/>
          <a:stretch>
            <a:fillRect/>
          </a:stretch>
        </p:blipFill>
        <p:spPr>
          <a:xfrm>
            <a:off x="4953000" y="2819400"/>
            <a:ext cx="3575260" cy="2514600"/>
          </a:xfrm>
        </p:spPr>
      </p:pic>
      <p:sp>
        <p:nvSpPr>
          <p:cNvPr id="9" name="TextBox 8"/>
          <p:cNvSpPr txBox="1"/>
          <p:nvPr/>
        </p:nvSpPr>
        <p:spPr>
          <a:xfrm>
            <a:off x="762000" y="5715000"/>
            <a:ext cx="7696200" cy="923330"/>
          </a:xfrm>
          <a:prstGeom prst="rect">
            <a:avLst/>
          </a:prstGeom>
          <a:noFill/>
        </p:spPr>
        <p:txBody>
          <a:bodyPr wrap="square" rtlCol="0">
            <a:spAutoFit/>
          </a:bodyPr>
          <a:lstStyle/>
          <a:p>
            <a:pPr algn="ctr"/>
            <a:r>
              <a:rPr lang="en-US" dirty="0" smtClean="0"/>
              <a:t>Try to keep luggage off a bed when traveling. </a:t>
            </a:r>
          </a:p>
          <a:p>
            <a:pPr algn="ctr"/>
            <a:r>
              <a:rPr lang="en-US" dirty="0" smtClean="0"/>
              <a:t>Use cubbies and separate kids clothes. </a:t>
            </a:r>
          </a:p>
          <a:p>
            <a:pPr algn="ctr"/>
            <a:r>
              <a:rPr lang="en-US" dirty="0" smtClean="0"/>
              <a:t>Limit clothing brought from home. </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Leaving a trail.</a:t>
            </a:r>
            <a:endParaRPr lang="en-US" dirty="0"/>
          </a:p>
        </p:txBody>
      </p:sp>
      <p:sp>
        <p:nvSpPr>
          <p:cNvPr id="12" name="Text Placeholder 11"/>
          <p:cNvSpPr>
            <a:spLocks noGrp="1"/>
          </p:cNvSpPr>
          <p:nvPr>
            <p:ph type="body" idx="2"/>
          </p:nvPr>
        </p:nvSpPr>
        <p:spPr>
          <a:xfrm>
            <a:off x="914400" y="1600200"/>
            <a:ext cx="2590800" cy="4495800"/>
          </a:xfrm>
        </p:spPr>
        <p:txBody>
          <a:bodyPr>
            <a:normAutofit/>
          </a:bodyPr>
          <a:lstStyle/>
          <a:p>
            <a:r>
              <a:rPr lang="en-US" sz="2600" dirty="0" smtClean="0"/>
              <a:t>Bed Bugs leave this identifiable pattern of stains on fabric they are regularly inhabiting. </a:t>
            </a:r>
            <a:endParaRPr lang="en-US" sz="2600" dirty="0"/>
          </a:p>
        </p:txBody>
      </p:sp>
      <p:pic>
        <p:nvPicPr>
          <p:cNvPr id="13" name="Content Placeholder 12" descr="Picture4.jpg"/>
          <p:cNvPicPr>
            <a:picLocks noGrp="1" noChangeAspect="1"/>
          </p:cNvPicPr>
          <p:nvPr>
            <p:ph sz="quarter" idx="1"/>
          </p:nvPr>
        </p:nvPicPr>
        <p:blipFill>
          <a:blip r:embed="rId3" cstate="print"/>
          <a:stretch>
            <a:fillRect/>
          </a:stretch>
        </p:blipFill>
        <p:spPr>
          <a:xfrm>
            <a:off x="3743561" y="2286000"/>
            <a:ext cx="4171478" cy="3136165"/>
          </a:xfrm>
          <a:ln w="28575">
            <a:solidFill>
              <a:schemeClr val="bg1"/>
            </a:solid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Characteristic bite pattern</a:t>
            </a:r>
            <a:endParaRPr lang="en-US" dirty="0"/>
          </a:p>
        </p:txBody>
      </p:sp>
      <p:pic>
        <p:nvPicPr>
          <p:cNvPr id="13" name="Content Placeholder 12" descr="Picture3.jpg"/>
          <p:cNvPicPr>
            <a:picLocks noGrp="1" noChangeAspect="1"/>
          </p:cNvPicPr>
          <p:nvPr>
            <p:ph sz="half" idx="2"/>
          </p:nvPr>
        </p:nvPicPr>
        <p:blipFill>
          <a:blip r:embed="rId3" cstate="print"/>
          <a:stretch>
            <a:fillRect/>
          </a:stretch>
        </p:blipFill>
        <p:spPr>
          <a:xfrm>
            <a:off x="990600" y="2732840"/>
            <a:ext cx="3581400" cy="2905960"/>
          </a:xfrm>
        </p:spPr>
      </p:pic>
      <p:pic>
        <p:nvPicPr>
          <p:cNvPr id="10" name="Content Placeholder 9" descr="Bed-Bug-bites-on-arm1-300x216.jpg"/>
          <p:cNvPicPr>
            <a:picLocks noGrp="1" noChangeAspect="1"/>
          </p:cNvPicPr>
          <p:nvPr>
            <p:ph sz="half" idx="4"/>
          </p:nvPr>
        </p:nvPicPr>
        <p:blipFill>
          <a:blip r:embed="rId4" cstate="print"/>
          <a:stretch>
            <a:fillRect/>
          </a:stretch>
        </p:blipFill>
        <p:spPr>
          <a:xfrm>
            <a:off x="5126567" y="3162300"/>
            <a:ext cx="3122083" cy="2247900"/>
          </a:xfrm>
          <a:effectLst>
            <a:softEdge rad="317500"/>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edbugs_bites.jpg"/>
          <p:cNvPicPr>
            <a:picLocks noChangeAspect="1"/>
          </p:cNvPicPr>
          <p:nvPr/>
        </p:nvPicPr>
        <p:blipFill>
          <a:blip r:embed="rId3" cstate="print"/>
          <a:stretch>
            <a:fillRect/>
          </a:stretch>
        </p:blipFill>
        <p:spPr>
          <a:xfrm>
            <a:off x="3429000" y="2057400"/>
            <a:ext cx="4572000" cy="3289300"/>
          </a:xfrm>
          <a:prstGeom prst="rect">
            <a:avLst/>
          </a:prstGeom>
        </p:spPr>
      </p:pic>
      <p:sp>
        <p:nvSpPr>
          <p:cNvPr id="3" name="Title 2"/>
          <p:cNvSpPr>
            <a:spLocks noGrp="1"/>
          </p:cNvSpPr>
          <p:nvPr>
            <p:ph type="title"/>
          </p:nvPr>
        </p:nvSpPr>
        <p:spPr/>
        <p:txBody>
          <a:bodyPr/>
          <a:lstStyle/>
          <a:p>
            <a:r>
              <a:rPr lang="en-US" dirty="0" smtClean="0"/>
              <a:t>Bed bug bites</a:t>
            </a:r>
            <a:endParaRPr lang="en-US" dirty="0"/>
          </a:p>
        </p:txBody>
      </p:sp>
      <p:sp>
        <p:nvSpPr>
          <p:cNvPr id="5" name="Text Placeholder 4"/>
          <p:cNvSpPr>
            <a:spLocks noGrp="1"/>
          </p:cNvSpPr>
          <p:nvPr>
            <p:ph type="body" idx="2"/>
          </p:nvPr>
        </p:nvSpPr>
        <p:spPr/>
        <p:style>
          <a:lnRef idx="2">
            <a:schemeClr val="accent3">
              <a:shade val="50000"/>
            </a:schemeClr>
          </a:lnRef>
          <a:fillRef idx="1">
            <a:schemeClr val="accent3"/>
          </a:fillRef>
          <a:effectRef idx="0">
            <a:schemeClr val="accent3"/>
          </a:effectRef>
          <a:fontRef idx="minor">
            <a:schemeClr val="lt1"/>
          </a:fontRef>
        </p:style>
        <p:txBody>
          <a:bodyPr/>
          <a:lstStyle/>
          <a:p>
            <a:r>
              <a:rPr lang="en-US" sz="2000" dirty="0" smtClean="0"/>
              <a:t>Bed bug bites usually follow the trail in which they travel.</a:t>
            </a:r>
          </a:p>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Astrom\Local Settings\Temporary Internet Files\Content.IE5\ZV62FYE8\MC900439428[1].jpg"/>
          <p:cNvPicPr>
            <a:picLocks noChangeAspect="1" noChangeArrowheads="1"/>
          </p:cNvPicPr>
          <p:nvPr/>
        </p:nvPicPr>
        <p:blipFill>
          <a:blip r:embed="rId3" cstate="print"/>
          <a:srcRect/>
          <a:stretch>
            <a:fillRect/>
          </a:stretch>
        </p:blipFill>
        <p:spPr bwMode="auto">
          <a:xfrm>
            <a:off x="1371600" y="2286000"/>
            <a:ext cx="3124200" cy="3124200"/>
          </a:xfrm>
          <a:prstGeom prst="rect">
            <a:avLst/>
          </a:prstGeom>
          <a:noFill/>
        </p:spPr>
      </p:pic>
      <p:sp>
        <p:nvSpPr>
          <p:cNvPr id="14" name="Title 13"/>
          <p:cNvSpPr>
            <a:spLocks noGrp="1"/>
          </p:cNvSpPr>
          <p:nvPr>
            <p:ph type="title"/>
          </p:nvPr>
        </p:nvSpPr>
        <p:spPr/>
        <p:txBody>
          <a:bodyPr/>
          <a:lstStyle/>
          <a:p>
            <a:r>
              <a:rPr lang="en-US" dirty="0" smtClean="0"/>
              <a:t>Treatment</a:t>
            </a:r>
            <a:endParaRPr lang="en-US" dirty="0"/>
          </a:p>
        </p:txBody>
      </p:sp>
      <p:sp>
        <p:nvSpPr>
          <p:cNvPr id="15" name="Text Placeholder 14"/>
          <p:cNvSpPr>
            <a:spLocks noGrp="1"/>
          </p:cNvSpPr>
          <p:nvPr>
            <p:ph type="body" idx="2"/>
          </p:nvPr>
        </p:nvSpPr>
        <p:spPr>
          <a:xfrm>
            <a:off x="685800" y="1524000"/>
            <a:ext cx="3733800" cy="4800600"/>
          </a:xfrm>
        </p:spPr>
        <p:txBody>
          <a:bodyPr>
            <a:normAutofit fontScale="85000" lnSpcReduction="20000"/>
          </a:bodyPr>
          <a:lstStyle/>
          <a:p>
            <a:r>
              <a:rPr lang="en-US" sz="2400" dirty="0" smtClean="0"/>
              <a:t>Use 90% isopropyl (rubbing) alcohol  to kill a bed bug found on an everyday item. </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sz="2400" dirty="0" smtClean="0"/>
              <a:t>It is not necessary to send the child home or to exclude children who live in homes where there are bedbugs.</a:t>
            </a:r>
            <a:endParaRPr lang="en-US" sz="2400" dirty="0"/>
          </a:p>
        </p:txBody>
      </p:sp>
      <p:pic>
        <p:nvPicPr>
          <p:cNvPr id="51201" name="Picture 1" descr="C:\Documents and Settings\Astrom\Local Settings\Temporary Internet Files\Content.IE5\7NR6WO4T\MP900337302[1].jpg"/>
          <p:cNvPicPr>
            <a:picLocks noGrp="1" noChangeAspect="1" noChangeArrowheads="1"/>
          </p:cNvPicPr>
          <p:nvPr>
            <p:ph sz="quarter" idx="1"/>
          </p:nvPr>
        </p:nvPicPr>
        <p:blipFill>
          <a:blip r:embed="rId4" cstate="print"/>
          <a:stretch>
            <a:fillRect/>
          </a:stretch>
        </p:blipFill>
        <p:spPr bwMode="auto">
          <a:xfrm>
            <a:off x="5562600" y="2057400"/>
            <a:ext cx="2609088" cy="3657600"/>
          </a:xfrm>
          <a:prstGeom prst="rect">
            <a:avLst/>
          </a:prstGeom>
          <a:noFill/>
        </p:spPr>
      </p:pic>
      <p:sp>
        <p:nvSpPr>
          <p:cNvPr id="9" name="Right Arrow 8"/>
          <p:cNvSpPr/>
          <p:nvPr/>
        </p:nvSpPr>
        <p:spPr>
          <a:xfrm>
            <a:off x="3962400" y="3276600"/>
            <a:ext cx="1371600" cy="1066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 home or in facility.</a:t>
            </a:r>
            <a:endParaRPr lang="en-US" dirty="0"/>
          </a:p>
        </p:txBody>
      </p:sp>
      <p:pic>
        <p:nvPicPr>
          <p:cNvPr id="6" name="Content Placeholder 5" descr="_MG_8524.jpg"/>
          <p:cNvPicPr>
            <a:picLocks noGrp="1" noChangeAspect="1"/>
          </p:cNvPicPr>
          <p:nvPr>
            <p:ph sz="quarter" idx="2"/>
          </p:nvPr>
        </p:nvPicPr>
        <p:blipFill>
          <a:blip r:embed="rId3" cstate="print"/>
          <a:stretch>
            <a:fillRect/>
          </a:stretch>
        </p:blipFill>
        <p:spPr>
          <a:xfrm>
            <a:off x="5562600" y="2057400"/>
            <a:ext cx="2184400" cy="3276600"/>
          </a:xfrm>
        </p:spPr>
      </p:pic>
      <p:pic>
        <p:nvPicPr>
          <p:cNvPr id="8" name="Content Placeholder 7" descr="radar1.jpg"/>
          <p:cNvPicPr>
            <a:picLocks noGrp="1" noChangeAspect="1"/>
          </p:cNvPicPr>
          <p:nvPr>
            <p:ph sz="quarter" idx="1"/>
          </p:nvPr>
        </p:nvPicPr>
        <p:blipFill>
          <a:blip r:embed="rId4" cstate="print"/>
          <a:stretch>
            <a:fillRect/>
          </a:stretch>
        </p:blipFill>
        <p:spPr>
          <a:xfrm>
            <a:off x="914400" y="2482550"/>
            <a:ext cx="3749675" cy="2502500"/>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6" name="Text Placeholder 5"/>
          <p:cNvSpPr>
            <a:spLocks noGrp="1"/>
          </p:cNvSpPr>
          <p:nvPr>
            <p:ph type="body" idx="1"/>
          </p:nvPr>
        </p:nvSpPr>
        <p:spPr/>
        <p:txBody>
          <a:bodyPr/>
          <a:lstStyle/>
          <a:p>
            <a:endParaRPr lang="en-US"/>
          </a:p>
        </p:txBody>
      </p:sp>
      <p:pic>
        <p:nvPicPr>
          <p:cNvPr id="4" name="Picture 3" descr="shutterstock_56725651500x303.jpg"/>
          <p:cNvPicPr>
            <a:picLocks noChangeAspect="1"/>
          </p:cNvPicPr>
          <p:nvPr/>
        </p:nvPicPr>
        <p:blipFill>
          <a:blip r:embed="rId3" cstate="print"/>
          <a:stretch>
            <a:fillRect/>
          </a:stretch>
        </p:blipFill>
        <p:spPr>
          <a:xfrm>
            <a:off x="1524000" y="3088386"/>
            <a:ext cx="5969000" cy="3617214"/>
          </a:xfrm>
          <a:prstGeom prst="rect">
            <a:avLst/>
          </a:prstGeom>
          <a:ln>
            <a:noFill/>
          </a:ln>
          <a:effectLst>
            <a:softEdge rad="127000"/>
          </a:effectLst>
        </p:spPr>
      </p:pic>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952500"/>
            <a:ext cx="7507287" cy="1362075"/>
          </a:xfrm>
        </p:spPr>
        <p:txBody>
          <a:bodyPr/>
          <a:lstStyle/>
          <a:p>
            <a:r>
              <a:rPr lang="en-US" dirty="0" smtClean="0"/>
              <a:t>Head Lice</a:t>
            </a:r>
            <a:endParaRPr lang="en-US" dirty="0"/>
          </a:p>
        </p:txBody>
      </p:sp>
      <p:sp>
        <p:nvSpPr>
          <p:cNvPr id="3" name="Text Placeholder 2"/>
          <p:cNvSpPr>
            <a:spLocks noGrp="1"/>
          </p:cNvSpPr>
          <p:nvPr>
            <p:ph type="body" idx="1"/>
          </p:nvPr>
        </p:nvSpPr>
        <p:spPr/>
        <p:txBody>
          <a:bodyPr>
            <a:normAutofit lnSpcReduction="10000"/>
          </a:bodyPr>
          <a:lstStyle/>
          <a:p>
            <a:r>
              <a:rPr lang="en-US" dirty="0" smtClean="0"/>
              <a:t>Very common in children ages 3 to 12.</a:t>
            </a:r>
          </a:p>
          <a:p>
            <a:r>
              <a:rPr lang="en-US" dirty="0" smtClean="0"/>
              <a:t>You too are at risk.</a:t>
            </a:r>
          </a:p>
          <a:p>
            <a:r>
              <a:rPr lang="en-US" dirty="0" smtClean="0"/>
              <a:t>All socioeconomic groups are affected.</a:t>
            </a:r>
            <a:endParaRPr lang="en-US" dirty="0"/>
          </a:p>
        </p:txBody>
      </p:sp>
      <p:pic>
        <p:nvPicPr>
          <p:cNvPr id="10" name="Picture 8" descr="http://www.familyhealthavenue.com/wp-content/uploads/2009/05/head-lice.gif"/>
          <p:cNvPicPr>
            <a:picLocks noChangeAspect="1" noChangeArrowheads="1"/>
          </p:cNvPicPr>
          <p:nvPr/>
        </p:nvPicPr>
        <p:blipFill>
          <a:blip r:embed="rId3" cstate="print"/>
          <a:srcRect/>
          <a:stretch>
            <a:fillRect/>
          </a:stretch>
        </p:blipFill>
        <p:spPr bwMode="auto">
          <a:xfrm>
            <a:off x="5562600" y="990600"/>
            <a:ext cx="3248269" cy="2533650"/>
          </a:xfrm>
          <a:prstGeom prst="roundRect">
            <a:avLst>
              <a:gd name="adj" fmla="val 4167"/>
            </a:avLst>
          </a:prstGeom>
          <a:solidFill>
            <a:srgbClr val="FFFFFF"/>
          </a:solidFill>
          <a:ln w="76200" cap="sq">
            <a:solidFill>
              <a:schemeClr val="accent2">
                <a:lumMod val="60000"/>
                <a:lumOff val="40000"/>
              </a:schemeClr>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6" name="Picture 5" descr="19079.jpg"/>
          <p:cNvPicPr>
            <a:picLocks noChangeAspect="1"/>
          </p:cNvPicPr>
          <p:nvPr/>
        </p:nvPicPr>
        <p:blipFill>
          <a:blip r:embed="rId4" cstate="print"/>
          <a:stretch>
            <a:fillRect/>
          </a:stretch>
        </p:blipFill>
        <p:spPr>
          <a:xfrm>
            <a:off x="1524000" y="4191000"/>
            <a:ext cx="2567706" cy="17145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Head lice are worldwide.</a:t>
            </a:r>
            <a:endParaRPr lang="en-US" dirty="0"/>
          </a:p>
        </p:txBody>
      </p:sp>
      <p:pic>
        <p:nvPicPr>
          <p:cNvPr id="13" name="Content Placeholder 12" descr="visual_300x200_05_0.jpg"/>
          <p:cNvPicPr>
            <a:picLocks noGrp="1" noChangeAspect="1"/>
          </p:cNvPicPr>
          <p:nvPr>
            <p:ph sz="quarter" idx="2"/>
          </p:nvPr>
        </p:nvPicPr>
        <p:blipFill>
          <a:blip r:embed="rId3" cstate="print"/>
          <a:stretch>
            <a:fillRect/>
          </a:stretch>
        </p:blipFill>
        <p:spPr>
          <a:xfrm>
            <a:off x="5715000" y="4572000"/>
            <a:ext cx="2857500" cy="1905000"/>
          </a:xfrm>
        </p:spPr>
      </p:pic>
      <p:pic>
        <p:nvPicPr>
          <p:cNvPr id="12" name="Content Placeholder 11" descr="natural-remedies-to-treat-head-lice.jpg"/>
          <p:cNvPicPr>
            <a:picLocks noGrp="1" noChangeAspect="1"/>
          </p:cNvPicPr>
          <p:nvPr>
            <p:ph sz="quarter" idx="1"/>
          </p:nvPr>
        </p:nvPicPr>
        <p:blipFill>
          <a:blip r:embed="rId4" cstate="print"/>
          <a:stretch>
            <a:fillRect/>
          </a:stretch>
        </p:blipFill>
        <p:spPr>
          <a:xfrm>
            <a:off x="1295400" y="4419600"/>
            <a:ext cx="2830286" cy="1981200"/>
          </a:xfrm>
        </p:spPr>
      </p:pic>
      <p:pic>
        <p:nvPicPr>
          <p:cNvPr id="14" name="Picture 13" descr="23173.jpg"/>
          <p:cNvPicPr>
            <a:picLocks noChangeAspect="1"/>
          </p:cNvPicPr>
          <p:nvPr/>
        </p:nvPicPr>
        <p:blipFill>
          <a:blip r:embed="rId5" cstate="print"/>
          <a:stretch>
            <a:fillRect/>
          </a:stretch>
        </p:blipFill>
        <p:spPr>
          <a:xfrm>
            <a:off x="3124200" y="1828800"/>
            <a:ext cx="3810000" cy="2314575"/>
          </a:xfrm>
          <a:prstGeom prst="rect">
            <a:avLst/>
          </a:prstGeom>
        </p:spPr>
      </p:pic>
      <p:pic>
        <p:nvPicPr>
          <p:cNvPr id="15" name="Picture 14" descr="children.jpg"/>
          <p:cNvPicPr>
            <a:picLocks noChangeAspect="1"/>
          </p:cNvPicPr>
          <p:nvPr/>
        </p:nvPicPr>
        <p:blipFill>
          <a:blip r:embed="rId6" cstate="print"/>
          <a:stretch>
            <a:fillRect/>
          </a:stretch>
        </p:blipFill>
        <p:spPr>
          <a:xfrm>
            <a:off x="4419600" y="4724400"/>
            <a:ext cx="1016000" cy="914400"/>
          </a:xfrm>
          <a:prstGeom prst="rect">
            <a:avLst/>
          </a:prstGeom>
        </p:spPr>
      </p:pic>
      <p:sp>
        <p:nvSpPr>
          <p:cNvPr id="8" name="TextBox 7"/>
          <p:cNvSpPr txBox="1"/>
          <p:nvPr/>
        </p:nvSpPr>
        <p:spPr>
          <a:xfrm>
            <a:off x="457200" y="1905000"/>
            <a:ext cx="2514600" cy="369332"/>
          </a:xfrm>
          <a:prstGeom prst="rect">
            <a:avLst/>
          </a:prstGeom>
          <a:noFill/>
        </p:spPr>
        <p:txBody>
          <a:bodyPr wrap="square" rtlCol="0">
            <a:spAutoFit/>
          </a:bodyPr>
          <a:lstStyle/>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for today:</a:t>
            </a:r>
            <a:endParaRPr lang="en-US" dirty="0"/>
          </a:p>
        </p:txBody>
      </p:sp>
      <p:sp>
        <p:nvSpPr>
          <p:cNvPr id="3" name="Content Placeholder 2"/>
          <p:cNvSpPr>
            <a:spLocks noGrp="1"/>
          </p:cNvSpPr>
          <p:nvPr>
            <p:ph sz="quarter" idx="1"/>
          </p:nvPr>
        </p:nvSpPr>
        <p:spPr/>
        <p:txBody>
          <a:bodyPr>
            <a:normAutofit/>
          </a:bodyPr>
          <a:lstStyle/>
          <a:p>
            <a:r>
              <a:rPr lang="en-US" dirty="0" smtClean="0"/>
              <a:t>Identify evidence each bug leaves behind. </a:t>
            </a:r>
          </a:p>
          <a:p>
            <a:endParaRPr lang="en-US" dirty="0" smtClean="0"/>
          </a:p>
          <a:p>
            <a:r>
              <a:rPr lang="en-US" dirty="0" smtClean="0"/>
              <a:t>Describe the first steps in </a:t>
            </a:r>
          </a:p>
          <a:p>
            <a:pPr>
              <a:buNone/>
            </a:pPr>
            <a:r>
              <a:rPr lang="en-US" dirty="0" smtClean="0"/>
              <a:t>eliminating an infestation. </a:t>
            </a:r>
          </a:p>
          <a:p>
            <a:pPr>
              <a:buNone/>
            </a:pPr>
            <a:endParaRPr lang="en-US" dirty="0" smtClean="0"/>
          </a:p>
          <a:p>
            <a:r>
              <a:rPr lang="en-US" dirty="0" smtClean="0"/>
              <a:t>Identify proper storage techniques for all </a:t>
            </a:r>
          </a:p>
          <a:p>
            <a:pPr>
              <a:buNone/>
            </a:pPr>
            <a:r>
              <a:rPr lang="en-US" dirty="0" smtClean="0"/>
              <a:t>personal items that might be infested. </a:t>
            </a:r>
          </a:p>
          <a:p>
            <a:pPr>
              <a:buNone/>
            </a:pPr>
            <a:r>
              <a:rPr lang="en-US" dirty="0" smtClean="0"/>
              <a:t/>
            </a:r>
            <a:br>
              <a:rPr lang="en-US" dirty="0" smtClean="0"/>
            </a:br>
            <a:endParaRPr lang="en-US" dirty="0" smtClean="0"/>
          </a:p>
          <a:p>
            <a:endParaRPr lang="en-US" dirty="0" smtClean="0"/>
          </a:p>
          <a:p>
            <a:endParaRPr lang="en-US" dirty="0" smtClean="0"/>
          </a:p>
          <a:p>
            <a:endParaRPr lang="en-US" dirty="0"/>
          </a:p>
        </p:txBody>
      </p:sp>
      <p:pic>
        <p:nvPicPr>
          <p:cNvPr id="24578" name="Picture 2" descr="C:\Documents and Settings\Astrom\Local Settings\Temporary Internet Files\Content.IE5\XU692V72\MC900371056[1].wmf"/>
          <p:cNvPicPr>
            <a:picLocks noChangeAspect="1" noChangeArrowheads="1"/>
          </p:cNvPicPr>
          <p:nvPr/>
        </p:nvPicPr>
        <p:blipFill>
          <a:blip r:embed="rId3" cstate="print"/>
          <a:srcRect/>
          <a:stretch>
            <a:fillRect/>
          </a:stretch>
        </p:blipFill>
        <p:spPr bwMode="auto">
          <a:xfrm>
            <a:off x="7010400" y="228600"/>
            <a:ext cx="1880921" cy="1697126"/>
          </a:xfrm>
          <a:prstGeom prst="rect">
            <a:avLst/>
          </a:prstGeom>
          <a:noFill/>
        </p:spPr>
      </p:pic>
      <p:pic>
        <p:nvPicPr>
          <p:cNvPr id="24582" name="Picture 6" descr="C:\Documents and Settings\Astrom\Local Settings\Temporary Internet Files\Content.IE5\W8NYYQBN\MP900410142[1].jpg"/>
          <p:cNvPicPr>
            <a:picLocks noChangeAspect="1" noChangeArrowheads="1"/>
          </p:cNvPicPr>
          <p:nvPr/>
        </p:nvPicPr>
        <p:blipFill>
          <a:blip r:embed="rId4" cstate="print"/>
          <a:srcRect/>
          <a:stretch>
            <a:fillRect/>
          </a:stretch>
        </p:blipFill>
        <p:spPr bwMode="auto">
          <a:xfrm>
            <a:off x="6324600" y="3048000"/>
            <a:ext cx="2280791" cy="3429559"/>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No-nit policies.</a:t>
            </a:r>
            <a:endParaRPr lang="en-US" dirty="0"/>
          </a:p>
        </p:txBody>
      </p:sp>
      <p:sp>
        <p:nvSpPr>
          <p:cNvPr id="3" name="Text Placeholder 2"/>
          <p:cNvSpPr>
            <a:spLocks noGrp="1"/>
          </p:cNvSpPr>
          <p:nvPr>
            <p:ph type="body" idx="2"/>
          </p:nvPr>
        </p:nvSpPr>
        <p:spPr>
          <a:xfrm>
            <a:off x="533400" y="1447800"/>
            <a:ext cx="2743200" cy="4648200"/>
          </a:xfrm>
        </p:spPr>
        <p:txBody>
          <a:bodyPr>
            <a:normAutofit/>
          </a:bodyPr>
          <a:lstStyle/>
          <a:p>
            <a:r>
              <a:rPr lang="en-US" sz="2000" dirty="0" smtClean="0"/>
              <a:t>Children with nits do not need to be sent home.</a:t>
            </a:r>
            <a:endParaRPr lang="en-US" sz="2000" dirty="0"/>
          </a:p>
        </p:txBody>
      </p:sp>
      <p:pic>
        <p:nvPicPr>
          <p:cNvPr id="5" name="Content Placeholder 4" descr="nit-pickin-by-nancy-van-laan-isbn-0.jpg"/>
          <p:cNvPicPr>
            <a:picLocks noGrp="1" noChangeAspect="1"/>
          </p:cNvPicPr>
          <p:nvPr>
            <p:ph sz="quarter" idx="1"/>
          </p:nvPr>
        </p:nvPicPr>
        <p:blipFill>
          <a:blip r:embed="rId3" cstate="print"/>
          <a:stretch>
            <a:fillRect/>
          </a:stretch>
        </p:blipFill>
        <p:spPr>
          <a:xfrm>
            <a:off x="3581400" y="1600200"/>
            <a:ext cx="4495800" cy="44958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descr="licerope.jpg"/>
          <p:cNvPicPr>
            <a:picLocks noChangeAspect="1"/>
          </p:cNvPicPr>
          <p:nvPr/>
        </p:nvPicPr>
        <p:blipFill>
          <a:blip r:embed="rId4" cstate="print"/>
          <a:stretch>
            <a:fillRect/>
          </a:stretch>
        </p:blipFill>
        <p:spPr>
          <a:xfrm>
            <a:off x="1143000" y="2514600"/>
            <a:ext cx="1409700" cy="360045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Stages of life.</a:t>
            </a:r>
            <a:endParaRPr lang="en-US" dirty="0"/>
          </a:p>
        </p:txBody>
      </p:sp>
      <p:pic>
        <p:nvPicPr>
          <p:cNvPr id="4" name="Content Placeholder 3" descr="PJ-AW143_liceJ_G_20100726170751.jpg"/>
          <p:cNvPicPr>
            <a:picLocks noGrp="1" noChangeAspect="1"/>
          </p:cNvPicPr>
          <p:nvPr>
            <p:ph sz="quarter" idx="1"/>
          </p:nvPr>
        </p:nvPicPr>
        <p:blipFill>
          <a:blip r:embed="rId3" cstate="print"/>
          <a:stretch>
            <a:fillRect/>
          </a:stretch>
        </p:blipFill>
        <p:spPr>
          <a:xfrm>
            <a:off x="1374697" y="1447800"/>
            <a:ext cx="6851805" cy="4572000"/>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Nits and lice.</a:t>
            </a:r>
            <a:endParaRPr lang="en-US" dirty="0"/>
          </a:p>
        </p:txBody>
      </p:sp>
      <p:sp>
        <p:nvSpPr>
          <p:cNvPr id="3" name="Text Placeholder 2"/>
          <p:cNvSpPr>
            <a:spLocks noGrp="1"/>
          </p:cNvSpPr>
          <p:nvPr>
            <p:ph type="body" idx="2"/>
          </p:nvPr>
        </p:nvSpPr>
        <p:spPr>
          <a:solidFill>
            <a:schemeClr val="accent2"/>
          </a:solidFill>
        </p:spPr>
        <p:txBody>
          <a:bodyPr/>
          <a:lstStyle/>
          <a:p>
            <a:pPr>
              <a:buFont typeface="Arial" pitchFamily="34" charset="0"/>
              <a:buChar char="•"/>
            </a:pPr>
            <a:r>
              <a:rPr lang="en-US" dirty="0" smtClean="0"/>
              <a:t>Typically head lice are found in the darkened area. </a:t>
            </a:r>
          </a:p>
          <a:p>
            <a:pPr>
              <a:buFont typeface="Arial" pitchFamily="34" charset="0"/>
              <a:buChar char="•"/>
            </a:pPr>
            <a:endParaRPr lang="en-US" dirty="0"/>
          </a:p>
          <a:p>
            <a:pPr>
              <a:buFont typeface="Arial" pitchFamily="34" charset="0"/>
              <a:buChar char="•"/>
            </a:pPr>
            <a:r>
              <a:rPr lang="en-US" dirty="0" smtClean="0"/>
              <a:t>They can be found in other areas like the eyebrows.</a:t>
            </a:r>
          </a:p>
        </p:txBody>
      </p:sp>
      <p:pic>
        <p:nvPicPr>
          <p:cNvPr id="5" name="Content Placeholder 4" descr="where2look.gif"/>
          <p:cNvPicPr>
            <a:picLocks noGrp="1" noChangeAspect="1"/>
          </p:cNvPicPr>
          <p:nvPr>
            <p:ph sz="quarter" idx="1"/>
          </p:nvPr>
        </p:nvPicPr>
        <p:blipFill>
          <a:blip r:embed="rId3" cstate="print"/>
          <a:stretch>
            <a:fillRect/>
          </a:stretch>
        </p:blipFill>
        <p:spPr>
          <a:xfrm>
            <a:off x="4052887" y="1828800"/>
            <a:ext cx="3552825" cy="4038600"/>
          </a:xfrm>
          <a:ln>
            <a:solidFill>
              <a:schemeClr val="accent2"/>
            </a:solid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p:txBody>
          <a:bodyPr/>
          <a:lstStyle/>
          <a:p>
            <a:r>
              <a:rPr lang="en-US" dirty="0" smtClean="0"/>
              <a:t>What to look for.</a:t>
            </a:r>
            <a:endParaRPr lang="en-US" dirty="0"/>
          </a:p>
        </p:txBody>
      </p:sp>
      <p:pic>
        <p:nvPicPr>
          <p:cNvPr id="18" name="Content Placeholder 17" descr="head-lice-picture.jpg"/>
          <p:cNvPicPr>
            <a:picLocks noGrp="1" noChangeAspect="1"/>
          </p:cNvPicPr>
          <p:nvPr>
            <p:ph sz="quarter" idx="1"/>
          </p:nvPr>
        </p:nvPicPr>
        <p:blipFill>
          <a:blip r:embed="rId3" cstate="print"/>
          <a:stretch>
            <a:fillRect/>
          </a:stretch>
        </p:blipFill>
        <p:spPr>
          <a:xfrm>
            <a:off x="1143000" y="1676400"/>
            <a:ext cx="3175000" cy="2540000"/>
          </a:xfrm>
          <a:prstGeom prst="rect">
            <a:avLst/>
          </a:prstGeom>
          <a:ln>
            <a:noFill/>
          </a:ln>
          <a:effectLst>
            <a:outerShdw blurRad="292100" dist="139700" dir="2700000" algn="tl" rotWithShape="0">
              <a:srgbClr val="333333">
                <a:alpha val="65000"/>
              </a:srgbClr>
            </a:outerShdw>
          </a:effectLst>
        </p:spPr>
      </p:pic>
      <p:sp>
        <p:nvSpPr>
          <p:cNvPr id="16" name="Text Placeholder 15"/>
          <p:cNvSpPr>
            <a:spLocks noGrp="1"/>
          </p:cNvSpPr>
          <p:nvPr>
            <p:ph type="body" sz="half" idx="4294967295"/>
          </p:nvPr>
        </p:nvSpPr>
        <p:spPr>
          <a:xfrm>
            <a:off x="4876800" y="838200"/>
            <a:ext cx="3733800" cy="1905000"/>
          </a:xfrm>
        </p:spPr>
        <p:txBody>
          <a:bodyPr>
            <a:normAutofit fontScale="92500"/>
          </a:bodyPr>
          <a:lstStyle/>
          <a:p>
            <a:r>
              <a:rPr lang="en-US" dirty="0" smtClean="0"/>
              <a:t>Eggs can be seen attached to the hair near the scalp.</a:t>
            </a:r>
          </a:p>
          <a:p>
            <a:r>
              <a:rPr lang="en-US" dirty="0" smtClean="0"/>
              <a:t>Itching and scratching caused by the bugs and their bites.</a:t>
            </a:r>
          </a:p>
          <a:p>
            <a:endParaRPr lang="en-US" dirty="0"/>
          </a:p>
        </p:txBody>
      </p:sp>
      <p:pic>
        <p:nvPicPr>
          <p:cNvPr id="4" name="Picture 4" descr="Nit on human hair"/>
          <p:cNvPicPr>
            <a:picLocks noChangeAspect="1" noChangeArrowheads="1"/>
          </p:cNvPicPr>
          <p:nvPr/>
        </p:nvPicPr>
        <p:blipFill>
          <a:blip r:embed="rId4" cstate="print"/>
          <a:srcRect/>
          <a:stretch>
            <a:fillRect/>
          </a:stretch>
        </p:blipFill>
        <p:spPr bwMode="auto">
          <a:xfrm>
            <a:off x="4724400" y="2667000"/>
            <a:ext cx="4114800" cy="3291841"/>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a:t>
            </a:r>
            <a:endParaRPr lang="en-US" dirty="0"/>
          </a:p>
        </p:txBody>
      </p:sp>
      <p:sp>
        <p:nvSpPr>
          <p:cNvPr id="3" name="Text Placeholder 2"/>
          <p:cNvSpPr>
            <a:spLocks noGrp="1"/>
          </p:cNvSpPr>
          <p:nvPr>
            <p:ph type="body" idx="2"/>
          </p:nvPr>
        </p:nvSpPr>
        <p:spPr/>
        <p:txBody>
          <a:bodyPr>
            <a:normAutofit/>
          </a:bodyPr>
          <a:lstStyle/>
          <a:p>
            <a:pPr>
              <a:buFont typeface="Arial" pitchFamily="34" charset="0"/>
              <a:buChar char="•"/>
            </a:pPr>
            <a:r>
              <a:rPr lang="en-US" sz="2000" dirty="0" smtClean="0"/>
              <a:t>Conditioners slow down the louse to be combed out.</a:t>
            </a:r>
          </a:p>
          <a:p>
            <a:pPr>
              <a:buFont typeface="Arial" pitchFamily="34" charset="0"/>
              <a:buChar char="•"/>
            </a:pPr>
            <a:r>
              <a:rPr lang="en-US" sz="2000" dirty="0" smtClean="0"/>
              <a:t>A chemical treatment should be tried with caution.</a:t>
            </a:r>
          </a:p>
          <a:p>
            <a:pPr>
              <a:buFont typeface="Arial" pitchFamily="34" charset="0"/>
              <a:buChar char="•"/>
            </a:pPr>
            <a:r>
              <a:rPr lang="en-US" sz="2000" dirty="0" smtClean="0"/>
              <a:t>Use chemical treatments for brief periods only, when prescribed.</a:t>
            </a:r>
            <a:endParaRPr lang="en-US" sz="2000" dirty="0"/>
          </a:p>
        </p:txBody>
      </p:sp>
      <p:pic>
        <p:nvPicPr>
          <p:cNvPr id="5" name="Content Placeholder 4" descr="Picture6.jpg"/>
          <p:cNvPicPr>
            <a:picLocks noGrp="1" noChangeAspect="1"/>
          </p:cNvPicPr>
          <p:nvPr>
            <p:ph sz="quarter" idx="1"/>
          </p:nvPr>
        </p:nvPicPr>
        <p:blipFill>
          <a:blip r:embed="rId3" cstate="print"/>
          <a:stretch>
            <a:fillRect/>
          </a:stretch>
        </p:blipFill>
        <p:spPr>
          <a:xfrm>
            <a:off x="5334000" y="1219200"/>
            <a:ext cx="2756950" cy="415261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3" descr="C:\Documents and Settings\Astrom\Local Settings\Temporary Internet Files\Content.IE5\XU692V72\MC900312546[1].wmf"/>
          <p:cNvPicPr>
            <a:picLocks noChangeAspect="1" noChangeArrowheads="1"/>
          </p:cNvPicPr>
          <p:nvPr/>
        </p:nvPicPr>
        <p:blipFill>
          <a:blip r:embed="rId4" cstate="print"/>
          <a:srcRect/>
          <a:stretch>
            <a:fillRect/>
          </a:stretch>
        </p:blipFill>
        <p:spPr bwMode="auto">
          <a:xfrm>
            <a:off x="2984500" y="4178300"/>
            <a:ext cx="825500" cy="1841500"/>
          </a:xfrm>
          <a:prstGeom prst="rect">
            <a:avLst/>
          </a:prstGeom>
          <a:ln>
            <a:noFill/>
          </a:ln>
          <a:effectLst>
            <a:outerShdw blurRad="76200" dir="18900000" sy="23000" kx="-1200000" algn="bl" rotWithShape="0">
              <a:prstClr val="black">
                <a:alpha val="20000"/>
              </a:prstClr>
            </a:outerShdw>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85800"/>
            <a:ext cx="7772400" cy="1143000"/>
          </a:xfrm>
        </p:spPr>
        <p:txBody>
          <a:bodyPr>
            <a:normAutofit fontScale="90000"/>
          </a:bodyPr>
          <a:lstStyle/>
          <a:p>
            <a:r>
              <a:rPr lang="en-US" dirty="0" smtClean="0"/>
              <a:t>Use caution with OTC drugs to treat head lice.</a:t>
            </a:r>
            <a:endParaRPr lang="en-US" dirty="0"/>
          </a:p>
        </p:txBody>
      </p:sp>
      <p:pic>
        <p:nvPicPr>
          <p:cNvPr id="5" name="Content Placeholder 4" descr="19079.jpg"/>
          <p:cNvPicPr>
            <a:picLocks noGrp="1" noChangeAspect="1"/>
          </p:cNvPicPr>
          <p:nvPr>
            <p:ph sz="quarter" idx="1"/>
          </p:nvPr>
        </p:nvPicPr>
        <p:blipFill>
          <a:blip r:embed="rId3" cstate="print"/>
          <a:stretch>
            <a:fillRect/>
          </a:stretch>
        </p:blipFill>
        <p:spPr>
          <a:xfrm>
            <a:off x="2971800" y="1940100"/>
            <a:ext cx="5715000" cy="3816000"/>
          </a:xfrm>
        </p:spPr>
      </p:pic>
      <p:sp>
        <p:nvSpPr>
          <p:cNvPr id="6" name="TextBox 5"/>
          <p:cNvSpPr txBox="1"/>
          <p:nvPr/>
        </p:nvSpPr>
        <p:spPr>
          <a:xfrm>
            <a:off x="457200" y="2057400"/>
            <a:ext cx="2590800" cy="3046988"/>
          </a:xfrm>
          <a:prstGeom prst="rect">
            <a:avLst/>
          </a:prstGeom>
          <a:noFill/>
        </p:spPr>
        <p:txBody>
          <a:bodyPr wrap="square" rtlCol="0">
            <a:spAutoFit/>
          </a:bodyPr>
          <a:lstStyle/>
          <a:p>
            <a:r>
              <a:rPr lang="en-US" sz="2400" dirty="0" smtClean="0"/>
              <a:t>Treatment products not 100% effective in killing lice.</a:t>
            </a:r>
          </a:p>
          <a:p>
            <a:endParaRPr lang="en-US" sz="2400" dirty="0" smtClean="0"/>
          </a:p>
          <a:p>
            <a:r>
              <a:rPr lang="en-US" sz="2400" dirty="0" smtClean="0"/>
              <a:t>Removing nits is essential – must comb hair daily for 2 weeks with nit comb</a:t>
            </a:r>
            <a:endParaRPr lang="en-US" sz="2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85800"/>
            <a:ext cx="7772400" cy="1143000"/>
          </a:xfrm>
        </p:spPr>
        <p:txBody>
          <a:bodyPr>
            <a:normAutofit fontScale="90000"/>
          </a:bodyPr>
          <a:lstStyle/>
          <a:p>
            <a:r>
              <a:rPr lang="en-US" dirty="0" smtClean="0"/>
              <a:t>Treat and prevent head lice from spreading.</a:t>
            </a:r>
            <a:endParaRPr lang="en-US" dirty="0"/>
          </a:p>
        </p:txBody>
      </p:sp>
      <p:pic>
        <p:nvPicPr>
          <p:cNvPr id="8" name="Content Placeholder 7" descr="fotolia_2864946_XS.jpg"/>
          <p:cNvPicPr>
            <a:picLocks noGrp="1" noChangeAspect="1"/>
          </p:cNvPicPr>
          <p:nvPr>
            <p:ph sz="half" idx="2"/>
          </p:nvPr>
        </p:nvPicPr>
        <p:blipFill>
          <a:blip r:embed="rId3" cstate="print"/>
          <a:stretch>
            <a:fillRect/>
          </a:stretch>
        </p:blipFill>
        <p:spPr>
          <a:xfrm>
            <a:off x="1484372" y="2247900"/>
            <a:ext cx="2593855" cy="3886200"/>
          </a:xfrm>
        </p:spPr>
      </p:pic>
      <p:pic>
        <p:nvPicPr>
          <p:cNvPr id="7" name="Content Placeholder 6" descr="2.jpg"/>
          <p:cNvPicPr>
            <a:picLocks noGrp="1" noChangeAspect="1"/>
          </p:cNvPicPr>
          <p:nvPr>
            <p:ph sz="half" idx="4"/>
          </p:nvPr>
        </p:nvPicPr>
        <p:blipFill>
          <a:blip r:embed="rId4" cstate="print"/>
          <a:stretch>
            <a:fillRect/>
          </a:stretch>
        </p:blipFill>
        <p:spPr>
          <a:xfrm>
            <a:off x="4953000" y="2590800"/>
            <a:ext cx="1828800" cy="1371600"/>
          </a:xfrm>
        </p:spPr>
      </p:pic>
      <p:pic>
        <p:nvPicPr>
          <p:cNvPr id="9" name="Picture 8" descr="head-lice01.jpg"/>
          <p:cNvPicPr>
            <a:picLocks noChangeAspect="1"/>
          </p:cNvPicPr>
          <p:nvPr/>
        </p:nvPicPr>
        <p:blipFill>
          <a:blip r:embed="rId5" cstate="print"/>
          <a:stretch>
            <a:fillRect/>
          </a:stretch>
        </p:blipFill>
        <p:spPr>
          <a:xfrm>
            <a:off x="7010400" y="2590800"/>
            <a:ext cx="1681655" cy="1676400"/>
          </a:xfrm>
          <a:prstGeom prst="rect">
            <a:avLst/>
          </a:prstGeom>
        </p:spPr>
      </p:pic>
      <p:pic>
        <p:nvPicPr>
          <p:cNvPr id="10" name="Picture 9" descr="combs.jpg"/>
          <p:cNvPicPr>
            <a:picLocks noChangeAspect="1"/>
          </p:cNvPicPr>
          <p:nvPr/>
        </p:nvPicPr>
        <p:blipFill>
          <a:blip r:embed="rId6" cstate="print"/>
          <a:stretch>
            <a:fillRect/>
          </a:stretch>
        </p:blipFill>
        <p:spPr>
          <a:xfrm>
            <a:off x="4203700" y="4114800"/>
            <a:ext cx="2730500" cy="2051050"/>
          </a:xfrm>
          <a:prstGeom prst="rect">
            <a:avLst/>
          </a:prstGeom>
        </p:spPr>
      </p:pic>
      <p:pic>
        <p:nvPicPr>
          <p:cNvPr id="11" name="Picture 10" descr="images.jpg"/>
          <p:cNvPicPr>
            <a:picLocks noChangeAspect="1"/>
          </p:cNvPicPr>
          <p:nvPr/>
        </p:nvPicPr>
        <p:blipFill>
          <a:blip r:embed="rId7" cstate="print"/>
          <a:stretch>
            <a:fillRect/>
          </a:stretch>
        </p:blipFill>
        <p:spPr>
          <a:xfrm>
            <a:off x="7239000" y="4572000"/>
            <a:ext cx="1289538" cy="152400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Diagnosis and resources</a:t>
            </a:r>
            <a:endParaRPr lang="en-US" dirty="0"/>
          </a:p>
        </p:txBody>
      </p:sp>
      <p:sp>
        <p:nvSpPr>
          <p:cNvPr id="3" name="Text Placeholder 2"/>
          <p:cNvSpPr>
            <a:spLocks noGrp="1"/>
          </p:cNvSpPr>
          <p:nvPr>
            <p:ph type="body" sz="half" idx="2"/>
          </p:nvPr>
        </p:nvSpPr>
        <p:spPr/>
        <p:txBody>
          <a:bodyPr/>
          <a:lstStyle/>
          <a:p>
            <a:r>
              <a:rPr lang="en-US" dirty="0" smtClean="0"/>
              <a:t>If you would like a resource for more information in eradicating head lice, use the link at</a:t>
            </a:r>
          </a:p>
          <a:p>
            <a:r>
              <a:rPr lang="en-US" smtClean="0"/>
              <a:t>www.pediatrics.org</a:t>
            </a:r>
            <a:endParaRPr lang="en-US"/>
          </a:p>
        </p:txBody>
      </p:sp>
      <p:pic>
        <p:nvPicPr>
          <p:cNvPr id="5" name="Picture Placeholder 4" descr="splash.jpg"/>
          <p:cNvPicPr>
            <a:picLocks noGrp="1" noChangeAspect="1"/>
          </p:cNvPicPr>
          <p:nvPr>
            <p:ph type="pic" idx="1"/>
          </p:nvPr>
        </p:nvPicPr>
        <p:blipFill>
          <a:blip r:embed="rId3" cstate="print"/>
          <a:srcRect l="31483" r="31483"/>
          <a:stretch>
            <a:fillRect/>
          </a:stretch>
        </p:blipFill>
        <p:spPr>
          <a:xfrm>
            <a:off x="373108" y="264526"/>
            <a:ext cx="8313692" cy="4231274"/>
          </a:xfr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Recognition is the best prevention.			</a:t>
            </a:r>
            <a:endParaRPr lang="en-US" dirty="0"/>
          </a:p>
        </p:txBody>
      </p:sp>
      <p:sp>
        <p:nvSpPr>
          <p:cNvPr id="3" name="Text Placeholder 2"/>
          <p:cNvSpPr>
            <a:spLocks noGrp="1"/>
          </p:cNvSpPr>
          <p:nvPr>
            <p:ph type="body" idx="2"/>
          </p:nvPr>
        </p:nvSpPr>
        <p:spPr>
          <a:solidFill>
            <a:schemeClr val="accent2"/>
          </a:solidFill>
        </p:spPr>
        <p:txBody>
          <a:bodyPr/>
          <a:lstStyle/>
          <a:p>
            <a:pPr marL="457200" indent="-457200">
              <a:buFont typeface="Arial" pitchFamily="34" charset="0"/>
              <a:buChar char="•"/>
            </a:pPr>
            <a:r>
              <a:rPr lang="en-US" dirty="0" smtClean="0"/>
              <a:t>Be prompt to the symptoms of head lice.</a:t>
            </a:r>
          </a:p>
          <a:p>
            <a:pPr marL="457200" indent="-457200">
              <a:buFont typeface="Arial" pitchFamily="34" charset="0"/>
              <a:buChar char="•"/>
            </a:pPr>
            <a:r>
              <a:rPr lang="en-US" dirty="0" smtClean="0"/>
              <a:t>Control activities to reduce spread.</a:t>
            </a:r>
          </a:p>
          <a:p>
            <a:pPr marL="457200" indent="-457200">
              <a:buAutoNum type="arabicPeriod"/>
            </a:pPr>
            <a:endParaRPr lang="en-US" dirty="0"/>
          </a:p>
        </p:txBody>
      </p:sp>
      <p:pic>
        <p:nvPicPr>
          <p:cNvPr id="6" name="Content Placeholder 5" descr="head-lice01.jpg"/>
          <p:cNvPicPr>
            <a:picLocks noGrp="1" noChangeAspect="1"/>
          </p:cNvPicPr>
          <p:nvPr>
            <p:ph sz="quarter" idx="1"/>
          </p:nvPr>
        </p:nvPicPr>
        <p:blipFill>
          <a:blip r:embed="rId3" cstate="print"/>
          <a:stretch>
            <a:fillRect/>
          </a:stretch>
        </p:blipFill>
        <p:spPr>
          <a:xfrm>
            <a:off x="5181600" y="2895600"/>
            <a:ext cx="3048000" cy="3038475"/>
          </a:xfrm>
          <a:prstGeom prst="rect">
            <a:avLst/>
          </a:prstGeom>
          <a:ln w="127000" cap="sq">
            <a:solidFill>
              <a:schemeClr val="bg2">
                <a:lumMod val="50000"/>
              </a:schemeClr>
            </a:solidFill>
            <a:miter lim="800000"/>
          </a:ln>
          <a:effectLst>
            <a:outerShdw blurRad="57150" dist="50800" dir="2700000" algn="tl" rotWithShape="0">
              <a:srgbClr val="000000">
                <a:alpha val="40000"/>
              </a:srgbClr>
            </a:outerShdw>
          </a:effectLst>
        </p:spPr>
      </p:pic>
      <p:pic>
        <p:nvPicPr>
          <p:cNvPr id="4" name="Content Placeholder 7" descr="eggs-of-head-lice.jpg"/>
          <p:cNvPicPr>
            <a:picLocks noChangeAspect="1"/>
          </p:cNvPicPr>
          <p:nvPr/>
        </p:nvPicPr>
        <p:blipFill>
          <a:blip r:embed="rId4" cstate="print"/>
          <a:stretch>
            <a:fillRect/>
          </a:stretch>
        </p:blipFill>
        <p:spPr>
          <a:xfrm>
            <a:off x="3048000" y="1143000"/>
            <a:ext cx="2679290" cy="2491740"/>
          </a:xfrm>
          <a:prstGeom prst="rect">
            <a:avLst/>
          </a:prstGeom>
          <a:ln w="127000" cap="sq">
            <a:solidFill>
              <a:schemeClr val="accent2"/>
            </a:solidFill>
            <a:miter lim="800000"/>
          </a:ln>
          <a:effectLst>
            <a:outerShdw blurRad="57150" dist="50800" dir="2700000" algn="tl" rotWithShape="0">
              <a:srgbClr val="000000">
                <a:alpha val="40000"/>
              </a:srgbClr>
            </a:outerShdw>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Scabies</a:t>
            </a:r>
            <a:endParaRPr lang="en-US" dirty="0"/>
          </a:p>
        </p:txBody>
      </p:sp>
      <p:sp>
        <p:nvSpPr>
          <p:cNvPr id="3" name="Text Placeholder 2"/>
          <p:cNvSpPr>
            <a:spLocks noGrp="1"/>
          </p:cNvSpPr>
          <p:nvPr>
            <p:ph type="body" idx="1"/>
          </p:nvPr>
        </p:nvSpPr>
        <p:spPr/>
        <p:txBody>
          <a:bodyPr>
            <a:noAutofit/>
          </a:bodyPr>
          <a:lstStyle/>
          <a:p>
            <a:r>
              <a:rPr lang="en-US" sz="2600" dirty="0" smtClean="0">
                <a:solidFill>
                  <a:schemeClr val="tx2"/>
                </a:solidFill>
              </a:rPr>
              <a:t>“The Human Itch”</a:t>
            </a:r>
          </a:p>
          <a:p>
            <a:endParaRPr lang="en-US" sz="2600" dirty="0" smtClean="0">
              <a:solidFill>
                <a:schemeClr val="tx2"/>
              </a:solidFill>
            </a:endParaRPr>
          </a:p>
        </p:txBody>
      </p:sp>
      <p:pic>
        <p:nvPicPr>
          <p:cNvPr id="14338" name="Picture 2" descr="http://www.medicalook.com/diseases_images/itching.jpg"/>
          <p:cNvPicPr>
            <a:picLocks noChangeAspect="1" noChangeArrowheads="1"/>
          </p:cNvPicPr>
          <p:nvPr/>
        </p:nvPicPr>
        <p:blipFill>
          <a:blip r:embed="rId3" cstate="print"/>
          <a:srcRect/>
          <a:stretch>
            <a:fillRect/>
          </a:stretch>
        </p:blipFill>
        <p:spPr bwMode="auto">
          <a:xfrm>
            <a:off x="1981200" y="3581400"/>
            <a:ext cx="1828800" cy="21642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descr="untitled.bmp"/>
          <p:cNvPicPr>
            <a:picLocks noChangeAspect="1"/>
          </p:cNvPicPr>
          <p:nvPr/>
        </p:nvPicPr>
        <p:blipFill>
          <a:blip r:embed="rId4" cstate="print"/>
          <a:stretch>
            <a:fillRect/>
          </a:stretch>
        </p:blipFill>
        <p:spPr>
          <a:xfrm>
            <a:off x="4572000" y="3581400"/>
            <a:ext cx="3411379" cy="2209800"/>
          </a:xfrm>
          <a:prstGeom prst="rect">
            <a:avLst/>
          </a:prstGeom>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cont…</a:t>
            </a:r>
            <a:endParaRPr lang="en-US" dirty="0"/>
          </a:p>
        </p:txBody>
      </p:sp>
      <p:sp>
        <p:nvSpPr>
          <p:cNvPr id="3" name="Content Placeholder 2"/>
          <p:cNvSpPr>
            <a:spLocks noGrp="1"/>
          </p:cNvSpPr>
          <p:nvPr>
            <p:ph sz="quarter" idx="1"/>
          </p:nvPr>
        </p:nvSpPr>
        <p:spPr/>
        <p:txBody>
          <a:bodyPr/>
          <a:lstStyle/>
          <a:p>
            <a:r>
              <a:rPr lang="en-US" dirty="0" smtClean="0"/>
              <a:t>Instruct parents of  recommended measures to take once infestation is confirmed.</a:t>
            </a:r>
          </a:p>
          <a:p>
            <a:r>
              <a:rPr lang="en-US" dirty="0" smtClean="0"/>
              <a:t>Identify providers to call in the event of certain infestations.</a:t>
            </a:r>
          </a:p>
          <a:p>
            <a:r>
              <a:rPr lang="en-US" dirty="0" smtClean="0"/>
              <a:t>Discuss child care center policies for notifying parents and when exclusion of children is necessary.</a:t>
            </a:r>
            <a:endParaRPr lang="en-US" dirty="0"/>
          </a:p>
        </p:txBody>
      </p:sp>
      <p:pic>
        <p:nvPicPr>
          <p:cNvPr id="8" name="Picture 7" descr="C:\Documents and Settings\Astrom\Local Settings\Temporary Internet Files\Content.IE5\E32ZS69K\MP900438482[1].jpg"/>
          <p:cNvPicPr>
            <a:picLocks noChangeAspect="1" noChangeArrowheads="1"/>
          </p:cNvPicPr>
          <p:nvPr/>
        </p:nvPicPr>
        <p:blipFill>
          <a:blip r:embed="rId3" cstate="print"/>
          <a:srcRect/>
          <a:stretch>
            <a:fillRect/>
          </a:stretch>
        </p:blipFill>
        <p:spPr bwMode="auto">
          <a:xfrm>
            <a:off x="4343400" y="3810000"/>
            <a:ext cx="3086588" cy="20665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Signs.	</a:t>
            </a:r>
            <a:endParaRPr lang="en-US" dirty="0"/>
          </a:p>
        </p:txBody>
      </p:sp>
      <p:sp>
        <p:nvSpPr>
          <p:cNvPr id="8" name="Text Placeholder 7"/>
          <p:cNvSpPr>
            <a:spLocks noGrp="1"/>
          </p:cNvSpPr>
          <p:nvPr>
            <p:ph type="body" sz="half" idx="3"/>
          </p:nvPr>
        </p:nvSpPr>
        <p:spPr>
          <a:xfrm>
            <a:off x="4953000" y="1447800"/>
            <a:ext cx="3733800" cy="1371600"/>
          </a:xfrm>
        </p:spPr>
        <p:txBody>
          <a:bodyPr/>
          <a:lstStyle/>
          <a:p>
            <a:r>
              <a:rPr lang="en-US" dirty="0" smtClean="0"/>
              <a:t>Scabies are typically found in areas of skin folds.</a:t>
            </a:r>
            <a:endParaRPr lang="en-US" dirty="0"/>
          </a:p>
        </p:txBody>
      </p:sp>
      <p:pic>
        <p:nvPicPr>
          <p:cNvPr id="14" name="Content Placeholder 13" descr="scabies-7-15.jpg"/>
          <p:cNvPicPr>
            <a:picLocks noGrp="1" noChangeAspect="1"/>
          </p:cNvPicPr>
          <p:nvPr>
            <p:ph sz="half" idx="2"/>
          </p:nvPr>
        </p:nvPicPr>
        <p:blipFill>
          <a:blip r:embed="rId3" cstate="print"/>
          <a:stretch>
            <a:fillRect/>
          </a:stretch>
        </p:blipFill>
        <p:spPr>
          <a:xfrm>
            <a:off x="4876800" y="3048000"/>
            <a:ext cx="3733800" cy="2537166"/>
          </a:xfrm>
        </p:spPr>
      </p:pic>
      <p:pic>
        <p:nvPicPr>
          <p:cNvPr id="24578" name="Picture 2" descr="http://www.aafp.org/afp/2004/0115/afp20040115p341-f4.jpg"/>
          <p:cNvPicPr>
            <a:picLocks noChangeAspect="1" noChangeArrowheads="1"/>
          </p:cNvPicPr>
          <p:nvPr/>
        </p:nvPicPr>
        <p:blipFill>
          <a:blip r:embed="rId4" cstate="print"/>
          <a:srcRect/>
          <a:stretch>
            <a:fillRect/>
          </a:stretch>
        </p:blipFill>
        <p:spPr bwMode="auto">
          <a:xfrm>
            <a:off x="1066800" y="2057400"/>
            <a:ext cx="3267075" cy="3690454"/>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Symptoms.</a:t>
            </a:r>
            <a:endParaRPr lang="en-US" dirty="0"/>
          </a:p>
        </p:txBody>
      </p:sp>
      <p:sp>
        <p:nvSpPr>
          <p:cNvPr id="3" name="Text Placeholder 2"/>
          <p:cNvSpPr>
            <a:spLocks noGrp="1"/>
          </p:cNvSpPr>
          <p:nvPr>
            <p:ph type="body" idx="1"/>
          </p:nvPr>
        </p:nvSpPr>
        <p:spPr>
          <a:xfrm>
            <a:off x="3048000" y="3962400"/>
            <a:ext cx="3733800" cy="2362200"/>
          </a:xfrm>
        </p:spPr>
        <p:txBody>
          <a:bodyPr/>
          <a:lstStyle/>
          <a:p>
            <a:endParaRPr lang="en-US" dirty="0" smtClean="0"/>
          </a:p>
          <a:p>
            <a:endParaRPr lang="en-US" dirty="0" smtClean="0"/>
          </a:p>
          <a:p>
            <a:r>
              <a:rPr lang="en-US" dirty="0" smtClean="0"/>
              <a:t>The only mite that burrows into the human skin…</a:t>
            </a:r>
          </a:p>
          <a:p>
            <a:endParaRPr lang="en-US" dirty="0" smtClean="0"/>
          </a:p>
          <a:p>
            <a:endParaRPr lang="en-US" dirty="0"/>
          </a:p>
        </p:txBody>
      </p:sp>
      <p:sp>
        <p:nvSpPr>
          <p:cNvPr id="9" name="Content Placeholder 8"/>
          <p:cNvSpPr>
            <a:spLocks noGrp="1"/>
          </p:cNvSpPr>
          <p:nvPr>
            <p:ph sz="half" idx="4"/>
          </p:nvPr>
        </p:nvSpPr>
        <p:spPr>
          <a:xfrm>
            <a:off x="4876800" y="1600200"/>
            <a:ext cx="3733800" cy="3886200"/>
          </a:xfrm>
        </p:spPr>
        <p:txBody>
          <a:bodyPr/>
          <a:lstStyle/>
          <a:p>
            <a:r>
              <a:rPr lang="en-US" dirty="0" smtClean="0"/>
              <a:t>Pimple-like rash, 	   itches especially at night.</a:t>
            </a:r>
          </a:p>
          <a:p>
            <a:r>
              <a:rPr lang="en-US" dirty="0" smtClean="0"/>
              <a:t>Tiny burrows may be seen.</a:t>
            </a:r>
          </a:p>
          <a:p>
            <a:r>
              <a:rPr lang="en-US" dirty="0" smtClean="0"/>
              <a:t>Takes 2-6 weeks after exposure for symptoms to appear. </a:t>
            </a:r>
          </a:p>
        </p:txBody>
      </p:sp>
      <p:pic>
        <p:nvPicPr>
          <p:cNvPr id="6" name="Content Placeholder 13" descr="scabiesPediatric_905_lg.jpg"/>
          <p:cNvPicPr>
            <a:picLocks noGrp="1" noChangeAspect="1"/>
          </p:cNvPicPr>
          <p:nvPr>
            <p:ph sz="half" idx="2"/>
          </p:nvPr>
        </p:nvPicPr>
        <p:blipFill>
          <a:blip r:embed="rId3" cstate="print"/>
          <a:stretch>
            <a:fillRect/>
          </a:stretch>
        </p:blipFill>
        <p:spPr>
          <a:xfrm>
            <a:off x="2590800" y="1600200"/>
            <a:ext cx="2133600" cy="1600200"/>
          </a:xfrm>
        </p:spPr>
      </p:pic>
      <p:pic>
        <p:nvPicPr>
          <p:cNvPr id="11" name="Picture 10" descr="scabies_e.jpg"/>
          <p:cNvPicPr>
            <a:picLocks noChangeAspect="1"/>
          </p:cNvPicPr>
          <p:nvPr/>
        </p:nvPicPr>
        <p:blipFill>
          <a:blip r:embed="rId4" cstate="print"/>
          <a:stretch>
            <a:fillRect/>
          </a:stretch>
        </p:blipFill>
        <p:spPr>
          <a:xfrm>
            <a:off x="838200" y="4038600"/>
            <a:ext cx="1905000" cy="1905000"/>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cabies-7-20.jpg"/>
          <p:cNvPicPr>
            <a:picLocks noGrp="1" noChangeAspect="1"/>
          </p:cNvPicPr>
          <p:nvPr>
            <p:ph sz="quarter" idx="1"/>
          </p:nvPr>
        </p:nvPicPr>
        <p:blipFill>
          <a:blip r:embed="rId3" cstate="print"/>
          <a:stretch>
            <a:fillRect/>
          </a:stretch>
        </p:blipFill>
        <p:spPr>
          <a:xfrm>
            <a:off x="3733800" y="1981200"/>
            <a:ext cx="4695825" cy="3190875"/>
          </a:xfrm>
        </p:spPr>
      </p:pic>
      <p:pic>
        <p:nvPicPr>
          <p:cNvPr id="5" name="Content Placeholder 7" descr="Picture8.jpg"/>
          <p:cNvPicPr>
            <a:picLocks noChangeAspect="1"/>
          </p:cNvPicPr>
          <p:nvPr/>
        </p:nvPicPr>
        <p:blipFill>
          <a:blip r:embed="rId4" cstate="print"/>
          <a:stretch>
            <a:fillRect/>
          </a:stretch>
        </p:blipFill>
        <p:spPr>
          <a:xfrm>
            <a:off x="1143000" y="4495800"/>
            <a:ext cx="2387266" cy="1796359"/>
          </a:xfrm>
          <a:prstGeom prst="rect">
            <a:avLst/>
          </a:prstGeom>
          <a:ln>
            <a:noFill/>
          </a:ln>
          <a:effectLst>
            <a:outerShdw blurRad="292100" dist="139700" dir="2700000" algn="tl" rotWithShape="0">
              <a:srgbClr val="333333">
                <a:alpha val="65000"/>
              </a:srgbClr>
            </a:outerShdw>
          </a:effectLst>
        </p:spPr>
      </p:pic>
      <p:pic>
        <p:nvPicPr>
          <p:cNvPr id="7" name="Picture 6" descr="scabiesPediatric_31641_lg.jpg"/>
          <p:cNvPicPr>
            <a:picLocks noChangeAspect="1"/>
          </p:cNvPicPr>
          <p:nvPr/>
        </p:nvPicPr>
        <p:blipFill>
          <a:blip r:embed="rId5" cstate="print"/>
          <a:stretch>
            <a:fillRect/>
          </a:stretch>
        </p:blipFill>
        <p:spPr>
          <a:xfrm>
            <a:off x="457200" y="2057400"/>
            <a:ext cx="3048000" cy="2276475"/>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How are scabies spread?</a:t>
            </a:r>
            <a:endParaRPr lang="en-US" dirty="0"/>
          </a:p>
        </p:txBody>
      </p:sp>
      <p:sp>
        <p:nvSpPr>
          <p:cNvPr id="9" name="Text Placeholder 8"/>
          <p:cNvSpPr>
            <a:spLocks noGrp="1"/>
          </p:cNvSpPr>
          <p:nvPr>
            <p:ph type="body" idx="2"/>
          </p:nvPr>
        </p:nvSpPr>
        <p:spPr/>
        <p:txBody>
          <a:bodyPr/>
          <a:lstStyle/>
          <a:p>
            <a:endParaRPr lang="en-US" dirty="0"/>
          </a:p>
        </p:txBody>
      </p:sp>
      <p:sp>
        <p:nvSpPr>
          <p:cNvPr id="8" name="Content Placeholder 7"/>
          <p:cNvSpPr>
            <a:spLocks noGrp="1"/>
          </p:cNvSpPr>
          <p:nvPr>
            <p:ph sz="quarter" idx="1"/>
          </p:nvPr>
        </p:nvSpPr>
        <p:spPr/>
        <p:txBody>
          <a:bodyPr/>
          <a:lstStyle/>
          <a:p>
            <a:r>
              <a:rPr lang="en-US" dirty="0" smtClean="0"/>
              <a:t>Prolonged skin-to-skin contact with a person who has scabies. </a:t>
            </a:r>
          </a:p>
          <a:p>
            <a:r>
              <a:rPr lang="en-US" dirty="0" smtClean="0"/>
              <a:t>Sometimes by indirect sharing of personal items, but this is rare.</a:t>
            </a:r>
            <a:endParaRPr lang="en-US" dirty="0"/>
          </a:p>
        </p:txBody>
      </p:sp>
      <p:pic>
        <p:nvPicPr>
          <p:cNvPr id="10" name="Picture 2" descr="C:\Documents and Settings\Astrom\Local Settings\Temporary Internet Files\Content.IE5\CIRJEESV\MC900001334[1].wmf"/>
          <p:cNvPicPr>
            <a:picLocks noChangeAspect="1" noChangeArrowheads="1"/>
          </p:cNvPicPr>
          <p:nvPr/>
        </p:nvPicPr>
        <p:blipFill>
          <a:blip r:embed="rId3" cstate="print"/>
          <a:srcRect/>
          <a:stretch>
            <a:fillRect/>
          </a:stretch>
        </p:blipFill>
        <p:spPr bwMode="auto">
          <a:xfrm>
            <a:off x="990600" y="4093769"/>
            <a:ext cx="1757477" cy="1849831"/>
          </a:xfrm>
          <a:prstGeom prst="rect">
            <a:avLst/>
          </a:prstGeom>
          <a:noFill/>
        </p:spPr>
      </p:pic>
      <p:pic>
        <p:nvPicPr>
          <p:cNvPr id="11" name="Picture 10" descr="img-thing.jpg"/>
          <p:cNvPicPr>
            <a:picLocks noChangeAspect="1"/>
          </p:cNvPicPr>
          <p:nvPr/>
        </p:nvPicPr>
        <p:blipFill>
          <a:blip r:embed="rId4" cstate="print"/>
          <a:stretch>
            <a:fillRect/>
          </a:stretch>
        </p:blipFill>
        <p:spPr>
          <a:xfrm>
            <a:off x="3962400" y="3429000"/>
            <a:ext cx="3124200" cy="3124200"/>
          </a:xfrm>
          <a:prstGeom prst="rect">
            <a:avLst/>
          </a:prstGeom>
          <a:ln>
            <a:noFill/>
          </a:ln>
          <a:effectLst>
            <a:softEdge rad="112500"/>
          </a:effectLst>
        </p:spPr>
      </p:pic>
      <p:pic>
        <p:nvPicPr>
          <p:cNvPr id="1026" name="Picture 2" descr="C:\Documents and Settings\Astrom\Local Settings\Temporary Internet Files\Content.IE5\N5D7MV8T\MM900236334[1].gif"/>
          <p:cNvPicPr>
            <a:picLocks noChangeAspect="1" noChangeArrowheads="1" noCrop="1"/>
          </p:cNvPicPr>
          <p:nvPr/>
        </p:nvPicPr>
        <p:blipFill>
          <a:blip r:embed="rId5" cstate="print"/>
          <a:srcRect/>
          <a:stretch>
            <a:fillRect/>
          </a:stretch>
        </p:blipFill>
        <p:spPr bwMode="auto">
          <a:xfrm>
            <a:off x="5105400" y="6172200"/>
            <a:ext cx="638175" cy="190500"/>
          </a:xfrm>
          <a:prstGeom prst="rect">
            <a:avLst/>
          </a:prstGeom>
          <a:noFill/>
        </p:spPr>
      </p:pic>
      <p:pic>
        <p:nvPicPr>
          <p:cNvPr id="1027" name="Picture 3" descr="C:\Documents and Settings\Astrom\Local Settings\Temporary Internet Files\Content.IE5\N5D7MV8T\MM900236334[1].gif"/>
          <p:cNvPicPr>
            <a:picLocks noChangeAspect="1" noChangeArrowheads="1" noCrop="1"/>
          </p:cNvPicPr>
          <p:nvPr/>
        </p:nvPicPr>
        <p:blipFill>
          <a:blip r:embed="rId5" cstate="print"/>
          <a:srcRect/>
          <a:stretch>
            <a:fillRect/>
          </a:stretch>
        </p:blipFill>
        <p:spPr bwMode="auto">
          <a:xfrm>
            <a:off x="5867400" y="6172200"/>
            <a:ext cx="638175" cy="190500"/>
          </a:xfrm>
          <a:prstGeom prst="rect">
            <a:avLst/>
          </a:prstGeom>
          <a:noFill/>
        </p:spPr>
      </p:pic>
      <p:pic>
        <p:nvPicPr>
          <p:cNvPr id="1028" name="Picture 4" descr="C:\Documents and Settings\Astrom\Local Settings\Temporary Internet Files\Content.IE5\N5D7MV8T\MM900236334[1].gif"/>
          <p:cNvPicPr>
            <a:picLocks noChangeAspect="1" noChangeArrowheads="1" noCrop="1"/>
          </p:cNvPicPr>
          <p:nvPr/>
        </p:nvPicPr>
        <p:blipFill>
          <a:blip r:embed="rId5" cstate="print"/>
          <a:srcRect/>
          <a:stretch>
            <a:fillRect/>
          </a:stretch>
        </p:blipFill>
        <p:spPr bwMode="auto">
          <a:xfrm>
            <a:off x="5486400" y="6248400"/>
            <a:ext cx="638175" cy="190500"/>
          </a:xfrm>
          <a:prstGeom prst="rect">
            <a:avLst/>
          </a:prstGeom>
          <a:noFill/>
        </p:spPr>
      </p:pic>
      <p:pic>
        <p:nvPicPr>
          <p:cNvPr id="1029" name="Picture 5" descr="C:\Documents and Settings\Astrom\Local Settings\Temporary Internet Files\Content.IE5\N5D7MV8T\MM900236334[1].gif"/>
          <p:cNvPicPr>
            <a:picLocks noChangeAspect="1" noChangeArrowheads="1" noCrop="1"/>
          </p:cNvPicPr>
          <p:nvPr/>
        </p:nvPicPr>
        <p:blipFill>
          <a:blip r:embed="rId5" cstate="print"/>
          <a:srcRect/>
          <a:stretch>
            <a:fillRect/>
          </a:stretch>
        </p:blipFill>
        <p:spPr bwMode="auto">
          <a:xfrm>
            <a:off x="6172200" y="6248400"/>
            <a:ext cx="638175" cy="190500"/>
          </a:xfrm>
          <a:prstGeom prst="rect">
            <a:avLst/>
          </a:prstGeom>
          <a:noFill/>
        </p:spPr>
      </p:pic>
      <p:pic>
        <p:nvPicPr>
          <p:cNvPr id="1030" name="Picture 6" descr="C:\Documents and Settings\Astrom\Local Settings\Temporary Internet Files\Content.IE5\N5D7MV8T\MM900236334[1].gif"/>
          <p:cNvPicPr>
            <a:picLocks noChangeAspect="1" noChangeArrowheads="1" noCrop="1"/>
          </p:cNvPicPr>
          <p:nvPr/>
        </p:nvPicPr>
        <p:blipFill>
          <a:blip r:embed="rId5" cstate="print"/>
          <a:srcRect/>
          <a:stretch>
            <a:fillRect/>
          </a:stretch>
        </p:blipFill>
        <p:spPr bwMode="auto">
          <a:xfrm>
            <a:off x="6629400" y="6019800"/>
            <a:ext cx="638175" cy="190500"/>
          </a:xfrm>
          <a:prstGeom prst="rect">
            <a:avLst/>
          </a:prstGeom>
          <a:noFill/>
        </p:spPr>
      </p:pic>
      <p:pic>
        <p:nvPicPr>
          <p:cNvPr id="1031" name="Picture 7" descr="C:\Documents and Settings\Astrom\Local Settings\Temporary Internet Files\Content.IE5\N5D7MV8T\MM900236334[1].gif"/>
          <p:cNvPicPr>
            <a:picLocks noChangeAspect="1" noChangeArrowheads="1" noCrop="1"/>
          </p:cNvPicPr>
          <p:nvPr/>
        </p:nvPicPr>
        <p:blipFill>
          <a:blip r:embed="rId5" cstate="print"/>
          <a:srcRect/>
          <a:stretch>
            <a:fillRect/>
          </a:stretch>
        </p:blipFill>
        <p:spPr bwMode="auto">
          <a:xfrm>
            <a:off x="7162800" y="6096000"/>
            <a:ext cx="638175" cy="190500"/>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Treatment</a:t>
            </a:r>
            <a:endParaRPr lang="en-US" dirty="0"/>
          </a:p>
        </p:txBody>
      </p:sp>
      <p:sp>
        <p:nvSpPr>
          <p:cNvPr id="3" name="Text Placeholder 2"/>
          <p:cNvSpPr>
            <a:spLocks noGrp="1"/>
          </p:cNvSpPr>
          <p:nvPr>
            <p:ph type="body" idx="2"/>
          </p:nvPr>
        </p:nvSpPr>
        <p:spPr/>
        <p:txBody>
          <a:bodyPr/>
          <a:lstStyle/>
          <a:p>
            <a:endParaRPr lang="en-US" dirty="0"/>
          </a:p>
        </p:txBody>
      </p:sp>
      <p:sp>
        <p:nvSpPr>
          <p:cNvPr id="4" name="Content Placeholder 3"/>
          <p:cNvSpPr>
            <a:spLocks noGrp="1"/>
          </p:cNvSpPr>
          <p:nvPr>
            <p:ph sz="quarter" idx="1"/>
          </p:nvPr>
        </p:nvSpPr>
        <p:spPr>
          <a:xfrm>
            <a:off x="2971800" y="1447800"/>
            <a:ext cx="5715000" cy="4648200"/>
          </a:xfrm>
        </p:spPr>
        <p:txBody>
          <a:bodyPr/>
          <a:lstStyle/>
          <a:p>
            <a:r>
              <a:rPr lang="en-US" dirty="0" smtClean="0"/>
              <a:t>Isolation for 24 hours – exclude from child care until treatment is completed.</a:t>
            </a:r>
          </a:p>
          <a:p>
            <a:r>
              <a:rPr lang="en-US" dirty="0" smtClean="0"/>
              <a:t>Treat all children in center exposed by direct contact. </a:t>
            </a:r>
          </a:p>
          <a:p>
            <a:r>
              <a:rPr lang="en-US" dirty="0" smtClean="0"/>
              <a:t>Treat all personnel who have direct contact.</a:t>
            </a:r>
          </a:p>
          <a:p>
            <a:r>
              <a:rPr lang="en-US" dirty="0" smtClean="0"/>
              <a:t>Treat all family members.</a:t>
            </a:r>
            <a:endParaRPr lang="en-US" dirty="0"/>
          </a:p>
        </p:txBody>
      </p:sp>
      <p:pic>
        <p:nvPicPr>
          <p:cNvPr id="1034" name="Picture 10" descr="C:\Documents and Settings\Astrom\Local Settings\Temporary Internet Files\Content.IE5\CIRJEESV\MP900316843[1].jpg"/>
          <p:cNvPicPr>
            <a:picLocks noChangeAspect="1" noChangeArrowheads="1"/>
          </p:cNvPicPr>
          <p:nvPr/>
        </p:nvPicPr>
        <p:blipFill>
          <a:blip r:embed="rId3" cstate="print"/>
          <a:srcRect/>
          <a:stretch>
            <a:fillRect/>
          </a:stretch>
        </p:blipFill>
        <p:spPr bwMode="auto">
          <a:xfrm>
            <a:off x="4343400" y="4038600"/>
            <a:ext cx="3657600" cy="2395728"/>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Treatment.</a:t>
            </a:r>
            <a:endParaRPr lang="en-US" dirty="0"/>
          </a:p>
        </p:txBody>
      </p:sp>
      <p:pic>
        <p:nvPicPr>
          <p:cNvPr id="3075" name="Picture 3" descr="C:\Documents and Settings\Astrom\Local Settings\Temporary Internet Files\Content.IE5\7NR6WO4T\MP900424429[1].jpg"/>
          <p:cNvPicPr>
            <a:picLocks noChangeAspect="1" noChangeArrowheads="1"/>
          </p:cNvPicPr>
          <p:nvPr/>
        </p:nvPicPr>
        <p:blipFill>
          <a:blip r:embed="rId3" cstate="print"/>
          <a:srcRect/>
          <a:stretch>
            <a:fillRect/>
          </a:stretch>
        </p:blipFill>
        <p:spPr bwMode="auto">
          <a:xfrm>
            <a:off x="762000" y="1447800"/>
            <a:ext cx="3405262" cy="5105400"/>
          </a:xfrm>
          <a:prstGeom prst="rect">
            <a:avLst/>
          </a:prstGeom>
          <a:noFill/>
        </p:spPr>
      </p:pic>
      <p:sp>
        <p:nvSpPr>
          <p:cNvPr id="4" name="TextBox 3"/>
          <p:cNvSpPr txBox="1"/>
          <p:nvPr/>
        </p:nvSpPr>
        <p:spPr>
          <a:xfrm>
            <a:off x="4724400" y="1905000"/>
            <a:ext cx="3733800" cy="4431983"/>
          </a:xfrm>
          <a:prstGeom prst="rect">
            <a:avLst/>
          </a:prstGeom>
          <a:noFill/>
        </p:spPr>
        <p:txBody>
          <a:bodyPr wrap="square" rtlCol="0">
            <a:spAutoFit/>
          </a:bodyPr>
          <a:lstStyle/>
          <a:p>
            <a:r>
              <a:rPr lang="en-US" sz="2400" dirty="0" smtClean="0"/>
              <a:t>Prevent reoccurrence of Scabies by laundering!</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5% </a:t>
            </a:r>
            <a:r>
              <a:rPr lang="en-US" dirty="0" err="1" smtClean="0"/>
              <a:t>Permethrin</a:t>
            </a:r>
            <a:r>
              <a:rPr lang="en-US" dirty="0" smtClean="0"/>
              <a:t> is a treatment of choice for children. For other treatments, please talk to your doctor or the local Health Department.</a:t>
            </a:r>
          </a:p>
          <a:p>
            <a:endParaRPr lang="en-US" dirty="0" smtClean="0"/>
          </a:p>
          <a:p>
            <a:endParaRPr lang="en-US" dirty="0"/>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Treatment cont…</a:t>
            </a:r>
            <a:endParaRPr lang="en-US" dirty="0"/>
          </a:p>
        </p:txBody>
      </p:sp>
      <p:sp>
        <p:nvSpPr>
          <p:cNvPr id="3" name="Text Placeholder 2"/>
          <p:cNvSpPr>
            <a:spLocks noGrp="1"/>
          </p:cNvSpPr>
          <p:nvPr>
            <p:ph type="body" idx="1"/>
          </p:nvPr>
        </p:nvSpPr>
        <p:spPr>
          <a:xfrm>
            <a:off x="838200" y="1447800"/>
            <a:ext cx="3733800" cy="762000"/>
          </a:xfrm>
        </p:spPr>
        <p:txBody>
          <a:bodyPr/>
          <a:lstStyle/>
          <a:p>
            <a:endParaRPr lang="en-US" dirty="0"/>
          </a:p>
        </p:txBody>
      </p:sp>
      <p:sp>
        <p:nvSpPr>
          <p:cNvPr id="7" name="Text Placeholder 6"/>
          <p:cNvSpPr>
            <a:spLocks noGrp="1"/>
          </p:cNvSpPr>
          <p:nvPr>
            <p:ph type="body" sz="half" idx="3"/>
          </p:nvPr>
        </p:nvSpPr>
        <p:spPr/>
        <p:txBody>
          <a:bodyPr/>
          <a:lstStyle/>
          <a:p>
            <a:endParaRPr lang="en-US"/>
          </a:p>
        </p:txBody>
      </p:sp>
      <p:sp>
        <p:nvSpPr>
          <p:cNvPr id="6" name="Content Placeholder 5"/>
          <p:cNvSpPr>
            <a:spLocks noGrp="1"/>
          </p:cNvSpPr>
          <p:nvPr>
            <p:ph sz="half" idx="2"/>
          </p:nvPr>
        </p:nvSpPr>
        <p:spPr/>
        <p:txBody>
          <a:bodyPr/>
          <a:lstStyle/>
          <a:p>
            <a:r>
              <a:rPr lang="en-US" dirty="0" smtClean="0"/>
              <a:t>Itching may persist for 1-2 weeks after treatment. </a:t>
            </a:r>
          </a:p>
          <a:p>
            <a:endParaRPr lang="en-US" dirty="0" smtClean="0"/>
          </a:p>
          <a:p>
            <a:r>
              <a:rPr lang="en-US" dirty="0" smtClean="0"/>
              <a:t>This should not be regarded as a sign of drug failure or re-infestation.</a:t>
            </a:r>
          </a:p>
          <a:p>
            <a:endParaRPr lang="en-US" dirty="0"/>
          </a:p>
        </p:txBody>
      </p:sp>
      <p:pic>
        <p:nvPicPr>
          <p:cNvPr id="19" name="Content Placeholder 8" descr="ar123742918782857.png"/>
          <p:cNvPicPr>
            <a:picLocks noChangeAspect="1"/>
          </p:cNvPicPr>
          <p:nvPr/>
        </p:nvPicPr>
        <p:blipFill>
          <a:blip r:embed="rId3" cstate="print"/>
          <a:stretch>
            <a:fillRect/>
          </a:stretch>
        </p:blipFill>
        <p:spPr>
          <a:xfrm>
            <a:off x="5562600" y="2286000"/>
            <a:ext cx="2511457" cy="3886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half" idx="3"/>
          </p:nvPr>
        </p:nvSpPr>
        <p:spPr>
          <a:xfrm>
            <a:off x="4648200" y="1676400"/>
            <a:ext cx="3810000" cy="1447800"/>
          </a:xfrm>
          <a:ln>
            <a:solidFill>
              <a:schemeClr val="bg1"/>
            </a:solidFill>
          </a:ln>
        </p:spPr>
        <p:style>
          <a:lnRef idx="2">
            <a:schemeClr val="accent2"/>
          </a:lnRef>
          <a:fillRef idx="1">
            <a:schemeClr val="lt1"/>
          </a:fillRef>
          <a:effectRef idx="0">
            <a:schemeClr val="accent2"/>
          </a:effectRef>
          <a:fontRef idx="minor">
            <a:schemeClr val="dk1"/>
          </a:fontRef>
        </p:style>
        <p:txBody>
          <a:bodyPr/>
          <a:lstStyle/>
          <a:p>
            <a:pPr algn="ctr"/>
            <a:r>
              <a:rPr lang="en-US"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Animals do not spread human scabies. </a:t>
            </a:r>
          </a:p>
          <a:p>
            <a:endParaRPr lang="en-US" dirty="0"/>
          </a:p>
        </p:txBody>
      </p:sp>
      <p:sp>
        <p:nvSpPr>
          <p:cNvPr id="11" name="TextBox 10"/>
          <p:cNvSpPr txBox="1"/>
          <p:nvPr/>
        </p:nvSpPr>
        <p:spPr>
          <a:xfrm>
            <a:off x="1143000" y="1676400"/>
            <a:ext cx="3200400" cy="1384995"/>
          </a:xfrm>
          <a:prstGeom prst="rect">
            <a:avLst/>
          </a:prstGeom>
          <a:noFill/>
        </p:spPr>
        <p:txBody>
          <a:bodyPr wrap="square" rtlCol="0">
            <a:spAutoFit/>
          </a:bodyPr>
          <a:lstStyle/>
          <a:p>
            <a:pPr algn="ctr"/>
            <a:r>
              <a:rPr lang="en-US"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Humans are the only source of infestation.</a:t>
            </a:r>
          </a:p>
        </p:txBody>
      </p:sp>
      <p:pic>
        <p:nvPicPr>
          <p:cNvPr id="8" name="Picture 3" descr="C:\Documents and Settings\Astrom\Local Settings\Temporary Internet Files\Content.IE5\JBI4PS97\MC900027532[1].wmf"/>
          <p:cNvPicPr>
            <a:picLocks noChangeAspect="1" noChangeArrowheads="1"/>
          </p:cNvPicPr>
          <p:nvPr/>
        </p:nvPicPr>
        <p:blipFill>
          <a:blip r:embed="rId3" cstate="print">
            <a:duotone>
              <a:schemeClr val="accent2">
                <a:shade val="45000"/>
                <a:satMod val="135000"/>
              </a:schemeClr>
              <a:prstClr val="white"/>
            </a:duotone>
          </a:blip>
          <a:srcRect/>
          <a:stretch>
            <a:fillRect/>
          </a:stretch>
        </p:blipFill>
        <p:spPr bwMode="auto">
          <a:xfrm>
            <a:off x="1219200" y="3048000"/>
            <a:ext cx="3234411" cy="2502561"/>
          </a:xfrm>
          <a:prstGeom prst="rect">
            <a:avLst/>
          </a:prstGeom>
          <a:ln>
            <a:noFill/>
          </a:ln>
          <a:effectLst>
            <a:outerShdw blurRad="292100" dist="139700" dir="2700000" algn="tl" rotWithShape="0">
              <a:srgbClr val="333333">
                <a:alpha val="65000"/>
              </a:srgbClr>
            </a:outerShdw>
          </a:effectLst>
        </p:spPr>
      </p:pic>
      <p:sp>
        <p:nvSpPr>
          <p:cNvPr id="12" name="Title 11"/>
          <p:cNvSpPr>
            <a:spLocks noGrp="1"/>
          </p:cNvSpPr>
          <p:nvPr>
            <p:ph type="title"/>
          </p:nvPr>
        </p:nvSpPr>
        <p:spPr/>
        <p:txBody>
          <a:bodyPr/>
          <a:lstStyle/>
          <a:p>
            <a:pPr algn="ctr"/>
            <a:r>
              <a:rPr lang="en-US" dirty="0" smtClean="0"/>
              <a:t>Mange ≠ Scabies.</a:t>
            </a:r>
            <a:endParaRPr lang="en-US" dirty="0"/>
          </a:p>
        </p:txBody>
      </p:sp>
      <p:pic>
        <p:nvPicPr>
          <p:cNvPr id="16386" name="Picture 2" descr="http://www.dogchatforum.com/images/mange.jpg"/>
          <p:cNvPicPr>
            <a:picLocks noChangeAspect="1" noChangeArrowheads="1"/>
          </p:cNvPicPr>
          <p:nvPr/>
        </p:nvPicPr>
        <p:blipFill>
          <a:blip r:embed="rId4" cstate="print"/>
          <a:srcRect/>
          <a:stretch>
            <a:fillRect/>
          </a:stretch>
        </p:blipFill>
        <p:spPr bwMode="auto">
          <a:xfrm>
            <a:off x="5029200" y="3352800"/>
            <a:ext cx="2908991" cy="2133600"/>
          </a:xfrm>
          <a:prstGeom prst="rect">
            <a:avLst/>
          </a:prstGeom>
          <a:noFill/>
        </p:spPr>
      </p:pic>
      <p:sp>
        <p:nvSpPr>
          <p:cNvPr id="9" name="&quot;No&quot; Symbol 8"/>
          <p:cNvSpPr/>
          <p:nvPr/>
        </p:nvSpPr>
        <p:spPr>
          <a:xfrm>
            <a:off x="5181600" y="2971800"/>
            <a:ext cx="2514600" cy="2819400"/>
          </a:xfrm>
          <a:prstGeom prst="noSmoking">
            <a:avLst/>
          </a:prstGeom>
          <a:solidFill>
            <a:schemeClr val="accent2">
              <a:lumMod val="75000"/>
            </a:schemeClr>
          </a:solidFill>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smtClean="0"/>
              <a:t>Do you feel itchy yet?!</a:t>
            </a:r>
            <a:endParaRPr lang="en-US" dirty="0"/>
          </a:p>
        </p:txBody>
      </p:sp>
      <p:sp>
        <p:nvSpPr>
          <p:cNvPr id="13" name="Text Placeholder 12"/>
          <p:cNvSpPr>
            <a:spLocks noGrp="1"/>
          </p:cNvSpPr>
          <p:nvPr>
            <p:ph type="body" idx="1"/>
          </p:nvPr>
        </p:nvSpPr>
        <p:spPr/>
        <p:txBody>
          <a:bodyPr>
            <a:normAutofit/>
          </a:bodyPr>
          <a:lstStyle/>
          <a:p>
            <a:pPr algn="r"/>
            <a:r>
              <a:rPr lang="en-US" sz="2600" dirty="0" smtClean="0">
                <a:solidFill>
                  <a:schemeClr val="tx2"/>
                </a:solidFill>
              </a:rPr>
              <a:t>Don’t be afraid. Creepy things can be taken care of quite simply if we keep our eyes open and recognize the signs. </a:t>
            </a:r>
          </a:p>
        </p:txBody>
      </p:sp>
      <p:pic>
        <p:nvPicPr>
          <p:cNvPr id="9" name="Content Placeholder 8" descr="scared_56173a97370e92821895c91688dd9914.png"/>
          <p:cNvPicPr>
            <a:picLocks noGrp="1" noChangeAspect="1"/>
          </p:cNvPicPr>
          <p:nvPr>
            <p:ph sz="quarter" idx="4294967295"/>
          </p:nvPr>
        </p:nvPicPr>
        <p:blipFill>
          <a:blip r:embed="rId3" cstate="print"/>
          <a:stretch>
            <a:fillRect/>
          </a:stretch>
        </p:blipFill>
        <p:spPr>
          <a:xfrm>
            <a:off x="685800" y="3124200"/>
            <a:ext cx="3268980" cy="3352800"/>
          </a:xfrm>
          <a:prstGeom prst="rect">
            <a:avLst/>
          </a:prstGeom>
          <a:ln>
            <a:noFill/>
          </a:ln>
          <a:effectLst>
            <a:softEdge rad="317500"/>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Text Placeholder 2"/>
          <p:cNvSpPr>
            <a:spLocks noGrp="1"/>
          </p:cNvSpPr>
          <p:nvPr>
            <p:ph type="body" idx="1"/>
          </p:nvPr>
        </p:nvSpPr>
        <p:spPr/>
        <p:txBody>
          <a:bodyPr>
            <a:normAutofit/>
          </a:bodyPr>
          <a:lstStyle/>
          <a:p>
            <a:r>
              <a:rPr lang="en-US" sz="3600" dirty="0" smtClean="0">
                <a:solidFill>
                  <a:schemeClr val="accent2">
                    <a:lumMod val="75000"/>
                  </a:schemeClr>
                </a:solidFill>
              </a:rPr>
              <a:t>Any questions?</a:t>
            </a:r>
            <a:endParaRPr lang="en-US" sz="3600" dirty="0">
              <a:solidFill>
                <a:schemeClr val="accent2">
                  <a:lumMod val="75000"/>
                </a:schemeClr>
              </a:solidFill>
            </a:endParaRPr>
          </a:p>
        </p:txBody>
      </p:sp>
      <p:pic>
        <p:nvPicPr>
          <p:cNvPr id="2051" name="Picture 3" descr="C:\Program Files\Microsoft Office\MEDIA\CAGCAT10\j0302953.jpg"/>
          <p:cNvPicPr>
            <a:picLocks noChangeAspect="1" noChangeArrowheads="1"/>
          </p:cNvPicPr>
          <p:nvPr/>
        </p:nvPicPr>
        <p:blipFill>
          <a:blip r:embed="rId3" cstate="print"/>
          <a:srcRect/>
          <a:stretch>
            <a:fillRect/>
          </a:stretch>
        </p:blipFill>
        <p:spPr bwMode="auto">
          <a:xfrm>
            <a:off x="4876800" y="1371600"/>
            <a:ext cx="2609088" cy="3657600"/>
          </a:xfrm>
          <a:prstGeom prst="rect">
            <a:avLst/>
          </a:prstGeom>
          <a:ln>
            <a:solidFill>
              <a:schemeClr val="accent2"/>
            </a:solid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3076" name="Picture 4" descr="http://www.naturalheadlicetreatment.net/wp-content/uploads/2011/04/20JUNE.jpg"/>
          <p:cNvPicPr>
            <a:picLocks noChangeAspect="1" noChangeArrowheads="1"/>
          </p:cNvPicPr>
          <p:nvPr/>
        </p:nvPicPr>
        <p:blipFill>
          <a:blip r:embed="rId3" cstate="print"/>
          <a:srcRect/>
          <a:stretch>
            <a:fillRect/>
          </a:stretch>
        </p:blipFill>
        <p:spPr bwMode="auto">
          <a:xfrm>
            <a:off x="3048000" y="1524000"/>
            <a:ext cx="3048000" cy="2286001"/>
          </a:xfrm>
          <a:prstGeom prst="rect">
            <a:avLst/>
          </a:prstGeom>
          <a:noFill/>
        </p:spPr>
      </p:pic>
      <p:pic>
        <p:nvPicPr>
          <p:cNvPr id="3078" name="Picture 6" descr="http://www.stanford.edu/class/humbio103/ParaSites2004/Scabies/scabies1.jpg"/>
          <p:cNvPicPr>
            <a:picLocks noChangeAspect="1" noChangeArrowheads="1"/>
          </p:cNvPicPr>
          <p:nvPr/>
        </p:nvPicPr>
        <p:blipFill>
          <a:blip r:embed="rId4" cstate="print"/>
          <a:srcRect/>
          <a:stretch>
            <a:fillRect/>
          </a:stretch>
        </p:blipFill>
        <p:spPr bwMode="auto">
          <a:xfrm>
            <a:off x="4953000" y="3581400"/>
            <a:ext cx="3889375" cy="2917031"/>
          </a:xfrm>
          <a:prstGeom prst="rect">
            <a:avLst/>
          </a:prstGeom>
          <a:noFill/>
        </p:spPr>
      </p:pic>
      <p:pic>
        <p:nvPicPr>
          <p:cNvPr id="3080" name="Picture 8" descr="http://bedbugsnews.files.wordpress.com/2011/05/bed-bug-bites.jpg?w=400&amp;h=299"/>
          <p:cNvPicPr>
            <a:picLocks noChangeAspect="1" noChangeArrowheads="1"/>
          </p:cNvPicPr>
          <p:nvPr/>
        </p:nvPicPr>
        <p:blipFill>
          <a:blip r:embed="rId5" cstate="print"/>
          <a:srcRect/>
          <a:stretch>
            <a:fillRect/>
          </a:stretch>
        </p:blipFill>
        <p:spPr bwMode="auto">
          <a:xfrm>
            <a:off x="381000" y="3657600"/>
            <a:ext cx="3810000" cy="2847976"/>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1143000"/>
            <a:ext cx="7162800" cy="2554545"/>
          </a:xfrm>
          <a:prstGeom prst="rect">
            <a:avLst/>
          </a:prstGeom>
          <a:noFill/>
        </p:spPr>
        <p:txBody>
          <a:bodyPr wrap="square" rtlCol="0">
            <a:spAutoFit/>
          </a:bodyPr>
          <a:lstStyle/>
          <a:p>
            <a:pPr algn="ctr"/>
            <a:r>
              <a:rPr lang="en-US" sz="8000" dirty="0" smtClean="0">
                <a:latin typeface="Tempus Sans ITC" pitchFamily="82" charset="0"/>
              </a:rPr>
              <a:t>Don’t let the bed bugs bite</a:t>
            </a:r>
            <a:endParaRPr lang="en-US" sz="8000" dirty="0">
              <a:latin typeface="Tempus Sans ITC" pitchFamily="82" charset="0"/>
            </a:endParaRPr>
          </a:p>
        </p:txBody>
      </p:sp>
      <p:pic>
        <p:nvPicPr>
          <p:cNvPr id="10245" name="Picture 5" descr="C:\Documents and Settings\Astrom\Local Settings\Temporary Internet Files\Content.IE5\ZV62FYE8\MC900133409[1].wmf"/>
          <p:cNvPicPr>
            <a:picLocks noChangeAspect="1" noChangeArrowheads="1"/>
          </p:cNvPicPr>
          <p:nvPr/>
        </p:nvPicPr>
        <p:blipFill>
          <a:blip r:embed="rId2" cstate="print"/>
          <a:srcRect/>
          <a:stretch>
            <a:fillRect/>
          </a:stretch>
        </p:blipFill>
        <p:spPr bwMode="auto">
          <a:xfrm>
            <a:off x="5638800" y="3733800"/>
            <a:ext cx="3030756" cy="2533461"/>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295400" y="3200400"/>
            <a:ext cx="6400800" cy="2590800"/>
          </a:xfrm>
        </p:spPr>
        <p:txBody>
          <a:bodyPr>
            <a:normAutofit fontScale="85000" lnSpcReduction="10000"/>
          </a:bodyPr>
          <a:lstStyle/>
          <a:p>
            <a:pPr algn="l">
              <a:buFont typeface="Arial" pitchFamily="34" charset="0"/>
              <a:buChar char="•"/>
            </a:pPr>
            <a:r>
              <a:rPr lang="en-US" dirty="0" smtClean="0">
                <a:hlinkClick r:id="rId3"/>
              </a:rPr>
              <a:t>www.cdc.gov</a:t>
            </a:r>
            <a:endParaRPr lang="en-US" dirty="0" smtClean="0"/>
          </a:p>
          <a:p>
            <a:pPr algn="l">
              <a:buFont typeface="Arial" pitchFamily="34" charset="0"/>
              <a:buChar char="•"/>
            </a:pPr>
            <a:r>
              <a:rPr lang="en-US" dirty="0" err="1" smtClean="0"/>
              <a:t>Frankowski</a:t>
            </a:r>
            <a:r>
              <a:rPr lang="en-US" dirty="0" smtClean="0"/>
              <a:t>, B.L., </a:t>
            </a:r>
            <a:r>
              <a:rPr lang="en-US" dirty="0" err="1" smtClean="0"/>
              <a:t>Bocchini</a:t>
            </a:r>
            <a:r>
              <a:rPr lang="en-US" dirty="0" smtClean="0"/>
              <a:t>, J.A., &amp; The Council on School 	Health and Committee on Infectious Diseases. 	(2010). Clinical report: Head lice. </a:t>
            </a:r>
            <a:r>
              <a:rPr lang="en-US" i="1" dirty="0" smtClean="0"/>
              <a:t>Pediatrics. </a:t>
            </a:r>
            <a:r>
              <a:rPr lang="en-US" dirty="0" err="1" smtClean="0"/>
              <a:t>Doi</a:t>
            </a:r>
            <a:r>
              <a:rPr lang="en-US" dirty="0" smtClean="0"/>
              <a:t>: 	10.1542/peds.2010-1308.  </a:t>
            </a:r>
          </a:p>
          <a:p>
            <a:pPr algn="l">
              <a:buFont typeface="Arial" pitchFamily="34" charset="0"/>
              <a:buChar char="•"/>
            </a:pPr>
            <a:r>
              <a:rPr lang="en-US" dirty="0" smtClean="0"/>
              <a:t>E-Magazine Summer Edition. SGCHD.</a:t>
            </a:r>
          </a:p>
          <a:p>
            <a:pPr algn="l">
              <a:buFont typeface="Arial" pitchFamily="34" charset="0"/>
              <a:buChar char="•"/>
            </a:pPr>
            <a:r>
              <a:rPr lang="en-US" dirty="0" smtClean="0"/>
              <a:t>http://kentuckycchc.org/docs/BedBugSchoolDayCare.pdf</a:t>
            </a:r>
            <a:endParaRPr lang="en-US" dirty="0"/>
          </a:p>
        </p:txBody>
      </p:sp>
      <p:sp>
        <p:nvSpPr>
          <p:cNvPr id="3" name="Title 2"/>
          <p:cNvSpPr>
            <a:spLocks noGrp="1"/>
          </p:cNvSpPr>
          <p:nvPr>
            <p:ph type="ctrTitle"/>
          </p:nvPr>
        </p:nvSpPr>
        <p:spPr/>
        <p:txBody>
          <a:bodyPr/>
          <a:lstStyle/>
          <a:p>
            <a:r>
              <a:rPr lang="en-US" dirty="0" smtClean="0"/>
              <a:t>Resources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274638"/>
            <a:ext cx="7772400" cy="2087562"/>
          </a:xfrm>
        </p:spPr>
        <p:txBody>
          <a:bodyPr>
            <a:normAutofit fontScale="90000"/>
          </a:bodyPr>
          <a:lstStyle/>
          <a:p>
            <a:r>
              <a:rPr lang="en-US" sz="4700" dirty="0" smtClean="0"/>
              <a:t>Here we go with Things that Creep</a:t>
            </a:r>
            <a:r>
              <a:rPr lang="en-US" dirty="0" smtClean="0"/>
              <a:t>!</a:t>
            </a:r>
            <a:br>
              <a:rPr lang="en-US" dirty="0" smtClean="0"/>
            </a:br>
            <a:endParaRPr lang="en-US" dirty="0"/>
          </a:p>
        </p:txBody>
      </p:sp>
      <p:pic>
        <p:nvPicPr>
          <p:cNvPr id="1026" name="Picture 2" descr="C:\Documents and Settings\Astrom\Local Settings\Temporary Internet Files\Content.IE5\ZV62FYE8\MC910215955[1].jpg"/>
          <p:cNvPicPr>
            <a:picLocks noChangeAspect="1" noChangeArrowheads="1"/>
          </p:cNvPicPr>
          <p:nvPr/>
        </p:nvPicPr>
        <p:blipFill>
          <a:blip r:embed="rId3" cstate="print"/>
          <a:srcRect/>
          <a:stretch>
            <a:fillRect/>
          </a:stretch>
        </p:blipFill>
        <p:spPr bwMode="auto">
          <a:xfrm>
            <a:off x="2819400" y="1981200"/>
            <a:ext cx="4495800" cy="4495800"/>
          </a:xfrm>
          <a:prstGeom prst="rect">
            <a:avLst/>
          </a:prstGeom>
          <a:noFill/>
        </p:spPr>
      </p:pic>
      <p:pic>
        <p:nvPicPr>
          <p:cNvPr id="4" name="Picture 2" descr="C:\Documents and Settings\Astrom\Local Settings\Temporary Internet Files\Content.IE5\986T225N\MC900329519[1].wmf"/>
          <p:cNvPicPr>
            <a:picLocks noChangeAspect="1" noChangeArrowheads="1"/>
          </p:cNvPicPr>
          <p:nvPr/>
        </p:nvPicPr>
        <p:blipFill>
          <a:blip r:embed="rId4" cstate="print"/>
          <a:srcRect/>
          <a:stretch>
            <a:fillRect/>
          </a:stretch>
        </p:blipFill>
        <p:spPr bwMode="auto">
          <a:xfrm>
            <a:off x="5791200" y="5257800"/>
            <a:ext cx="1806166" cy="130520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Bed Bugs</a:t>
            </a:r>
            <a:endParaRPr lang="en-US" dirty="0"/>
          </a:p>
        </p:txBody>
      </p:sp>
      <p:sp>
        <p:nvSpPr>
          <p:cNvPr id="3" name="Text Placeholder 2"/>
          <p:cNvSpPr>
            <a:spLocks noGrp="1"/>
          </p:cNvSpPr>
          <p:nvPr>
            <p:ph type="body" idx="1"/>
          </p:nvPr>
        </p:nvSpPr>
        <p:spPr/>
        <p:txBody>
          <a:bodyPr/>
          <a:lstStyle/>
          <a:p>
            <a:endParaRPr lang="en-US" dirty="0"/>
          </a:p>
        </p:txBody>
      </p:sp>
      <p:pic>
        <p:nvPicPr>
          <p:cNvPr id="5" name="Picture 4" descr="Avoit_The_Bed_Bugs.jpg"/>
          <p:cNvPicPr>
            <a:picLocks noChangeAspect="1"/>
          </p:cNvPicPr>
          <p:nvPr/>
        </p:nvPicPr>
        <p:blipFill>
          <a:blip r:embed="rId3" cstate="print"/>
          <a:stretch>
            <a:fillRect/>
          </a:stretch>
        </p:blipFill>
        <p:spPr>
          <a:xfrm>
            <a:off x="1905000" y="2819400"/>
            <a:ext cx="5036650" cy="3352800"/>
          </a:xfrm>
          <a:prstGeom prst="rect">
            <a:avLst/>
          </a:prstGeom>
          <a:effectLst>
            <a:softEdge rad="127000"/>
          </a:effectLst>
        </p:spPr>
      </p:pic>
    </p:spTree>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Text Placeholder 3"/>
          <p:cNvSpPr>
            <a:spLocks noGrp="1"/>
          </p:cNvSpPr>
          <p:nvPr>
            <p:ph type="body" idx="2"/>
          </p:nvPr>
        </p:nvSpPr>
        <p:spPr/>
        <p:style>
          <a:lnRef idx="2">
            <a:schemeClr val="accent1">
              <a:shade val="50000"/>
            </a:schemeClr>
          </a:lnRef>
          <a:fillRef idx="1">
            <a:schemeClr val="accent1"/>
          </a:fillRef>
          <a:effectRef idx="0">
            <a:schemeClr val="accent1"/>
          </a:effectRef>
          <a:fontRef idx="minor">
            <a:schemeClr val="lt1"/>
          </a:fontRef>
        </p:style>
        <p:txBody>
          <a:bodyPr/>
          <a:lstStyle/>
          <a:p>
            <a:endParaRPr lang="en-US" dirty="0"/>
          </a:p>
        </p:txBody>
      </p:sp>
      <p:pic>
        <p:nvPicPr>
          <p:cNvPr id="5" name="Content Placeholder 4" descr="carol_ohmart_screaming.JPG"/>
          <p:cNvPicPr>
            <a:picLocks noGrp="1" noChangeAspect="1"/>
          </p:cNvPicPr>
          <p:nvPr>
            <p:ph sz="quarter" idx="1"/>
          </p:nvPr>
        </p:nvPicPr>
        <p:blipFill>
          <a:blip r:embed="rId3" cstate="print"/>
          <a:stretch>
            <a:fillRect/>
          </a:stretch>
        </p:blipFill>
        <p:spPr>
          <a:xfrm>
            <a:off x="2362200" y="1905000"/>
            <a:ext cx="4876800" cy="3657600"/>
          </a:xfrm>
          <a:prstGeom prst="rect">
            <a:avLst/>
          </a:prstGeom>
          <a:ln>
            <a:noFill/>
          </a:ln>
          <a:effectLst>
            <a:outerShdw blurRad="292100" dist="139700" dir="2700000" algn="tl" rotWithShape="0">
              <a:srgbClr val="333333">
                <a:alpha val="65000"/>
              </a:srgbClr>
            </a:outerShdw>
          </a:effectLst>
        </p:spPr>
      </p:pic>
      <p:pic>
        <p:nvPicPr>
          <p:cNvPr id="9" name="Picture 8" descr="Bed-bugs.jpg"/>
          <p:cNvPicPr>
            <a:picLocks noChangeAspect="1"/>
          </p:cNvPicPr>
          <p:nvPr/>
        </p:nvPicPr>
        <p:blipFill>
          <a:blip r:embed="rId4" cstate="print"/>
          <a:stretch>
            <a:fillRect/>
          </a:stretch>
        </p:blipFill>
        <p:spPr>
          <a:xfrm>
            <a:off x="7543800" y="2362200"/>
            <a:ext cx="975360" cy="963168"/>
          </a:xfrm>
          <a:prstGeom prst="rect">
            <a:avLst/>
          </a:prstGeom>
          <a:scene3d>
            <a:camera prst="orthographicFront">
              <a:rot lat="0" lon="0" rev="17100000"/>
            </a:camera>
            <a:lightRig rig="threePt" dir="t"/>
          </a:scene3d>
        </p:spPr>
      </p:pic>
      <p:pic>
        <p:nvPicPr>
          <p:cNvPr id="10" name="Picture 9" descr="Bed-bugs.jpg"/>
          <p:cNvPicPr>
            <a:picLocks noChangeAspect="1"/>
          </p:cNvPicPr>
          <p:nvPr/>
        </p:nvPicPr>
        <p:blipFill>
          <a:blip r:embed="rId4" cstate="print"/>
          <a:stretch>
            <a:fillRect/>
          </a:stretch>
        </p:blipFill>
        <p:spPr>
          <a:xfrm>
            <a:off x="7482840" y="5562600"/>
            <a:ext cx="975360" cy="963168"/>
          </a:xfrm>
          <a:prstGeom prst="rect">
            <a:avLst/>
          </a:prstGeom>
        </p:spPr>
      </p:pic>
      <p:pic>
        <p:nvPicPr>
          <p:cNvPr id="11" name="Picture 10" descr="Bed-bugs.jpg"/>
          <p:cNvPicPr>
            <a:picLocks noChangeAspect="1"/>
          </p:cNvPicPr>
          <p:nvPr/>
        </p:nvPicPr>
        <p:blipFill>
          <a:blip r:embed="rId4" cstate="print"/>
          <a:stretch>
            <a:fillRect/>
          </a:stretch>
        </p:blipFill>
        <p:spPr>
          <a:xfrm>
            <a:off x="7848600" y="533400"/>
            <a:ext cx="975360" cy="963168"/>
          </a:xfrm>
          <a:prstGeom prst="rect">
            <a:avLst/>
          </a:prstGeom>
          <a:scene3d>
            <a:camera prst="orthographicFront">
              <a:rot lat="0" lon="0" rev="18600000"/>
            </a:camera>
            <a:lightRig rig="threePt" dir="t"/>
          </a:scene3d>
        </p:spPr>
      </p:pic>
      <p:pic>
        <p:nvPicPr>
          <p:cNvPr id="12" name="Picture 11" descr="Bed-bugs.jpg"/>
          <p:cNvPicPr>
            <a:picLocks noChangeAspect="1"/>
          </p:cNvPicPr>
          <p:nvPr/>
        </p:nvPicPr>
        <p:blipFill>
          <a:blip r:embed="rId4" cstate="print"/>
          <a:stretch>
            <a:fillRect/>
          </a:stretch>
        </p:blipFill>
        <p:spPr>
          <a:xfrm>
            <a:off x="8016240" y="3962400"/>
            <a:ext cx="975360" cy="963168"/>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Don’t mistake them for something else.</a:t>
            </a:r>
            <a:endParaRPr lang="en-US" dirty="0"/>
          </a:p>
        </p:txBody>
      </p:sp>
      <p:sp>
        <p:nvSpPr>
          <p:cNvPr id="3" name="Text Placeholder 2"/>
          <p:cNvSpPr>
            <a:spLocks noGrp="1"/>
          </p:cNvSpPr>
          <p:nvPr>
            <p:ph type="body" idx="2"/>
          </p:nvPr>
        </p:nvSpPr>
        <p:spPr/>
        <p:txBody>
          <a:bodyPr/>
          <a:lstStyle/>
          <a:p>
            <a:endParaRPr lang="en-US" dirty="0"/>
          </a:p>
        </p:txBody>
      </p:sp>
      <p:pic>
        <p:nvPicPr>
          <p:cNvPr id="5" name="Content Placeholder 4" descr="609979_216883212.jpg"/>
          <p:cNvPicPr>
            <a:picLocks noGrp="1" noChangeAspect="1"/>
          </p:cNvPicPr>
          <p:nvPr>
            <p:ph sz="quarter" idx="1"/>
          </p:nvPr>
        </p:nvPicPr>
        <p:blipFill>
          <a:blip r:embed="rId3" cstate="print"/>
          <a:stretch>
            <a:fillRect/>
          </a:stretch>
        </p:blipFill>
        <p:spPr>
          <a:xfrm>
            <a:off x="5105400" y="1828800"/>
            <a:ext cx="3371850" cy="4495800"/>
          </a:xfrm>
        </p:spPr>
      </p:pic>
      <p:pic>
        <p:nvPicPr>
          <p:cNvPr id="6" name="Picture Placeholder 7" descr="AP080116023096-620x395.jpg"/>
          <p:cNvPicPr>
            <a:picLocks noChangeAspect="1"/>
          </p:cNvPicPr>
          <p:nvPr/>
        </p:nvPicPr>
        <p:blipFill>
          <a:blip r:embed="rId4" cstate="print"/>
          <a:srcRect t="10054" b="10054"/>
          <a:stretch>
            <a:fillRect/>
          </a:stretch>
        </p:blipFill>
        <p:spPr>
          <a:xfrm>
            <a:off x="1354375" y="4495800"/>
            <a:ext cx="3293825" cy="1676400"/>
          </a:xfrm>
          <a:prstGeom prst="rect">
            <a:avLst/>
          </a:prstGeom>
        </p:spPr>
      </p:pic>
      <p:pic>
        <p:nvPicPr>
          <p:cNvPr id="8" name="Content Placeholder 4" descr="AP1102011262471-620x411.jpg"/>
          <p:cNvPicPr>
            <a:picLocks noChangeAspect="1"/>
          </p:cNvPicPr>
          <p:nvPr/>
        </p:nvPicPr>
        <p:blipFill>
          <a:blip r:embed="rId5" cstate="print"/>
          <a:stretch>
            <a:fillRect/>
          </a:stretch>
        </p:blipFill>
        <p:spPr>
          <a:xfrm>
            <a:off x="1066800" y="2057400"/>
            <a:ext cx="3749675" cy="248567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r>
              <a:rPr lang="en-US" dirty="0" smtClean="0"/>
              <a:t>Where?</a:t>
            </a:r>
            <a:endParaRPr lang="en-US" dirty="0"/>
          </a:p>
        </p:txBody>
      </p:sp>
      <p:sp>
        <p:nvSpPr>
          <p:cNvPr id="13" name="Text Placeholder 12"/>
          <p:cNvSpPr>
            <a:spLocks noGrp="1"/>
          </p:cNvSpPr>
          <p:nvPr>
            <p:ph type="body" idx="2"/>
          </p:nvPr>
        </p:nvSpPr>
        <p:spPr/>
        <p:txBody>
          <a:bodyPr/>
          <a:lstStyle/>
          <a:p>
            <a:endParaRPr lang="en-US" dirty="0"/>
          </a:p>
        </p:txBody>
      </p:sp>
      <p:pic>
        <p:nvPicPr>
          <p:cNvPr id="8" name="Content Placeholder 7" descr="bedbug_hiding_location_b15.jpg"/>
          <p:cNvPicPr>
            <a:picLocks noGrp="1" noChangeAspect="1"/>
          </p:cNvPicPr>
          <p:nvPr>
            <p:ph sz="quarter" idx="1"/>
          </p:nvPr>
        </p:nvPicPr>
        <p:blipFill>
          <a:blip r:embed="rId3" cstate="print"/>
          <a:stretch>
            <a:fillRect/>
          </a:stretch>
        </p:blipFill>
        <p:spPr>
          <a:xfrm>
            <a:off x="3448050" y="2266950"/>
            <a:ext cx="4762500" cy="3162300"/>
          </a:xfrm>
          <a:prstGeom prst="rect">
            <a:avLst/>
          </a:prstGeom>
          <a:ln>
            <a:noFill/>
          </a:ln>
          <a:effectLst>
            <a:outerShdw blurRad="292100" dist="139700" dir="2700000" algn="tl" rotWithShape="0">
              <a:srgbClr val="333333">
                <a:alpha val="65000"/>
              </a:srgbClr>
            </a:outerShdw>
          </a:effectLst>
        </p:spPr>
      </p:pic>
      <p:pic>
        <p:nvPicPr>
          <p:cNvPr id="14" name="Picture 13" descr="bed-bugs.jpg"/>
          <p:cNvPicPr>
            <a:picLocks noChangeAspect="1"/>
          </p:cNvPicPr>
          <p:nvPr/>
        </p:nvPicPr>
        <p:blipFill>
          <a:blip r:embed="rId4" cstate="print"/>
          <a:stretch>
            <a:fillRect/>
          </a:stretch>
        </p:blipFill>
        <p:spPr>
          <a:xfrm>
            <a:off x="791189" y="4495800"/>
            <a:ext cx="2180611" cy="1496655"/>
          </a:xfrm>
          <a:prstGeom prst="rect">
            <a:avLst/>
          </a:prstGeom>
          <a:solidFill>
            <a:schemeClr val="bg1"/>
          </a:solidFill>
          <a:ln>
            <a:solidFill>
              <a:schemeClr val="accent1">
                <a:lumMod val="60000"/>
                <a:lumOff val="40000"/>
              </a:schemeClr>
            </a:solidFill>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9376</TotalTime>
  <Words>5350</Words>
  <Application>Microsoft Office PowerPoint</Application>
  <PresentationFormat>On-screen Show (4:3)</PresentationFormat>
  <Paragraphs>362</Paragraphs>
  <Slides>41</Slides>
  <Notes>40</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Equity</vt:lpstr>
      <vt:lpstr>Things That Creep: Bed Bugs, Head Lice, &amp; Scabies</vt:lpstr>
      <vt:lpstr>Objectives for today:</vt:lpstr>
      <vt:lpstr>Objectives cont…</vt:lpstr>
      <vt:lpstr>Slide 4</vt:lpstr>
      <vt:lpstr>Here we go with Things that Creep! </vt:lpstr>
      <vt:lpstr>Bed Bugs</vt:lpstr>
      <vt:lpstr>Slide 7</vt:lpstr>
      <vt:lpstr>Don’t mistake them for something else.</vt:lpstr>
      <vt:lpstr>Where?</vt:lpstr>
      <vt:lpstr>Hiding spots.</vt:lpstr>
      <vt:lpstr>Tips.</vt:lpstr>
      <vt:lpstr>Leaving a trail.</vt:lpstr>
      <vt:lpstr>Characteristic bite pattern</vt:lpstr>
      <vt:lpstr>Bed bug bites</vt:lpstr>
      <vt:lpstr>Treatment</vt:lpstr>
      <vt:lpstr>At home or in facility.</vt:lpstr>
      <vt:lpstr>Slide 17</vt:lpstr>
      <vt:lpstr>Head Lice</vt:lpstr>
      <vt:lpstr>Head lice are worldwide.</vt:lpstr>
      <vt:lpstr>No-nit policies.</vt:lpstr>
      <vt:lpstr>Stages of life.</vt:lpstr>
      <vt:lpstr>Nits and lice.</vt:lpstr>
      <vt:lpstr>What to look for.</vt:lpstr>
      <vt:lpstr>Treatment.</vt:lpstr>
      <vt:lpstr>Use caution with OTC drugs to treat head lice.</vt:lpstr>
      <vt:lpstr>Treat and prevent head lice from spreading.</vt:lpstr>
      <vt:lpstr>Diagnosis and resources</vt:lpstr>
      <vt:lpstr>Recognition is the best prevention.   </vt:lpstr>
      <vt:lpstr>Scabies</vt:lpstr>
      <vt:lpstr>Signs. </vt:lpstr>
      <vt:lpstr>Symptoms.</vt:lpstr>
      <vt:lpstr>Slide 32</vt:lpstr>
      <vt:lpstr>How are scabies spread?</vt:lpstr>
      <vt:lpstr>Treatment</vt:lpstr>
      <vt:lpstr>Treatment.</vt:lpstr>
      <vt:lpstr>Treatment cont…</vt:lpstr>
      <vt:lpstr>Mange ≠ Scabies.</vt:lpstr>
      <vt:lpstr>Do you feel itchy yet?!</vt:lpstr>
      <vt:lpstr>Thank you!</vt:lpstr>
      <vt:lpstr>Slide 40</vt:lpstr>
      <vt:lpstr>Resources</vt:lpstr>
    </vt:vector>
  </TitlesOfParts>
  <Company>City of Springfield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Things That Creep</dc:title>
  <dc:creator>Astrom</dc:creator>
  <cp:lastModifiedBy>nola martz</cp:lastModifiedBy>
  <cp:revision>896</cp:revision>
  <dcterms:created xsi:type="dcterms:W3CDTF">2011-05-20T14:34:27Z</dcterms:created>
  <dcterms:modified xsi:type="dcterms:W3CDTF">2015-09-22T18:49:19Z</dcterms:modified>
</cp:coreProperties>
</file>