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7"/>
  </p:notesMasterIdLst>
  <p:handoutMasterIdLst>
    <p:handoutMasterId r:id="rId28"/>
  </p:handoutMasterIdLst>
  <p:sldIdLst>
    <p:sldId id="260" r:id="rId2"/>
    <p:sldId id="386" r:id="rId3"/>
    <p:sldId id="345" r:id="rId4"/>
    <p:sldId id="375" r:id="rId5"/>
    <p:sldId id="296" r:id="rId6"/>
    <p:sldId id="350" r:id="rId7"/>
    <p:sldId id="349" r:id="rId8"/>
    <p:sldId id="295" r:id="rId9"/>
    <p:sldId id="387" r:id="rId10"/>
    <p:sldId id="344" r:id="rId11"/>
    <p:sldId id="302" r:id="rId12"/>
    <p:sldId id="389" r:id="rId13"/>
    <p:sldId id="363" r:id="rId14"/>
    <p:sldId id="367" r:id="rId15"/>
    <p:sldId id="305" r:id="rId16"/>
    <p:sldId id="307" r:id="rId17"/>
    <p:sldId id="403" r:id="rId18"/>
    <p:sldId id="338" r:id="rId19"/>
    <p:sldId id="352" r:id="rId20"/>
    <p:sldId id="398" r:id="rId21"/>
    <p:sldId id="409" r:id="rId22"/>
    <p:sldId id="399" r:id="rId23"/>
    <p:sldId id="365" r:id="rId24"/>
    <p:sldId id="341" r:id="rId25"/>
    <p:sldId id="404" r:id="rId26"/>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084" autoAdjust="0"/>
    <p:restoredTop sz="97292"/>
  </p:normalViewPr>
  <p:slideViewPr>
    <p:cSldViewPr snapToGrid="0" snapToObjects="1">
      <p:cViewPr varScale="1">
        <p:scale>
          <a:sx n="83" d="100"/>
          <a:sy n="83" d="100"/>
        </p:scale>
        <p:origin x="893"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B079916-1341-4019-ADA1-B483F7D8930C}"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endParaRPr lang="en-US"/>
        </a:p>
      </dgm:t>
    </dgm:pt>
    <dgm:pt modelId="{0627B0B0-A2A1-41E2-84CA-A835C5776A9A}">
      <dgm:prSet phldrT="[Text]" custT="1"/>
      <dgm:spPr/>
      <dgm:t>
        <a:bodyPr/>
        <a:lstStyle/>
        <a:p>
          <a:r>
            <a:rPr lang="en-US" sz="2400" dirty="0" smtClean="0"/>
            <a:t>Didacti</a:t>
          </a:r>
          <a:r>
            <a:rPr lang="en-US" sz="2500" dirty="0" smtClean="0"/>
            <a:t>c</a:t>
          </a:r>
          <a:endParaRPr lang="en-US" sz="2500" dirty="0"/>
        </a:p>
      </dgm:t>
    </dgm:pt>
    <dgm:pt modelId="{8B31077B-6A96-46AC-8AEA-435EE6733853}" type="parTrans" cxnId="{A7FCE408-3021-4D3B-AA48-5F5980C88FD5}">
      <dgm:prSet/>
      <dgm:spPr/>
      <dgm:t>
        <a:bodyPr/>
        <a:lstStyle/>
        <a:p>
          <a:endParaRPr lang="en-US"/>
        </a:p>
      </dgm:t>
    </dgm:pt>
    <dgm:pt modelId="{2FF9A24B-E7ED-41C0-8D00-0DD5D7160714}" type="sibTrans" cxnId="{A7FCE408-3021-4D3B-AA48-5F5980C88FD5}">
      <dgm:prSet/>
      <dgm:spPr/>
      <dgm:t>
        <a:bodyPr/>
        <a:lstStyle/>
        <a:p>
          <a:endParaRPr lang="en-US"/>
        </a:p>
      </dgm:t>
    </dgm:pt>
    <dgm:pt modelId="{1A74F25E-6476-48C8-8CA6-FDA73ACDB2F2}">
      <dgm:prSet phldrT="[Text]" custT="1"/>
      <dgm:spPr/>
      <dgm:t>
        <a:bodyPr/>
        <a:lstStyle/>
        <a:p>
          <a:r>
            <a:rPr lang="en-US" sz="2400" dirty="0" smtClean="0"/>
            <a:t>Case</a:t>
          </a:r>
          <a:endParaRPr lang="en-US" sz="2400" dirty="0"/>
        </a:p>
      </dgm:t>
    </dgm:pt>
    <dgm:pt modelId="{60DD59E6-D2E4-4C20-BC9A-7916B365B72F}" type="parTrans" cxnId="{8BCEF486-C02E-4F5F-B503-A03DB7D0179D}">
      <dgm:prSet/>
      <dgm:spPr/>
      <dgm:t>
        <a:bodyPr/>
        <a:lstStyle/>
        <a:p>
          <a:endParaRPr lang="en-US"/>
        </a:p>
      </dgm:t>
    </dgm:pt>
    <dgm:pt modelId="{31874A80-99B0-4C77-B049-F2FA4E7505BC}" type="sibTrans" cxnId="{8BCEF486-C02E-4F5F-B503-A03DB7D0179D}">
      <dgm:prSet/>
      <dgm:spPr/>
      <dgm:t>
        <a:bodyPr/>
        <a:lstStyle/>
        <a:p>
          <a:endParaRPr lang="en-US"/>
        </a:p>
      </dgm:t>
    </dgm:pt>
    <dgm:pt modelId="{270A1985-105E-497F-BE39-DAFB81A96786}">
      <dgm:prSet phldrT="[Text]" custT="1"/>
      <dgm:spPr/>
      <dgm:t>
        <a:bodyPr/>
        <a:lstStyle/>
        <a:p>
          <a:r>
            <a:rPr lang="en-US" sz="2400" dirty="0" smtClean="0"/>
            <a:t>Discussion</a:t>
          </a:r>
          <a:endParaRPr lang="en-US" sz="2400" dirty="0"/>
        </a:p>
      </dgm:t>
    </dgm:pt>
    <dgm:pt modelId="{D3A45807-29FC-4D23-B1AA-1F4F72181C07}" type="parTrans" cxnId="{D14B57BA-F689-467A-958B-36BE9FCC543B}">
      <dgm:prSet/>
      <dgm:spPr/>
      <dgm:t>
        <a:bodyPr/>
        <a:lstStyle/>
        <a:p>
          <a:endParaRPr lang="en-US"/>
        </a:p>
      </dgm:t>
    </dgm:pt>
    <dgm:pt modelId="{9E47984C-FEDF-4275-B846-EFF3A9ED792F}" type="sibTrans" cxnId="{D14B57BA-F689-467A-958B-36BE9FCC543B}">
      <dgm:prSet/>
      <dgm:spPr/>
      <dgm:t>
        <a:bodyPr/>
        <a:lstStyle/>
        <a:p>
          <a:endParaRPr lang="en-US"/>
        </a:p>
      </dgm:t>
    </dgm:pt>
    <dgm:pt modelId="{21D5C46A-E856-4A82-A61F-45B6F169B1E2}">
      <dgm:prSet phldrT="[Text]" custT="1"/>
      <dgm:spPr/>
      <dgm:t>
        <a:bodyPr/>
        <a:lstStyle/>
        <a:p>
          <a:r>
            <a:rPr lang="en-US" sz="2400" dirty="0" smtClean="0"/>
            <a:t>Recommendations</a:t>
          </a:r>
          <a:endParaRPr lang="en-US" sz="2400" dirty="0"/>
        </a:p>
      </dgm:t>
    </dgm:pt>
    <dgm:pt modelId="{79C69884-AC11-41E0-A1DF-14799E7FA62D}" type="parTrans" cxnId="{512EFFB8-53F7-48EB-B5CE-E374CC2E1244}">
      <dgm:prSet/>
      <dgm:spPr/>
      <dgm:t>
        <a:bodyPr/>
        <a:lstStyle/>
        <a:p>
          <a:endParaRPr lang="en-US"/>
        </a:p>
      </dgm:t>
    </dgm:pt>
    <dgm:pt modelId="{9CF417D0-EAD8-4D7B-B9B5-63FDB1E95FD9}" type="sibTrans" cxnId="{512EFFB8-53F7-48EB-B5CE-E374CC2E1244}">
      <dgm:prSet/>
      <dgm:spPr/>
      <dgm:t>
        <a:bodyPr/>
        <a:lstStyle/>
        <a:p>
          <a:endParaRPr lang="en-US"/>
        </a:p>
      </dgm:t>
    </dgm:pt>
    <dgm:pt modelId="{F3908FF3-705B-419E-A8BA-7F110CDD8CD7}" type="pres">
      <dgm:prSet presAssocID="{AB079916-1341-4019-ADA1-B483F7D8930C}" presName="Name0" presStyleCnt="0">
        <dgm:presLayoutVars>
          <dgm:chMax val="7"/>
          <dgm:chPref val="7"/>
          <dgm:dir/>
          <dgm:animLvl val="lvl"/>
        </dgm:presLayoutVars>
      </dgm:prSet>
      <dgm:spPr/>
      <dgm:t>
        <a:bodyPr/>
        <a:lstStyle/>
        <a:p>
          <a:endParaRPr lang="en-US"/>
        </a:p>
      </dgm:t>
    </dgm:pt>
    <dgm:pt modelId="{C2364F21-BA22-4F2A-A013-B8B6E568BD94}" type="pres">
      <dgm:prSet presAssocID="{0627B0B0-A2A1-41E2-84CA-A835C5776A9A}" presName="Accent1" presStyleCnt="0"/>
      <dgm:spPr/>
    </dgm:pt>
    <dgm:pt modelId="{9DCEFA9E-E7E5-4D31-936C-90E8B94003EC}" type="pres">
      <dgm:prSet presAssocID="{0627B0B0-A2A1-41E2-84CA-A835C5776A9A}" presName="Accent" presStyleLbl="node1" presStyleIdx="0" presStyleCnt="4" custScaleX="94968" custScaleY="82219" custLinFactNeighborX="7783" custLinFactNeighborY="-13377"/>
      <dgm:spPr/>
      <dgm:t>
        <a:bodyPr/>
        <a:lstStyle/>
        <a:p>
          <a:endParaRPr lang="en-US"/>
        </a:p>
      </dgm:t>
    </dgm:pt>
    <dgm:pt modelId="{8552F15E-F903-46C1-AD5F-4734D5B49169}" type="pres">
      <dgm:prSet presAssocID="{0627B0B0-A2A1-41E2-84CA-A835C5776A9A}" presName="Parent1" presStyleLbl="revTx" presStyleIdx="0" presStyleCnt="4" custScaleX="166830" custScaleY="82885" custLinFactNeighborX="745" custLinFactNeighborY="-13136">
        <dgm:presLayoutVars>
          <dgm:chMax val="1"/>
          <dgm:chPref val="1"/>
          <dgm:bulletEnabled val="1"/>
        </dgm:presLayoutVars>
      </dgm:prSet>
      <dgm:spPr/>
      <dgm:t>
        <a:bodyPr/>
        <a:lstStyle/>
        <a:p>
          <a:endParaRPr lang="en-US"/>
        </a:p>
      </dgm:t>
    </dgm:pt>
    <dgm:pt modelId="{A801E48C-2800-40EC-B682-A851C50CA095}" type="pres">
      <dgm:prSet presAssocID="{1A74F25E-6476-48C8-8CA6-FDA73ACDB2F2}" presName="Accent2" presStyleCnt="0"/>
      <dgm:spPr/>
    </dgm:pt>
    <dgm:pt modelId="{B34EE3F3-1933-4AFD-9DCC-A412570C1ABD}" type="pres">
      <dgm:prSet presAssocID="{1A74F25E-6476-48C8-8CA6-FDA73ACDB2F2}" presName="Accent" presStyleLbl="node1" presStyleIdx="1" presStyleCnt="4" custScaleX="82708" custScaleY="75432" custLinFactNeighborX="8592" custLinFactNeighborY="-17767"/>
      <dgm:spPr/>
      <dgm:t>
        <a:bodyPr/>
        <a:lstStyle/>
        <a:p>
          <a:endParaRPr lang="en-US"/>
        </a:p>
      </dgm:t>
    </dgm:pt>
    <dgm:pt modelId="{80A25E6B-0E65-4E0D-97ED-F54458F694C4}" type="pres">
      <dgm:prSet presAssocID="{1A74F25E-6476-48C8-8CA6-FDA73ACDB2F2}" presName="Parent2" presStyleLbl="revTx" presStyleIdx="1" presStyleCnt="4" custLinFactNeighborX="20271" custLinFactNeighborY="-75075">
        <dgm:presLayoutVars>
          <dgm:chMax val="1"/>
          <dgm:chPref val="1"/>
          <dgm:bulletEnabled val="1"/>
        </dgm:presLayoutVars>
      </dgm:prSet>
      <dgm:spPr/>
      <dgm:t>
        <a:bodyPr/>
        <a:lstStyle/>
        <a:p>
          <a:endParaRPr lang="en-US"/>
        </a:p>
      </dgm:t>
    </dgm:pt>
    <dgm:pt modelId="{21A44210-0324-4470-9447-8C0FBFEB602A}" type="pres">
      <dgm:prSet presAssocID="{270A1985-105E-497F-BE39-DAFB81A96786}" presName="Accent3" presStyleCnt="0"/>
      <dgm:spPr/>
    </dgm:pt>
    <dgm:pt modelId="{259A540F-A39F-4703-9BC5-EBBD31B579A4}" type="pres">
      <dgm:prSet presAssocID="{270A1985-105E-497F-BE39-DAFB81A96786}" presName="Accent" presStyleLbl="node1" presStyleIdx="2" presStyleCnt="4" custAng="10800000" custScaleX="57090" custScaleY="56494" custLinFactX="-76552" custLinFactNeighborX="-100000" custLinFactNeighborY="-13142"/>
      <dgm:spPr>
        <a:noFill/>
        <a:ln>
          <a:solidFill>
            <a:schemeClr val="bg1"/>
          </a:solidFill>
        </a:ln>
      </dgm:spPr>
      <dgm:t>
        <a:bodyPr/>
        <a:lstStyle/>
        <a:p>
          <a:endParaRPr lang="en-US"/>
        </a:p>
      </dgm:t>
    </dgm:pt>
    <dgm:pt modelId="{C580630A-91E8-4F88-8DB1-3228B8FC6CBF}" type="pres">
      <dgm:prSet presAssocID="{270A1985-105E-497F-BE39-DAFB81A96786}" presName="Parent3" presStyleLbl="revTx" presStyleIdx="2" presStyleCnt="4" custScaleX="217080" custLinFactY="-1271" custLinFactNeighborX="-29493" custLinFactNeighborY="-100000">
        <dgm:presLayoutVars>
          <dgm:chMax val="1"/>
          <dgm:chPref val="1"/>
          <dgm:bulletEnabled val="1"/>
        </dgm:presLayoutVars>
      </dgm:prSet>
      <dgm:spPr/>
      <dgm:t>
        <a:bodyPr/>
        <a:lstStyle/>
        <a:p>
          <a:endParaRPr lang="en-US"/>
        </a:p>
      </dgm:t>
    </dgm:pt>
    <dgm:pt modelId="{9C23EAEA-FE8D-4DCA-BDB2-A7B8AE1E03E9}" type="pres">
      <dgm:prSet presAssocID="{21D5C46A-E856-4A82-A61F-45B6F169B1E2}" presName="Accent4" presStyleCnt="0"/>
      <dgm:spPr/>
    </dgm:pt>
    <dgm:pt modelId="{3FAE03EC-2921-4FC3-BBF4-7304AF921F99}" type="pres">
      <dgm:prSet presAssocID="{21D5C46A-E856-4A82-A61F-45B6F169B1E2}" presName="Accent" presStyleLbl="node1" presStyleIdx="3" presStyleCnt="4" custLinFactNeighborX="-5615" custLinFactNeighborY="-31469"/>
      <dgm:spPr/>
    </dgm:pt>
    <dgm:pt modelId="{1CADB940-878B-48BB-91BE-96B3B0222F24}" type="pres">
      <dgm:prSet presAssocID="{21D5C46A-E856-4A82-A61F-45B6F169B1E2}" presName="Parent4" presStyleLbl="revTx" presStyleIdx="3" presStyleCnt="4" custScaleX="289137" custLinFactY="-25330" custLinFactNeighborX="73412" custLinFactNeighborY="-100000">
        <dgm:presLayoutVars>
          <dgm:chMax val="1"/>
          <dgm:chPref val="1"/>
          <dgm:bulletEnabled val="1"/>
        </dgm:presLayoutVars>
      </dgm:prSet>
      <dgm:spPr/>
      <dgm:t>
        <a:bodyPr/>
        <a:lstStyle/>
        <a:p>
          <a:endParaRPr lang="en-US"/>
        </a:p>
      </dgm:t>
    </dgm:pt>
  </dgm:ptLst>
  <dgm:cxnLst>
    <dgm:cxn modelId="{D81B3B13-7BF9-43A5-ACE0-0D0812EAAA84}" type="presOf" srcId="{AB079916-1341-4019-ADA1-B483F7D8930C}" destId="{F3908FF3-705B-419E-A8BA-7F110CDD8CD7}" srcOrd="0" destOrd="0" presId="urn:microsoft.com/office/officeart/2009/layout/CircleArrowProcess"/>
    <dgm:cxn modelId="{8BCEF486-C02E-4F5F-B503-A03DB7D0179D}" srcId="{AB079916-1341-4019-ADA1-B483F7D8930C}" destId="{1A74F25E-6476-48C8-8CA6-FDA73ACDB2F2}" srcOrd="1" destOrd="0" parTransId="{60DD59E6-D2E4-4C20-BC9A-7916B365B72F}" sibTransId="{31874A80-99B0-4C77-B049-F2FA4E7505BC}"/>
    <dgm:cxn modelId="{CDCE4818-8A46-47B9-8705-9373D81BB478}" type="presOf" srcId="{0627B0B0-A2A1-41E2-84CA-A835C5776A9A}" destId="{8552F15E-F903-46C1-AD5F-4734D5B49169}" srcOrd="0" destOrd="0" presId="urn:microsoft.com/office/officeart/2009/layout/CircleArrowProcess"/>
    <dgm:cxn modelId="{D14B57BA-F689-467A-958B-36BE9FCC543B}" srcId="{AB079916-1341-4019-ADA1-B483F7D8930C}" destId="{270A1985-105E-497F-BE39-DAFB81A96786}" srcOrd="2" destOrd="0" parTransId="{D3A45807-29FC-4D23-B1AA-1F4F72181C07}" sibTransId="{9E47984C-FEDF-4275-B846-EFF3A9ED792F}"/>
    <dgm:cxn modelId="{0ABC6239-0144-4220-A57B-1475830FB813}" type="presOf" srcId="{1A74F25E-6476-48C8-8CA6-FDA73ACDB2F2}" destId="{80A25E6B-0E65-4E0D-97ED-F54458F694C4}" srcOrd="0" destOrd="0" presId="urn:microsoft.com/office/officeart/2009/layout/CircleArrowProcess"/>
    <dgm:cxn modelId="{512EFFB8-53F7-48EB-B5CE-E374CC2E1244}" srcId="{AB079916-1341-4019-ADA1-B483F7D8930C}" destId="{21D5C46A-E856-4A82-A61F-45B6F169B1E2}" srcOrd="3" destOrd="0" parTransId="{79C69884-AC11-41E0-A1DF-14799E7FA62D}" sibTransId="{9CF417D0-EAD8-4D7B-B9B5-63FDB1E95FD9}"/>
    <dgm:cxn modelId="{3B2DE8EA-5953-48F1-BCCD-6A65CF34A935}" type="presOf" srcId="{270A1985-105E-497F-BE39-DAFB81A96786}" destId="{C580630A-91E8-4F88-8DB1-3228B8FC6CBF}" srcOrd="0" destOrd="0" presId="urn:microsoft.com/office/officeart/2009/layout/CircleArrowProcess"/>
    <dgm:cxn modelId="{A7FCE408-3021-4D3B-AA48-5F5980C88FD5}" srcId="{AB079916-1341-4019-ADA1-B483F7D8930C}" destId="{0627B0B0-A2A1-41E2-84CA-A835C5776A9A}" srcOrd="0" destOrd="0" parTransId="{8B31077B-6A96-46AC-8AEA-435EE6733853}" sibTransId="{2FF9A24B-E7ED-41C0-8D00-0DD5D7160714}"/>
    <dgm:cxn modelId="{1F3EE3C3-C0B7-4FE9-B6FC-93C7BCCD1792}" type="presOf" srcId="{21D5C46A-E856-4A82-A61F-45B6F169B1E2}" destId="{1CADB940-878B-48BB-91BE-96B3B0222F24}" srcOrd="0" destOrd="0" presId="urn:microsoft.com/office/officeart/2009/layout/CircleArrowProcess"/>
    <dgm:cxn modelId="{4620A315-3B48-4B28-9402-127941F15015}" type="presParOf" srcId="{F3908FF3-705B-419E-A8BA-7F110CDD8CD7}" destId="{C2364F21-BA22-4F2A-A013-B8B6E568BD94}" srcOrd="0" destOrd="0" presId="urn:microsoft.com/office/officeart/2009/layout/CircleArrowProcess"/>
    <dgm:cxn modelId="{8627D481-9F40-4A8B-BADB-8631E0115CE7}" type="presParOf" srcId="{C2364F21-BA22-4F2A-A013-B8B6E568BD94}" destId="{9DCEFA9E-E7E5-4D31-936C-90E8B94003EC}" srcOrd="0" destOrd="0" presId="urn:microsoft.com/office/officeart/2009/layout/CircleArrowProcess"/>
    <dgm:cxn modelId="{44C28B96-27D4-4036-AC51-52F9A2696D75}" type="presParOf" srcId="{F3908FF3-705B-419E-A8BA-7F110CDD8CD7}" destId="{8552F15E-F903-46C1-AD5F-4734D5B49169}" srcOrd="1" destOrd="0" presId="urn:microsoft.com/office/officeart/2009/layout/CircleArrowProcess"/>
    <dgm:cxn modelId="{0BBEB6BA-A49B-4ABB-A21A-20D498C18893}" type="presParOf" srcId="{F3908FF3-705B-419E-A8BA-7F110CDD8CD7}" destId="{A801E48C-2800-40EC-B682-A851C50CA095}" srcOrd="2" destOrd="0" presId="urn:microsoft.com/office/officeart/2009/layout/CircleArrowProcess"/>
    <dgm:cxn modelId="{6ABE44EE-BB13-4539-BB33-8BB44A5372E0}" type="presParOf" srcId="{A801E48C-2800-40EC-B682-A851C50CA095}" destId="{B34EE3F3-1933-4AFD-9DCC-A412570C1ABD}" srcOrd="0" destOrd="0" presId="urn:microsoft.com/office/officeart/2009/layout/CircleArrowProcess"/>
    <dgm:cxn modelId="{491EF227-3C4F-4D22-A9B6-5F0ACAB42016}" type="presParOf" srcId="{F3908FF3-705B-419E-A8BA-7F110CDD8CD7}" destId="{80A25E6B-0E65-4E0D-97ED-F54458F694C4}" srcOrd="3" destOrd="0" presId="urn:microsoft.com/office/officeart/2009/layout/CircleArrowProcess"/>
    <dgm:cxn modelId="{F9BB1451-E14C-44D4-9087-ACFD78396B86}" type="presParOf" srcId="{F3908FF3-705B-419E-A8BA-7F110CDD8CD7}" destId="{21A44210-0324-4470-9447-8C0FBFEB602A}" srcOrd="4" destOrd="0" presId="urn:microsoft.com/office/officeart/2009/layout/CircleArrowProcess"/>
    <dgm:cxn modelId="{BFAEFFA8-D167-45C1-AA68-04BEC3330956}" type="presParOf" srcId="{21A44210-0324-4470-9447-8C0FBFEB602A}" destId="{259A540F-A39F-4703-9BC5-EBBD31B579A4}" srcOrd="0" destOrd="0" presId="urn:microsoft.com/office/officeart/2009/layout/CircleArrowProcess"/>
    <dgm:cxn modelId="{EB1F0188-AA0D-43F2-B010-0FB0DD6E6B42}" type="presParOf" srcId="{F3908FF3-705B-419E-A8BA-7F110CDD8CD7}" destId="{C580630A-91E8-4F88-8DB1-3228B8FC6CBF}" srcOrd="5" destOrd="0" presId="urn:microsoft.com/office/officeart/2009/layout/CircleArrowProcess"/>
    <dgm:cxn modelId="{FFF1B7C1-B736-4CD3-8298-8A76FF7115BC}" type="presParOf" srcId="{F3908FF3-705B-419E-A8BA-7F110CDD8CD7}" destId="{9C23EAEA-FE8D-4DCA-BDB2-A7B8AE1E03E9}" srcOrd="6" destOrd="0" presId="urn:microsoft.com/office/officeart/2009/layout/CircleArrowProcess"/>
    <dgm:cxn modelId="{8EBBCE1F-4AA9-43B3-9E4D-5D1836AFD324}" type="presParOf" srcId="{9C23EAEA-FE8D-4DCA-BDB2-A7B8AE1E03E9}" destId="{3FAE03EC-2921-4FC3-BBF4-7304AF921F99}" srcOrd="0" destOrd="0" presId="urn:microsoft.com/office/officeart/2009/layout/CircleArrowProcess"/>
    <dgm:cxn modelId="{D487B34B-1954-46ED-8F9A-237B1360BB34}" type="presParOf" srcId="{F3908FF3-705B-419E-A8BA-7F110CDD8CD7}" destId="{1CADB940-878B-48BB-91BE-96B3B0222F24}" srcOrd="7" destOrd="0" presId="urn:microsoft.com/office/officeart/2009/layout/CircleArrow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C4D3349-E01A-453E-8D05-4556D4086F8A}" type="doc">
      <dgm:prSet loTypeId="urn:microsoft.com/office/officeart/2005/8/layout/hProcess9" loCatId="process" qsTypeId="urn:microsoft.com/office/officeart/2005/8/quickstyle/simple1" qsCatId="simple" csTypeId="urn:microsoft.com/office/officeart/2005/8/colors/colorful1" csCatId="colorful" phldr="1"/>
      <dgm:spPr/>
    </dgm:pt>
    <dgm:pt modelId="{9667DAB6-5388-4634-A9DA-1D3698CE005A}">
      <dgm:prSet phldrT="[Text]" custT="1"/>
      <dgm:spPr/>
      <dgm:t>
        <a:bodyPr/>
        <a:lstStyle/>
        <a:p>
          <a:r>
            <a:rPr lang="en-US" sz="1600" b="0" dirty="0" smtClean="0">
              <a:solidFill>
                <a:schemeClr val="tx1"/>
              </a:solidFill>
            </a:rPr>
            <a:t>Participant sends in a de-identified case</a:t>
          </a:r>
          <a:endParaRPr lang="en-US" sz="1600" b="0" dirty="0">
            <a:solidFill>
              <a:schemeClr val="tx1"/>
            </a:solidFill>
          </a:endParaRPr>
        </a:p>
      </dgm:t>
    </dgm:pt>
    <dgm:pt modelId="{BA8F5FA3-02EC-49D2-B3EB-29B5FC0F67D2}" type="parTrans" cxnId="{FA46B440-EB83-4D22-ACE1-91FD8667F05C}">
      <dgm:prSet/>
      <dgm:spPr/>
      <dgm:t>
        <a:bodyPr/>
        <a:lstStyle/>
        <a:p>
          <a:endParaRPr lang="en-US"/>
        </a:p>
      </dgm:t>
    </dgm:pt>
    <dgm:pt modelId="{28D565F0-9D30-4AD2-B3E4-776685211169}" type="sibTrans" cxnId="{FA46B440-EB83-4D22-ACE1-91FD8667F05C}">
      <dgm:prSet/>
      <dgm:spPr/>
      <dgm:t>
        <a:bodyPr/>
        <a:lstStyle/>
        <a:p>
          <a:endParaRPr lang="en-US"/>
        </a:p>
      </dgm:t>
    </dgm:pt>
    <dgm:pt modelId="{3C74E3B0-D20F-4763-933E-CA444A154DB4}">
      <dgm:prSet phldrT="[Text]" custT="1"/>
      <dgm:spPr/>
      <dgm:t>
        <a:bodyPr/>
        <a:lstStyle/>
        <a:p>
          <a:r>
            <a:rPr lang="en-US" sz="1600" b="0" dirty="0" smtClean="0">
              <a:solidFill>
                <a:schemeClr val="tx1"/>
              </a:solidFill>
            </a:rPr>
            <a:t>Expert hub reviews case prior to ECHO</a:t>
          </a:r>
        </a:p>
      </dgm:t>
    </dgm:pt>
    <dgm:pt modelId="{DC369441-61C8-455C-ACA1-968C6E062346}" type="parTrans" cxnId="{F5EF8199-F155-4B87-8E43-105E8C2B922E}">
      <dgm:prSet/>
      <dgm:spPr/>
      <dgm:t>
        <a:bodyPr/>
        <a:lstStyle/>
        <a:p>
          <a:endParaRPr lang="en-US"/>
        </a:p>
      </dgm:t>
    </dgm:pt>
    <dgm:pt modelId="{2BEB5BB9-A81C-43D6-AED6-E99F55D16D83}" type="sibTrans" cxnId="{F5EF8199-F155-4B87-8E43-105E8C2B922E}">
      <dgm:prSet/>
      <dgm:spPr/>
      <dgm:t>
        <a:bodyPr/>
        <a:lstStyle/>
        <a:p>
          <a:endParaRPr lang="en-US"/>
        </a:p>
      </dgm:t>
    </dgm:pt>
    <dgm:pt modelId="{9AEDE565-2430-4548-879E-6369A90C3357}">
      <dgm:prSet phldrT="[Text]" custT="1"/>
      <dgm:spPr/>
      <dgm:t>
        <a:bodyPr/>
        <a:lstStyle/>
        <a:p>
          <a:r>
            <a:rPr lang="en-US" sz="1600" dirty="0" smtClean="0">
              <a:solidFill>
                <a:schemeClr val="tx1"/>
              </a:solidFill>
            </a:rPr>
            <a:t>During ECHO session- participant presents Case</a:t>
          </a:r>
          <a:endParaRPr lang="en-US" sz="1600" dirty="0">
            <a:solidFill>
              <a:schemeClr val="tx1"/>
            </a:solidFill>
          </a:endParaRPr>
        </a:p>
      </dgm:t>
    </dgm:pt>
    <dgm:pt modelId="{B7ABEE75-72E2-40A9-9C84-378704A5DC0F}" type="parTrans" cxnId="{0A635A23-0311-489F-944D-1CCA0BB6D89B}">
      <dgm:prSet/>
      <dgm:spPr/>
      <dgm:t>
        <a:bodyPr/>
        <a:lstStyle/>
        <a:p>
          <a:endParaRPr lang="en-US"/>
        </a:p>
      </dgm:t>
    </dgm:pt>
    <dgm:pt modelId="{1A47FA27-1900-4FFA-9D7A-EF385C87A84D}" type="sibTrans" cxnId="{0A635A23-0311-489F-944D-1CCA0BB6D89B}">
      <dgm:prSet/>
      <dgm:spPr/>
      <dgm:t>
        <a:bodyPr/>
        <a:lstStyle/>
        <a:p>
          <a:endParaRPr lang="en-US"/>
        </a:p>
      </dgm:t>
    </dgm:pt>
    <dgm:pt modelId="{C17E3255-FC49-424A-A718-82398162B3F0}">
      <dgm:prSet custT="1"/>
      <dgm:spPr/>
      <dgm:t>
        <a:bodyPr/>
        <a:lstStyle/>
        <a:p>
          <a:r>
            <a:rPr lang="en-US" sz="1600" b="0" dirty="0" smtClean="0">
              <a:solidFill>
                <a:schemeClr val="tx1"/>
              </a:solidFill>
            </a:rPr>
            <a:t>Hub lead facilitates discussion</a:t>
          </a:r>
          <a:endParaRPr lang="en-US" sz="1600" b="0" dirty="0">
            <a:solidFill>
              <a:schemeClr val="tx1"/>
            </a:solidFill>
          </a:endParaRPr>
        </a:p>
      </dgm:t>
    </dgm:pt>
    <dgm:pt modelId="{D078AC40-FD82-4DDD-9C15-5CC6D2B92D0D}" type="parTrans" cxnId="{AA15974A-4F23-44EA-AEF0-86FADB1B77B5}">
      <dgm:prSet/>
      <dgm:spPr/>
      <dgm:t>
        <a:bodyPr/>
        <a:lstStyle/>
        <a:p>
          <a:endParaRPr lang="en-US"/>
        </a:p>
      </dgm:t>
    </dgm:pt>
    <dgm:pt modelId="{D457E8F1-5627-480F-8BFC-3446FA44527C}" type="sibTrans" cxnId="{AA15974A-4F23-44EA-AEF0-86FADB1B77B5}">
      <dgm:prSet/>
      <dgm:spPr/>
      <dgm:t>
        <a:bodyPr/>
        <a:lstStyle/>
        <a:p>
          <a:endParaRPr lang="en-US"/>
        </a:p>
      </dgm:t>
    </dgm:pt>
    <dgm:pt modelId="{BA1150FC-76BB-4B6B-98BC-4EDF4D29A0AD}">
      <dgm:prSet custT="1"/>
      <dgm:spPr/>
      <dgm:t>
        <a:bodyPr/>
        <a:lstStyle/>
        <a:p>
          <a:r>
            <a:rPr lang="en-US" sz="1600" dirty="0" err="1" smtClean="0">
              <a:solidFill>
                <a:schemeClr val="tx1"/>
              </a:solidFill>
            </a:rPr>
            <a:t>Recommen-dations</a:t>
          </a:r>
          <a:r>
            <a:rPr lang="en-US" sz="1600" dirty="0" smtClean="0">
              <a:solidFill>
                <a:schemeClr val="tx1"/>
              </a:solidFill>
            </a:rPr>
            <a:t> are made</a:t>
          </a:r>
          <a:endParaRPr lang="en-US" sz="1600" dirty="0">
            <a:solidFill>
              <a:schemeClr val="tx1"/>
            </a:solidFill>
          </a:endParaRPr>
        </a:p>
      </dgm:t>
    </dgm:pt>
    <dgm:pt modelId="{1FCBB836-7548-4124-B0BA-7D0752E92D0A}" type="parTrans" cxnId="{9C8F45A2-22C2-4CBB-AA38-7EE6E72041B2}">
      <dgm:prSet/>
      <dgm:spPr/>
      <dgm:t>
        <a:bodyPr/>
        <a:lstStyle/>
        <a:p>
          <a:endParaRPr lang="en-US"/>
        </a:p>
      </dgm:t>
    </dgm:pt>
    <dgm:pt modelId="{FB9432C1-8CCB-4919-A5A8-E66A4319A215}" type="sibTrans" cxnId="{9C8F45A2-22C2-4CBB-AA38-7EE6E72041B2}">
      <dgm:prSet/>
      <dgm:spPr/>
      <dgm:t>
        <a:bodyPr/>
        <a:lstStyle/>
        <a:p>
          <a:endParaRPr lang="en-US"/>
        </a:p>
      </dgm:t>
    </dgm:pt>
    <dgm:pt modelId="{64D77C7A-7BCB-428C-8ECC-A4B5B397C2A0}">
      <dgm:prSet custT="1"/>
      <dgm:spPr/>
      <dgm:t>
        <a:bodyPr/>
        <a:lstStyle/>
        <a:p>
          <a:r>
            <a:rPr lang="en-US" sz="1600" b="0" dirty="0" smtClean="0">
              <a:solidFill>
                <a:schemeClr val="tx1"/>
              </a:solidFill>
            </a:rPr>
            <a:t>Case &amp; recommend-</a:t>
          </a:r>
          <a:r>
            <a:rPr lang="en-US" sz="1600" b="0" dirty="0" err="1" smtClean="0">
              <a:solidFill>
                <a:schemeClr val="tx1"/>
              </a:solidFill>
            </a:rPr>
            <a:t>ation</a:t>
          </a:r>
          <a:r>
            <a:rPr lang="en-US" sz="1600" b="0" dirty="0" smtClean="0">
              <a:solidFill>
                <a:schemeClr val="tx1"/>
              </a:solidFill>
            </a:rPr>
            <a:t> forms are kept in secure Box</a:t>
          </a:r>
          <a:endParaRPr lang="en-US" sz="1600" b="0" dirty="0">
            <a:solidFill>
              <a:schemeClr val="tx1"/>
            </a:solidFill>
          </a:endParaRPr>
        </a:p>
      </dgm:t>
    </dgm:pt>
    <dgm:pt modelId="{C4426103-679E-41C0-9C14-DBE06D0FC3B4}" type="parTrans" cxnId="{619BF90B-78EA-4439-B3D2-A12FCF304FAD}">
      <dgm:prSet/>
      <dgm:spPr/>
      <dgm:t>
        <a:bodyPr/>
        <a:lstStyle/>
        <a:p>
          <a:endParaRPr lang="en-US"/>
        </a:p>
      </dgm:t>
    </dgm:pt>
    <dgm:pt modelId="{E8544CE2-6B3C-4EB2-8A88-32433519C847}" type="sibTrans" cxnId="{619BF90B-78EA-4439-B3D2-A12FCF304FAD}">
      <dgm:prSet/>
      <dgm:spPr/>
      <dgm:t>
        <a:bodyPr/>
        <a:lstStyle/>
        <a:p>
          <a:endParaRPr lang="en-US"/>
        </a:p>
      </dgm:t>
    </dgm:pt>
    <dgm:pt modelId="{6AB52EB3-A219-494B-8511-7511B6741A1A}" type="pres">
      <dgm:prSet presAssocID="{DC4D3349-E01A-453E-8D05-4556D4086F8A}" presName="CompostProcess" presStyleCnt="0">
        <dgm:presLayoutVars>
          <dgm:dir/>
          <dgm:resizeHandles val="exact"/>
        </dgm:presLayoutVars>
      </dgm:prSet>
      <dgm:spPr/>
    </dgm:pt>
    <dgm:pt modelId="{274F734B-556B-4524-A984-5F76B7504CB7}" type="pres">
      <dgm:prSet presAssocID="{DC4D3349-E01A-453E-8D05-4556D4086F8A}" presName="arrow" presStyleLbl="bgShp" presStyleIdx="0" presStyleCnt="1"/>
      <dgm:spPr/>
    </dgm:pt>
    <dgm:pt modelId="{96A438A0-DE18-4778-863A-8155F9D89BCB}" type="pres">
      <dgm:prSet presAssocID="{DC4D3349-E01A-453E-8D05-4556D4086F8A}" presName="linearProcess" presStyleCnt="0"/>
      <dgm:spPr/>
    </dgm:pt>
    <dgm:pt modelId="{BDE1B464-8E14-4748-8890-AE7E47AB0A1E}" type="pres">
      <dgm:prSet presAssocID="{9667DAB6-5388-4634-A9DA-1D3698CE005A}" presName="textNode" presStyleLbl="node1" presStyleIdx="0" presStyleCnt="6">
        <dgm:presLayoutVars>
          <dgm:bulletEnabled val="1"/>
        </dgm:presLayoutVars>
      </dgm:prSet>
      <dgm:spPr/>
      <dgm:t>
        <a:bodyPr/>
        <a:lstStyle/>
        <a:p>
          <a:endParaRPr lang="en-US"/>
        </a:p>
      </dgm:t>
    </dgm:pt>
    <dgm:pt modelId="{284FC69F-C952-4082-8EF7-91D4AD19E136}" type="pres">
      <dgm:prSet presAssocID="{28D565F0-9D30-4AD2-B3E4-776685211169}" presName="sibTrans" presStyleCnt="0"/>
      <dgm:spPr/>
    </dgm:pt>
    <dgm:pt modelId="{77547A5C-5FCA-4CDA-8613-343A30A7FD48}" type="pres">
      <dgm:prSet presAssocID="{3C74E3B0-D20F-4763-933E-CA444A154DB4}" presName="textNode" presStyleLbl="node1" presStyleIdx="1" presStyleCnt="6">
        <dgm:presLayoutVars>
          <dgm:bulletEnabled val="1"/>
        </dgm:presLayoutVars>
      </dgm:prSet>
      <dgm:spPr/>
      <dgm:t>
        <a:bodyPr/>
        <a:lstStyle/>
        <a:p>
          <a:endParaRPr lang="en-US"/>
        </a:p>
      </dgm:t>
    </dgm:pt>
    <dgm:pt modelId="{BA84E916-AA4A-4921-AF10-139921A8E11B}" type="pres">
      <dgm:prSet presAssocID="{2BEB5BB9-A81C-43D6-AED6-E99F55D16D83}" presName="sibTrans" presStyleCnt="0"/>
      <dgm:spPr/>
    </dgm:pt>
    <dgm:pt modelId="{6D223EAA-00A0-4860-9B5C-AEC666737E5B}" type="pres">
      <dgm:prSet presAssocID="{9AEDE565-2430-4548-879E-6369A90C3357}" presName="textNode" presStyleLbl="node1" presStyleIdx="2" presStyleCnt="6">
        <dgm:presLayoutVars>
          <dgm:bulletEnabled val="1"/>
        </dgm:presLayoutVars>
      </dgm:prSet>
      <dgm:spPr/>
      <dgm:t>
        <a:bodyPr/>
        <a:lstStyle/>
        <a:p>
          <a:endParaRPr lang="en-US"/>
        </a:p>
      </dgm:t>
    </dgm:pt>
    <dgm:pt modelId="{A169A5AD-3F01-4112-BB6C-E73A18811D70}" type="pres">
      <dgm:prSet presAssocID="{1A47FA27-1900-4FFA-9D7A-EF385C87A84D}" presName="sibTrans" presStyleCnt="0"/>
      <dgm:spPr/>
    </dgm:pt>
    <dgm:pt modelId="{DDC37383-43B9-4E22-80DE-BBDC96990260}" type="pres">
      <dgm:prSet presAssocID="{C17E3255-FC49-424A-A718-82398162B3F0}" presName="textNode" presStyleLbl="node1" presStyleIdx="3" presStyleCnt="6">
        <dgm:presLayoutVars>
          <dgm:bulletEnabled val="1"/>
        </dgm:presLayoutVars>
      </dgm:prSet>
      <dgm:spPr/>
      <dgm:t>
        <a:bodyPr/>
        <a:lstStyle/>
        <a:p>
          <a:endParaRPr lang="en-US"/>
        </a:p>
      </dgm:t>
    </dgm:pt>
    <dgm:pt modelId="{5C3398FB-6C03-421B-BAB9-C8D7C0896EE0}" type="pres">
      <dgm:prSet presAssocID="{D457E8F1-5627-480F-8BFC-3446FA44527C}" presName="sibTrans" presStyleCnt="0"/>
      <dgm:spPr/>
    </dgm:pt>
    <dgm:pt modelId="{74E06B8F-DD11-4EE5-8E5A-30E0CDBFD458}" type="pres">
      <dgm:prSet presAssocID="{BA1150FC-76BB-4B6B-98BC-4EDF4D29A0AD}" presName="textNode" presStyleLbl="node1" presStyleIdx="4" presStyleCnt="6">
        <dgm:presLayoutVars>
          <dgm:bulletEnabled val="1"/>
        </dgm:presLayoutVars>
      </dgm:prSet>
      <dgm:spPr/>
      <dgm:t>
        <a:bodyPr/>
        <a:lstStyle/>
        <a:p>
          <a:endParaRPr lang="en-US"/>
        </a:p>
      </dgm:t>
    </dgm:pt>
    <dgm:pt modelId="{9B3C00B6-2137-4569-9CC2-FB38063A0A96}" type="pres">
      <dgm:prSet presAssocID="{FB9432C1-8CCB-4919-A5A8-E66A4319A215}" presName="sibTrans" presStyleCnt="0"/>
      <dgm:spPr/>
    </dgm:pt>
    <dgm:pt modelId="{4E58FE14-1C4A-4796-826F-1FBEA1E2094F}" type="pres">
      <dgm:prSet presAssocID="{64D77C7A-7BCB-428C-8ECC-A4B5B397C2A0}" presName="textNode" presStyleLbl="node1" presStyleIdx="5" presStyleCnt="6">
        <dgm:presLayoutVars>
          <dgm:bulletEnabled val="1"/>
        </dgm:presLayoutVars>
      </dgm:prSet>
      <dgm:spPr/>
      <dgm:t>
        <a:bodyPr/>
        <a:lstStyle/>
        <a:p>
          <a:endParaRPr lang="en-US"/>
        </a:p>
      </dgm:t>
    </dgm:pt>
  </dgm:ptLst>
  <dgm:cxnLst>
    <dgm:cxn modelId="{AA15974A-4F23-44EA-AEF0-86FADB1B77B5}" srcId="{DC4D3349-E01A-453E-8D05-4556D4086F8A}" destId="{C17E3255-FC49-424A-A718-82398162B3F0}" srcOrd="3" destOrd="0" parTransId="{D078AC40-FD82-4DDD-9C15-5CC6D2B92D0D}" sibTransId="{D457E8F1-5627-480F-8BFC-3446FA44527C}"/>
    <dgm:cxn modelId="{619BF90B-78EA-4439-B3D2-A12FCF304FAD}" srcId="{DC4D3349-E01A-453E-8D05-4556D4086F8A}" destId="{64D77C7A-7BCB-428C-8ECC-A4B5B397C2A0}" srcOrd="5" destOrd="0" parTransId="{C4426103-679E-41C0-9C14-DBE06D0FC3B4}" sibTransId="{E8544CE2-6B3C-4EB2-8A88-32433519C847}"/>
    <dgm:cxn modelId="{C84BC744-3868-4505-8F42-BCEAD010FB57}" type="presOf" srcId="{BA1150FC-76BB-4B6B-98BC-4EDF4D29A0AD}" destId="{74E06B8F-DD11-4EE5-8E5A-30E0CDBFD458}" srcOrd="0" destOrd="0" presId="urn:microsoft.com/office/officeart/2005/8/layout/hProcess9"/>
    <dgm:cxn modelId="{FA46B440-EB83-4D22-ACE1-91FD8667F05C}" srcId="{DC4D3349-E01A-453E-8D05-4556D4086F8A}" destId="{9667DAB6-5388-4634-A9DA-1D3698CE005A}" srcOrd="0" destOrd="0" parTransId="{BA8F5FA3-02EC-49D2-B3EB-29B5FC0F67D2}" sibTransId="{28D565F0-9D30-4AD2-B3E4-776685211169}"/>
    <dgm:cxn modelId="{F5EF8199-F155-4B87-8E43-105E8C2B922E}" srcId="{DC4D3349-E01A-453E-8D05-4556D4086F8A}" destId="{3C74E3B0-D20F-4763-933E-CA444A154DB4}" srcOrd="1" destOrd="0" parTransId="{DC369441-61C8-455C-ACA1-968C6E062346}" sibTransId="{2BEB5BB9-A81C-43D6-AED6-E99F55D16D83}"/>
    <dgm:cxn modelId="{5D779BFB-8EDF-4E79-97EC-62C0B68F0990}" type="presOf" srcId="{9667DAB6-5388-4634-A9DA-1D3698CE005A}" destId="{BDE1B464-8E14-4748-8890-AE7E47AB0A1E}" srcOrd="0" destOrd="0" presId="urn:microsoft.com/office/officeart/2005/8/layout/hProcess9"/>
    <dgm:cxn modelId="{DC23300E-2F51-47F6-ADD1-81E1D512C5EF}" type="presOf" srcId="{64D77C7A-7BCB-428C-8ECC-A4B5B397C2A0}" destId="{4E58FE14-1C4A-4796-826F-1FBEA1E2094F}" srcOrd="0" destOrd="0" presId="urn:microsoft.com/office/officeart/2005/8/layout/hProcess9"/>
    <dgm:cxn modelId="{56DEF589-3E3C-4367-B262-4143B4397E31}" type="presOf" srcId="{C17E3255-FC49-424A-A718-82398162B3F0}" destId="{DDC37383-43B9-4E22-80DE-BBDC96990260}" srcOrd="0" destOrd="0" presId="urn:microsoft.com/office/officeart/2005/8/layout/hProcess9"/>
    <dgm:cxn modelId="{294736D8-64BC-44B0-9EF6-293502F458E0}" type="presOf" srcId="{9AEDE565-2430-4548-879E-6369A90C3357}" destId="{6D223EAA-00A0-4860-9B5C-AEC666737E5B}" srcOrd="0" destOrd="0" presId="urn:microsoft.com/office/officeart/2005/8/layout/hProcess9"/>
    <dgm:cxn modelId="{F3AA781C-4528-4AE1-9550-0F7A205F4DDC}" type="presOf" srcId="{DC4D3349-E01A-453E-8D05-4556D4086F8A}" destId="{6AB52EB3-A219-494B-8511-7511B6741A1A}" srcOrd="0" destOrd="0" presId="urn:microsoft.com/office/officeart/2005/8/layout/hProcess9"/>
    <dgm:cxn modelId="{A0D413F6-B10C-422A-AFEB-0B1ABFE6FD07}" type="presOf" srcId="{3C74E3B0-D20F-4763-933E-CA444A154DB4}" destId="{77547A5C-5FCA-4CDA-8613-343A30A7FD48}" srcOrd="0" destOrd="0" presId="urn:microsoft.com/office/officeart/2005/8/layout/hProcess9"/>
    <dgm:cxn modelId="{9C8F45A2-22C2-4CBB-AA38-7EE6E72041B2}" srcId="{DC4D3349-E01A-453E-8D05-4556D4086F8A}" destId="{BA1150FC-76BB-4B6B-98BC-4EDF4D29A0AD}" srcOrd="4" destOrd="0" parTransId="{1FCBB836-7548-4124-B0BA-7D0752E92D0A}" sibTransId="{FB9432C1-8CCB-4919-A5A8-E66A4319A215}"/>
    <dgm:cxn modelId="{0A635A23-0311-489F-944D-1CCA0BB6D89B}" srcId="{DC4D3349-E01A-453E-8D05-4556D4086F8A}" destId="{9AEDE565-2430-4548-879E-6369A90C3357}" srcOrd="2" destOrd="0" parTransId="{B7ABEE75-72E2-40A9-9C84-378704A5DC0F}" sibTransId="{1A47FA27-1900-4FFA-9D7A-EF385C87A84D}"/>
    <dgm:cxn modelId="{2D22DA92-7613-48B3-A31D-E5E5242F2F6B}" type="presParOf" srcId="{6AB52EB3-A219-494B-8511-7511B6741A1A}" destId="{274F734B-556B-4524-A984-5F76B7504CB7}" srcOrd="0" destOrd="0" presId="urn:microsoft.com/office/officeart/2005/8/layout/hProcess9"/>
    <dgm:cxn modelId="{DC60ED09-53DB-4356-8075-2FB9C82D1985}" type="presParOf" srcId="{6AB52EB3-A219-494B-8511-7511B6741A1A}" destId="{96A438A0-DE18-4778-863A-8155F9D89BCB}" srcOrd="1" destOrd="0" presId="urn:microsoft.com/office/officeart/2005/8/layout/hProcess9"/>
    <dgm:cxn modelId="{E762A604-A158-4BA6-97B5-54687CD71B92}" type="presParOf" srcId="{96A438A0-DE18-4778-863A-8155F9D89BCB}" destId="{BDE1B464-8E14-4748-8890-AE7E47AB0A1E}" srcOrd="0" destOrd="0" presId="urn:microsoft.com/office/officeart/2005/8/layout/hProcess9"/>
    <dgm:cxn modelId="{D0EEC5B0-4C9E-4E08-B02D-E27701704688}" type="presParOf" srcId="{96A438A0-DE18-4778-863A-8155F9D89BCB}" destId="{284FC69F-C952-4082-8EF7-91D4AD19E136}" srcOrd="1" destOrd="0" presId="urn:microsoft.com/office/officeart/2005/8/layout/hProcess9"/>
    <dgm:cxn modelId="{D056B126-999E-40CE-B263-FBDB33932505}" type="presParOf" srcId="{96A438A0-DE18-4778-863A-8155F9D89BCB}" destId="{77547A5C-5FCA-4CDA-8613-343A30A7FD48}" srcOrd="2" destOrd="0" presId="urn:microsoft.com/office/officeart/2005/8/layout/hProcess9"/>
    <dgm:cxn modelId="{86BE7AD5-DDD1-4CBA-8AEB-CC9CF85B48FE}" type="presParOf" srcId="{96A438A0-DE18-4778-863A-8155F9D89BCB}" destId="{BA84E916-AA4A-4921-AF10-139921A8E11B}" srcOrd="3" destOrd="0" presId="urn:microsoft.com/office/officeart/2005/8/layout/hProcess9"/>
    <dgm:cxn modelId="{2F1AC818-EFDC-4C57-917D-C88903E2B1CC}" type="presParOf" srcId="{96A438A0-DE18-4778-863A-8155F9D89BCB}" destId="{6D223EAA-00A0-4860-9B5C-AEC666737E5B}" srcOrd="4" destOrd="0" presId="urn:microsoft.com/office/officeart/2005/8/layout/hProcess9"/>
    <dgm:cxn modelId="{D57DB83F-3336-424A-87E3-F1C74618C3CB}" type="presParOf" srcId="{96A438A0-DE18-4778-863A-8155F9D89BCB}" destId="{A169A5AD-3F01-4112-BB6C-E73A18811D70}" srcOrd="5" destOrd="0" presId="urn:microsoft.com/office/officeart/2005/8/layout/hProcess9"/>
    <dgm:cxn modelId="{4C97E929-25FA-4DDA-9A97-5AC7962C3915}" type="presParOf" srcId="{96A438A0-DE18-4778-863A-8155F9D89BCB}" destId="{DDC37383-43B9-4E22-80DE-BBDC96990260}" srcOrd="6" destOrd="0" presId="urn:microsoft.com/office/officeart/2005/8/layout/hProcess9"/>
    <dgm:cxn modelId="{D2CD748D-8E21-456C-8B37-43D81D507678}" type="presParOf" srcId="{96A438A0-DE18-4778-863A-8155F9D89BCB}" destId="{5C3398FB-6C03-421B-BAB9-C8D7C0896EE0}" srcOrd="7" destOrd="0" presId="urn:microsoft.com/office/officeart/2005/8/layout/hProcess9"/>
    <dgm:cxn modelId="{C1C13029-F885-425C-B299-D83A17087F6E}" type="presParOf" srcId="{96A438A0-DE18-4778-863A-8155F9D89BCB}" destId="{74E06B8F-DD11-4EE5-8E5A-30E0CDBFD458}" srcOrd="8" destOrd="0" presId="urn:microsoft.com/office/officeart/2005/8/layout/hProcess9"/>
    <dgm:cxn modelId="{4CFBFEDF-5E20-45AD-A0EB-310F5B4E5888}" type="presParOf" srcId="{96A438A0-DE18-4778-863A-8155F9D89BCB}" destId="{9B3C00B6-2137-4569-9CC2-FB38063A0A96}" srcOrd="9" destOrd="0" presId="urn:microsoft.com/office/officeart/2005/8/layout/hProcess9"/>
    <dgm:cxn modelId="{2130BF54-F097-4C53-A965-A55523C533E2}" type="presParOf" srcId="{96A438A0-DE18-4778-863A-8155F9D89BCB}" destId="{4E58FE14-1C4A-4796-826F-1FBEA1E2094F}" srcOrd="10" destOrd="0" presId="urn:microsoft.com/office/officeart/2005/8/layout/hProcess9"/>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F73B95E-A011-4E7F-ABB1-D2A6FFB17B74}" type="doc">
      <dgm:prSet loTypeId="urn:microsoft.com/office/officeart/2005/8/layout/hList6" loCatId="list" qsTypeId="urn:microsoft.com/office/officeart/2005/8/quickstyle/simple1" qsCatId="simple" csTypeId="urn:microsoft.com/office/officeart/2005/8/colors/colorful4" csCatId="colorful" phldr="1"/>
      <dgm:spPr/>
      <dgm:t>
        <a:bodyPr/>
        <a:lstStyle/>
        <a:p>
          <a:endParaRPr lang="en-US"/>
        </a:p>
      </dgm:t>
    </dgm:pt>
    <dgm:pt modelId="{C8B39209-1421-4CEF-8159-A3F2DF382F87}">
      <dgm:prSet phldrT="[Text]"/>
      <dgm:spPr/>
      <dgm:t>
        <a:bodyPr/>
        <a:lstStyle/>
        <a:p>
          <a:r>
            <a:rPr lang="en-US" dirty="0" smtClean="0">
              <a:solidFill>
                <a:schemeClr val="tx1"/>
              </a:solidFill>
            </a:rPr>
            <a:t>Expert Hub</a:t>
          </a:r>
          <a:endParaRPr lang="en-US" dirty="0">
            <a:solidFill>
              <a:schemeClr val="tx1"/>
            </a:solidFill>
          </a:endParaRPr>
        </a:p>
      </dgm:t>
    </dgm:pt>
    <dgm:pt modelId="{803BBA95-97D3-4413-9FE4-53FCB47EB058}" type="parTrans" cxnId="{B146E286-4C0A-4B9D-9DF6-6921657D6916}">
      <dgm:prSet/>
      <dgm:spPr/>
      <dgm:t>
        <a:bodyPr/>
        <a:lstStyle/>
        <a:p>
          <a:endParaRPr lang="en-US"/>
        </a:p>
      </dgm:t>
    </dgm:pt>
    <dgm:pt modelId="{6E31DA16-61FD-4D3E-86C9-E292789AD51D}" type="sibTrans" cxnId="{B146E286-4C0A-4B9D-9DF6-6921657D6916}">
      <dgm:prSet/>
      <dgm:spPr/>
      <dgm:t>
        <a:bodyPr/>
        <a:lstStyle/>
        <a:p>
          <a:endParaRPr lang="en-US"/>
        </a:p>
      </dgm:t>
    </dgm:pt>
    <dgm:pt modelId="{EE34D90D-D4B6-4C32-BA96-2F71BCB262B1}">
      <dgm:prSet phldrT="[Text]"/>
      <dgm:spPr/>
      <dgm:t>
        <a:bodyPr/>
        <a:lstStyle/>
        <a:p>
          <a:r>
            <a:rPr lang="en-US" dirty="0" smtClean="0">
              <a:solidFill>
                <a:schemeClr val="tx1"/>
              </a:solidFill>
            </a:rPr>
            <a:t>5-10%FTE</a:t>
          </a:r>
          <a:endParaRPr lang="en-US" dirty="0">
            <a:solidFill>
              <a:schemeClr val="tx1"/>
            </a:solidFill>
          </a:endParaRPr>
        </a:p>
      </dgm:t>
    </dgm:pt>
    <dgm:pt modelId="{1E422F1F-14A8-4957-A921-FA4317547AB4}" type="parTrans" cxnId="{899C1D56-AC52-4CD3-AEAC-2F9C0E7F6BBB}">
      <dgm:prSet/>
      <dgm:spPr/>
      <dgm:t>
        <a:bodyPr/>
        <a:lstStyle/>
        <a:p>
          <a:endParaRPr lang="en-US"/>
        </a:p>
      </dgm:t>
    </dgm:pt>
    <dgm:pt modelId="{5845B04F-0AFD-4268-8A8C-08876CFF1DD0}" type="sibTrans" cxnId="{899C1D56-AC52-4CD3-AEAC-2F9C0E7F6BBB}">
      <dgm:prSet/>
      <dgm:spPr/>
      <dgm:t>
        <a:bodyPr/>
        <a:lstStyle/>
        <a:p>
          <a:endParaRPr lang="en-US"/>
        </a:p>
      </dgm:t>
    </dgm:pt>
    <dgm:pt modelId="{F1DB025A-7AB1-4ABA-91B7-400EE794DDF4}">
      <dgm:prSet phldrT="[Text]"/>
      <dgm:spPr/>
      <dgm:t>
        <a:bodyPr/>
        <a:lstStyle/>
        <a:p>
          <a:r>
            <a:rPr lang="en-US" dirty="0" smtClean="0">
              <a:solidFill>
                <a:schemeClr val="tx1"/>
              </a:solidFill>
            </a:rPr>
            <a:t>Each hub member</a:t>
          </a:r>
          <a:endParaRPr lang="en-US" dirty="0">
            <a:solidFill>
              <a:schemeClr val="tx1"/>
            </a:solidFill>
          </a:endParaRPr>
        </a:p>
      </dgm:t>
    </dgm:pt>
    <dgm:pt modelId="{3DFB0CC0-D4A0-4945-B7C9-E799970F8FA2}" type="parTrans" cxnId="{5049D74A-27D9-4613-9971-CA8731088D55}">
      <dgm:prSet/>
      <dgm:spPr/>
      <dgm:t>
        <a:bodyPr/>
        <a:lstStyle/>
        <a:p>
          <a:endParaRPr lang="en-US"/>
        </a:p>
      </dgm:t>
    </dgm:pt>
    <dgm:pt modelId="{C67895BB-EB24-4784-978F-A7533E7EBE50}" type="sibTrans" cxnId="{5049D74A-27D9-4613-9971-CA8731088D55}">
      <dgm:prSet/>
      <dgm:spPr/>
      <dgm:t>
        <a:bodyPr/>
        <a:lstStyle/>
        <a:p>
          <a:endParaRPr lang="en-US"/>
        </a:p>
      </dgm:t>
    </dgm:pt>
    <dgm:pt modelId="{89F6480A-E79D-4575-9820-EF0645C468AB}">
      <dgm:prSet phldrT="[Text]"/>
      <dgm:spPr/>
      <dgm:t>
        <a:bodyPr/>
        <a:lstStyle/>
        <a:p>
          <a:r>
            <a:rPr lang="en-US" dirty="0" smtClean="0">
              <a:solidFill>
                <a:schemeClr val="tx1"/>
              </a:solidFill>
            </a:rPr>
            <a:t>Operations</a:t>
          </a:r>
          <a:endParaRPr lang="en-US" dirty="0">
            <a:solidFill>
              <a:schemeClr val="tx1"/>
            </a:solidFill>
          </a:endParaRPr>
        </a:p>
      </dgm:t>
    </dgm:pt>
    <dgm:pt modelId="{4D95AE70-DC92-4F4E-8E2C-8789B172DA6F}" type="parTrans" cxnId="{BEDBD1B0-6E63-4653-848F-9285FD2E8D14}">
      <dgm:prSet/>
      <dgm:spPr/>
      <dgm:t>
        <a:bodyPr/>
        <a:lstStyle/>
        <a:p>
          <a:endParaRPr lang="en-US"/>
        </a:p>
      </dgm:t>
    </dgm:pt>
    <dgm:pt modelId="{913554B5-FBE2-4D67-B070-F8EAEA5F7CBE}" type="sibTrans" cxnId="{BEDBD1B0-6E63-4653-848F-9285FD2E8D14}">
      <dgm:prSet/>
      <dgm:spPr/>
      <dgm:t>
        <a:bodyPr/>
        <a:lstStyle/>
        <a:p>
          <a:endParaRPr lang="en-US"/>
        </a:p>
      </dgm:t>
    </dgm:pt>
    <dgm:pt modelId="{6C668178-B398-4183-808F-A4B05CAC4A00}">
      <dgm:prSet phldrT="[Text]"/>
      <dgm:spPr/>
      <dgm:t>
        <a:bodyPr/>
        <a:lstStyle/>
        <a:p>
          <a:r>
            <a:rPr lang="en-US" dirty="0" smtClean="0">
              <a:solidFill>
                <a:schemeClr val="tx1"/>
              </a:solidFill>
            </a:rPr>
            <a:t>Coordination</a:t>
          </a:r>
          <a:endParaRPr lang="en-US" dirty="0">
            <a:solidFill>
              <a:schemeClr val="tx1"/>
            </a:solidFill>
          </a:endParaRPr>
        </a:p>
      </dgm:t>
    </dgm:pt>
    <dgm:pt modelId="{6CAC74A3-E362-4B4C-AE44-D57FE26EC354}" type="parTrans" cxnId="{6368C2BF-DB1D-4B58-A6C6-8F697C3EAFA8}">
      <dgm:prSet/>
      <dgm:spPr/>
      <dgm:t>
        <a:bodyPr/>
        <a:lstStyle/>
        <a:p>
          <a:endParaRPr lang="en-US"/>
        </a:p>
      </dgm:t>
    </dgm:pt>
    <dgm:pt modelId="{173464EE-4CEB-493C-A449-0A5E45EF50E5}" type="sibTrans" cxnId="{6368C2BF-DB1D-4B58-A6C6-8F697C3EAFA8}">
      <dgm:prSet/>
      <dgm:spPr/>
      <dgm:t>
        <a:bodyPr/>
        <a:lstStyle/>
        <a:p>
          <a:endParaRPr lang="en-US"/>
        </a:p>
      </dgm:t>
    </dgm:pt>
    <dgm:pt modelId="{2EC2D27C-E295-4119-92E0-AA79BC7EB7A8}">
      <dgm:prSet phldrT="[Text]"/>
      <dgm:spPr/>
      <dgm:t>
        <a:bodyPr/>
        <a:lstStyle/>
        <a:p>
          <a:r>
            <a:rPr lang="en-US" dirty="0" smtClean="0">
              <a:solidFill>
                <a:schemeClr val="tx1"/>
              </a:solidFill>
            </a:rPr>
            <a:t>Technology</a:t>
          </a:r>
          <a:endParaRPr lang="en-US" dirty="0">
            <a:solidFill>
              <a:schemeClr val="tx1"/>
            </a:solidFill>
          </a:endParaRPr>
        </a:p>
      </dgm:t>
    </dgm:pt>
    <dgm:pt modelId="{CED13A04-62AC-4373-8D48-F2B650DF69C3}" type="parTrans" cxnId="{ACCB3F5D-81CB-4CCB-AC5C-6D3DB5F3BFBB}">
      <dgm:prSet/>
      <dgm:spPr/>
      <dgm:t>
        <a:bodyPr/>
        <a:lstStyle/>
        <a:p>
          <a:endParaRPr lang="en-US"/>
        </a:p>
      </dgm:t>
    </dgm:pt>
    <dgm:pt modelId="{309FD704-977D-4061-9CA1-84503AA2EE10}" type="sibTrans" cxnId="{ACCB3F5D-81CB-4CCB-AC5C-6D3DB5F3BFBB}">
      <dgm:prSet/>
      <dgm:spPr/>
      <dgm:t>
        <a:bodyPr/>
        <a:lstStyle/>
        <a:p>
          <a:endParaRPr lang="en-US"/>
        </a:p>
      </dgm:t>
    </dgm:pt>
    <dgm:pt modelId="{B0B52F1A-EB5E-4FD7-B37A-DCFDFB40B006}">
      <dgm:prSet phldrT="[Text]"/>
      <dgm:spPr/>
      <dgm:t>
        <a:bodyPr/>
        <a:lstStyle/>
        <a:p>
          <a:r>
            <a:rPr lang="en-US" dirty="0" smtClean="0">
              <a:solidFill>
                <a:schemeClr val="tx1"/>
              </a:solidFill>
            </a:rPr>
            <a:t>Evaluation</a:t>
          </a:r>
          <a:endParaRPr lang="en-US" dirty="0">
            <a:solidFill>
              <a:schemeClr val="tx1"/>
            </a:solidFill>
          </a:endParaRPr>
        </a:p>
      </dgm:t>
    </dgm:pt>
    <dgm:pt modelId="{AB4C5A03-F7C5-4F1E-BBA2-C784B91BB90A}" type="parTrans" cxnId="{28C8CA6F-662C-43E4-A11A-0A3843AEE208}">
      <dgm:prSet/>
      <dgm:spPr/>
      <dgm:t>
        <a:bodyPr/>
        <a:lstStyle/>
        <a:p>
          <a:endParaRPr lang="en-US"/>
        </a:p>
      </dgm:t>
    </dgm:pt>
    <dgm:pt modelId="{E6C1FDE2-39EF-401B-BED6-E25E1FB5B349}" type="sibTrans" cxnId="{28C8CA6F-662C-43E4-A11A-0A3843AEE208}">
      <dgm:prSet/>
      <dgm:spPr/>
      <dgm:t>
        <a:bodyPr/>
        <a:lstStyle/>
        <a:p>
          <a:endParaRPr lang="en-US"/>
        </a:p>
      </dgm:t>
    </dgm:pt>
    <dgm:pt modelId="{AA9483D0-9057-4288-B26B-13D464E32BA1}">
      <dgm:prSet phldrT="[Text]"/>
      <dgm:spPr/>
      <dgm:t>
        <a:bodyPr/>
        <a:lstStyle/>
        <a:p>
          <a:r>
            <a:rPr lang="en-US" dirty="0" smtClean="0">
              <a:solidFill>
                <a:schemeClr val="tx1"/>
              </a:solidFill>
            </a:rPr>
            <a:t>Data Analysis</a:t>
          </a:r>
          <a:endParaRPr lang="en-US" dirty="0">
            <a:solidFill>
              <a:schemeClr val="tx1"/>
            </a:solidFill>
          </a:endParaRPr>
        </a:p>
      </dgm:t>
    </dgm:pt>
    <dgm:pt modelId="{443F59B7-2065-4E41-8471-88F1E6160872}" type="parTrans" cxnId="{6C142FB8-B24E-4C1B-9511-5B3B22C8AEA6}">
      <dgm:prSet/>
      <dgm:spPr/>
      <dgm:t>
        <a:bodyPr/>
        <a:lstStyle/>
        <a:p>
          <a:endParaRPr lang="en-US"/>
        </a:p>
      </dgm:t>
    </dgm:pt>
    <dgm:pt modelId="{C76977D0-5521-40CA-8365-0E5BBF494C52}" type="sibTrans" cxnId="{6C142FB8-B24E-4C1B-9511-5B3B22C8AEA6}">
      <dgm:prSet/>
      <dgm:spPr/>
      <dgm:t>
        <a:bodyPr/>
        <a:lstStyle/>
        <a:p>
          <a:endParaRPr lang="en-US"/>
        </a:p>
      </dgm:t>
    </dgm:pt>
    <dgm:pt modelId="{78746363-980A-459B-A94D-212B3F8C1BDB}">
      <dgm:prSet phldrT="[Text]"/>
      <dgm:spPr/>
      <dgm:t>
        <a:bodyPr/>
        <a:lstStyle/>
        <a:p>
          <a:r>
            <a:rPr lang="en-US" dirty="0" smtClean="0">
              <a:solidFill>
                <a:schemeClr val="tx1"/>
              </a:solidFill>
            </a:rPr>
            <a:t>Surveys</a:t>
          </a:r>
          <a:endParaRPr lang="en-US" dirty="0">
            <a:solidFill>
              <a:schemeClr val="tx1"/>
            </a:solidFill>
          </a:endParaRPr>
        </a:p>
      </dgm:t>
    </dgm:pt>
    <dgm:pt modelId="{18126D70-1851-4A26-A0F1-3C2AE7E27080}" type="parTrans" cxnId="{CF9C5980-8417-4BA2-8D35-4AC6AB7BFEB2}">
      <dgm:prSet/>
      <dgm:spPr/>
      <dgm:t>
        <a:bodyPr/>
        <a:lstStyle/>
        <a:p>
          <a:endParaRPr lang="en-US"/>
        </a:p>
      </dgm:t>
    </dgm:pt>
    <dgm:pt modelId="{250422CE-F079-4829-9AB6-C723F5D5CA9F}" type="sibTrans" cxnId="{CF9C5980-8417-4BA2-8D35-4AC6AB7BFEB2}">
      <dgm:prSet/>
      <dgm:spPr/>
      <dgm:t>
        <a:bodyPr/>
        <a:lstStyle/>
        <a:p>
          <a:endParaRPr lang="en-US"/>
        </a:p>
      </dgm:t>
    </dgm:pt>
    <dgm:pt modelId="{62788BD0-43E5-43EA-B30C-AC10AE267C5C}">
      <dgm:prSet phldrT="[Text]"/>
      <dgm:spPr/>
      <dgm:t>
        <a:bodyPr/>
        <a:lstStyle/>
        <a:p>
          <a:r>
            <a:rPr lang="en-US" dirty="0" smtClean="0">
              <a:solidFill>
                <a:schemeClr val="tx1"/>
              </a:solidFill>
            </a:rPr>
            <a:t>Recruitment</a:t>
          </a:r>
          <a:endParaRPr lang="en-US" dirty="0">
            <a:solidFill>
              <a:schemeClr val="tx1"/>
            </a:solidFill>
          </a:endParaRPr>
        </a:p>
      </dgm:t>
    </dgm:pt>
    <dgm:pt modelId="{205A3327-45C5-46A0-ABEC-144ADB4B0672}" type="parTrans" cxnId="{9FEA6170-5544-4E45-90EB-8B3458D66554}">
      <dgm:prSet/>
      <dgm:spPr/>
      <dgm:t>
        <a:bodyPr/>
        <a:lstStyle/>
        <a:p>
          <a:endParaRPr lang="en-US"/>
        </a:p>
      </dgm:t>
    </dgm:pt>
    <dgm:pt modelId="{ED284A09-931E-4A3B-BFC2-973EFE5D855B}" type="sibTrans" cxnId="{9FEA6170-5544-4E45-90EB-8B3458D66554}">
      <dgm:prSet/>
      <dgm:spPr/>
      <dgm:t>
        <a:bodyPr/>
        <a:lstStyle/>
        <a:p>
          <a:endParaRPr lang="en-US"/>
        </a:p>
      </dgm:t>
    </dgm:pt>
    <dgm:pt modelId="{B2A1BBEC-FC5E-4D84-8F3B-85ECD3E49808}">
      <dgm:prSet phldrT="[Text]"/>
      <dgm:spPr/>
      <dgm:t>
        <a:bodyPr/>
        <a:lstStyle/>
        <a:p>
          <a:r>
            <a:rPr lang="en-US" dirty="0" smtClean="0">
              <a:solidFill>
                <a:schemeClr val="tx1"/>
              </a:solidFill>
            </a:rPr>
            <a:t>Marketing</a:t>
          </a:r>
          <a:endParaRPr lang="en-US" dirty="0">
            <a:solidFill>
              <a:schemeClr val="tx1"/>
            </a:solidFill>
          </a:endParaRPr>
        </a:p>
      </dgm:t>
    </dgm:pt>
    <dgm:pt modelId="{5888B7C0-0F33-4E08-9733-313FC92CDEE4}" type="parTrans" cxnId="{49CDF140-CC00-4F1E-A69D-7F1DFA65C012}">
      <dgm:prSet/>
      <dgm:spPr/>
      <dgm:t>
        <a:bodyPr/>
        <a:lstStyle/>
        <a:p>
          <a:endParaRPr lang="en-US"/>
        </a:p>
      </dgm:t>
    </dgm:pt>
    <dgm:pt modelId="{E0529990-F9D3-4A96-843C-B2CF3670018A}" type="sibTrans" cxnId="{49CDF140-CC00-4F1E-A69D-7F1DFA65C012}">
      <dgm:prSet/>
      <dgm:spPr/>
      <dgm:t>
        <a:bodyPr/>
        <a:lstStyle/>
        <a:p>
          <a:endParaRPr lang="en-US"/>
        </a:p>
      </dgm:t>
    </dgm:pt>
    <dgm:pt modelId="{71C89F62-9DE8-441A-A732-5C96F39F2101}">
      <dgm:prSet phldrT="[Text]"/>
      <dgm:spPr/>
      <dgm:t>
        <a:bodyPr/>
        <a:lstStyle/>
        <a:p>
          <a:r>
            <a:rPr lang="en-US" dirty="0" smtClean="0">
              <a:solidFill>
                <a:schemeClr val="tx1"/>
              </a:solidFill>
            </a:rPr>
            <a:t>Contracting</a:t>
          </a:r>
          <a:endParaRPr lang="en-US" dirty="0">
            <a:solidFill>
              <a:schemeClr val="tx1"/>
            </a:solidFill>
          </a:endParaRPr>
        </a:p>
      </dgm:t>
    </dgm:pt>
    <dgm:pt modelId="{804FB3EC-9015-4C2C-8DFF-E5F16C9B090B}" type="parTrans" cxnId="{22A9B2D1-2371-4182-82BD-39D519B9F12C}">
      <dgm:prSet/>
      <dgm:spPr/>
      <dgm:t>
        <a:bodyPr/>
        <a:lstStyle/>
        <a:p>
          <a:endParaRPr lang="en-US"/>
        </a:p>
      </dgm:t>
    </dgm:pt>
    <dgm:pt modelId="{DC6C7442-7BF8-4B29-B157-845FF73BA64A}" type="sibTrans" cxnId="{22A9B2D1-2371-4182-82BD-39D519B9F12C}">
      <dgm:prSet/>
      <dgm:spPr/>
      <dgm:t>
        <a:bodyPr/>
        <a:lstStyle/>
        <a:p>
          <a:endParaRPr lang="en-US"/>
        </a:p>
      </dgm:t>
    </dgm:pt>
    <dgm:pt modelId="{E7C908DC-B228-4D4B-A347-5E145CE834AB}">
      <dgm:prSet phldrT="[Text]"/>
      <dgm:spPr/>
      <dgm:t>
        <a:bodyPr/>
        <a:lstStyle/>
        <a:p>
          <a:r>
            <a:rPr lang="en-US" dirty="0" smtClean="0">
              <a:solidFill>
                <a:schemeClr val="tx1"/>
              </a:solidFill>
            </a:rPr>
            <a:t>Oversight</a:t>
          </a:r>
          <a:endParaRPr lang="en-US" dirty="0">
            <a:solidFill>
              <a:schemeClr val="tx1"/>
            </a:solidFill>
          </a:endParaRPr>
        </a:p>
      </dgm:t>
    </dgm:pt>
    <dgm:pt modelId="{BEE67495-0B80-4C54-BED7-179C03759912}" type="parTrans" cxnId="{7807F8E5-DFF1-45B0-A3E3-961883D653E8}">
      <dgm:prSet/>
      <dgm:spPr/>
      <dgm:t>
        <a:bodyPr/>
        <a:lstStyle/>
        <a:p>
          <a:endParaRPr lang="en-US"/>
        </a:p>
      </dgm:t>
    </dgm:pt>
    <dgm:pt modelId="{8768004F-6B15-4FFE-9B1A-CA7A9158716D}" type="sibTrans" cxnId="{7807F8E5-DFF1-45B0-A3E3-961883D653E8}">
      <dgm:prSet/>
      <dgm:spPr/>
      <dgm:t>
        <a:bodyPr/>
        <a:lstStyle/>
        <a:p>
          <a:endParaRPr lang="en-US"/>
        </a:p>
      </dgm:t>
    </dgm:pt>
    <dgm:pt modelId="{7832BCC6-B45A-4277-A0C7-9FD25560F9EA}">
      <dgm:prSet phldrT="[Text]"/>
      <dgm:spPr/>
      <dgm:t>
        <a:bodyPr/>
        <a:lstStyle/>
        <a:p>
          <a:r>
            <a:rPr lang="en-US" dirty="0" smtClean="0">
              <a:solidFill>
                <a:schemeClr val="tx1"/>
              </a:solidFill>
            </a:rPr>
            <a:t>Focus Groups</a:t>
          </a:r>
          <a:endParaRPr lang="en-US" dirty="0">
            <a:solidFill>
              <a:schemeClr val="tx1"/>
            </a:solidFill>
          </a:endParaRPr>
        </a:p>
      </dgm:t>
    </dgm:pt>
    <dgm:pt modelId="{1D6E64E6-856B-4248-8A43-23E1CFC1124D}" type="parTrans" cxnId="{97094E56-7F24-4492-AFD8-9DABD7815518}">
      <dgm:prSet/>
      <dgm:spPr/>
      <dgm:t>
        <a:bodyPr/>
        <a:lstStyle/>
        <a:p>
          <a:endParaRPr lang="en-US"/>
        </a:p>
      </dgm:t>
    </dgm:pt>
    <dgm:pt modelId="{49104DE8-222D-454B-BC9E-F3FDF7CAB248}" type="sibTrans" cxnId="{97094E56-7F24-4492-AFD8-9DABD7815518}">
      <dgm:prSet/>
      <dgm:spPr/>
      <dgm:t>
        <a:bodyPr/>
        <a:lstStyle/>
        <a:p>
          <a:endParaRPr lang="en-US"/>
        </a:p>
      </dgm:t>
    </dgm:pt>
    <dgm:pt modelId="{2835B3A7-B0A5-424A-A5D3-932DC76C4CFA}">
      <dgm:prSet phldrT="[Text]"/>
      <dgm:spPr/>
      <dgm:t>
        <a:bodyPr/>
        <a:lstStyle/>
        <a:p>
          <a:r>
            <a:rPr lang="en-US" dirty="0" smtClean="0">
              <a:solidFill>
                <a:schemeClr val="tx1"/>
              </a:solidFill>
            </a:rPr>
            <a:t>CE</a:t>
          </a:r>
          <a:endParaRPr lang="en-US" dirty="0">
            <a:solidFill>
              <a:schemeClr val="tx1"/>
            </a:solidFill>
          </a:endParaRPr>
        </a:p>
      </dgm:t>
    </dgm:pt>
    <dgm:pt modelId="{2C201A94-175C-4348-8A30-4E537F6C8133}" type="parTrans" cxnId="{5D556444-BB2A-4449-AEEE-082CAA31C3F0}">
      <dgm:prSet/>
      <dgm:spPr/>
      <dgm:t>
        <a:bodyPr/>
        <a:lstStyle/>
        <a:p>
          <a:endParaRPr lang="en-US"/>
        </a:p>
      </dgm:t>
    </dgm:pt>
    <dgm:pt modelId="{E8034D1B-9CC7-4679-AAA1-62874F6890BC}" type="sibTrans" cxnId="{5D556444-BB2A-4449-AEEE-082CAA31C3F0}">
      <dgm:prSet/>
      <dgm:spPr/>
      <dgm:t>
        <a:bodyPr/>
        <a:lstStyle/>
        <a:p>
          <a:endParaRPr lang="en-US"/>
        </a:p>
      </dgm:t>
    </dgm:pt>
    <dgm:pt modelId="{962B8DE7-A2BD-43C5-9A96-CFF29E0FD3D9}">
      <dgm:prSet phldrT="[Text]"/>
      <dgm:spPr/>
      <dgm:t>
        <a:bodyPr/>
        <a:lstStyle/>
        <a:p>
          <a:r>
            <a:rPr lang="en-US" dirty="0" smtClean="0">
              <a:solidFill>
                <a:schemeClr val="tx1"/>
              </a:solidFill>
            </a:rPr>
            <a:t>Average 5 team members per ECHO</a:t>
          </a:r>
          <a:endParaRPr lang="en-US" dirty="0">
            <a:solidFill>
              <a:schemeClr val="tx1"/>
            </a:solidFill>
          </a:endParaRPr>
        </a:p>
      </dgm:t>
    </dgm:pt>
    <dgm:pt modelId="{809A16A5-CEE8-4BD1-94A4-AA1CD045C265}" type="parTrans" cxnId="{9DB4E95B-76CA-400C-843D-39BD1F8C34CB}">
      <dgm:prSet/>
      <dgm:spPr/>
      <dgm:t>
        <a:bodyPr/>
        <a:lstStyle/>
        <a:p>
          <a:endParaRPr lang="en-US"/>
        </a:p>
      </dgm:t>
    </dgm:pt>
    <dgm:pt modelId="{7B9A7EB1-A629-42A2-AC95-AFFD18DBC57C}" type="sibTrans" cxnId="{9DB4E95B-76CA-400C-843D-39BD1F8C34CB}">
      <dgm:prSet/>
      <dgm:spPr/>
      <dgm:t>
        <a:bodyPr/>
        <a:lstStyle/>
        <a:p>
          <a:endParaRPr lang="en-US"/>
        </a:p>
      </dgm:t>
    </dgm:pt>
    <dgm:pt modelId="{4E5741C1-967D-49A1-9472-57C1F0AAC440}" type="pres">
      <dgm:prSet presAssocID="{BF73B95E-A011-4E7F-ABB1-D2A6FFB17B74}" presName="Name0" presStyleCnt="0">
        <dgm:presLayoutVars>
          <dgm:dir/>
          <dgm:resizeHandles val="exact"/>
        </dgm:presLayoutVars>
      </dgm:prSet>
      <dgm:spPr/>
      <dgm:t>
        <a:bodyPr/>
        <a:lstStyle/>
        <a:p>
          <a:endParaRPr lang="en-US"/>
        </a:p>
      </dgm:t>
    </dgm:pt>
    <dgm:pt modelId="{44D35174-DA1B-406E-9078-D057B7F88184}" type="pres">
      <dgm:prSet presAssocID="{C8B39209-1421-4CEF-8159-A3F2DF382F87}" presName="node" presStyleLbl="node1" presStyleIdx="0" presStyleCnt="3">
        <dgm:presLayoutVars>
          <dgm:bulletEnabled val="1"/>
        </dgm:presLayoutVars>
      </dgm:prSet>
      <dgm:spPr/>
      <dgm:t>
        <a:bodyPr/>
        <a:lstStyle/>
        <a:p>
          <a:endParaRPr lang="en-US"/>
        </a:p>
      </dgm:t>
    </dgm:pt>
    <dgm:pt modelId="{5D4DF375-0831-4FB2-A40B-0E768008F179}" type="pres">
      <dgm:prSet presAssocID="{6E31DA16-61FD-4D3E-86C9-E292789AD51D}" presName="sibTrans" presStyleCnt="0"/>
      <dgm:spPr/>
    </dgm:pt>
    <dgm:pt modelId="{F6A554C1-71B0-4DE2-8415-7DD2F49F8D9A}" type="pres">
      <dgm:prSet presAssocID="{89F6480A-E79D-4575-9820-EF0645C468AB}" presName="node" presStyleLbl="node1" presStyleIdx="1" presStyleCnt="3">
        <dgm:presLayoutVars>
          <dgm:bulletEnabled val="1"/>
        </dgm:presLayoutVars>
      </dgm:prSet>
      <dgm:spPr/>
      <dgm:t>
        <a:bodyPr/>
        <a:lstStyle/>
        <a:p>
          <a:endParaRPr lang="en-US"/>
        </a:p>
      </dgm:t>
    </dgm:pt>
    <dgm:pt modelId="{7AD16917-C9F0-4144-A455-BED1A1677206}" type="pres">
      <dgm:prSet presAssocID="{913554B5-FBE2-4D67-B070-F8EAEA5F7CBE}" presName="sibTrans" presStyleCnt="0"/>
      <dgm:spPr/>
    </dgm:pt>
    <dgm:pt modelId="{874E4942-D0B9-4E3E-9A0E-5222B2A74059}" type="pres">
      <dgm:prSet presAssocID="{B0B52F1A-EB5E-4FD7-B37A-DCFDFB40B006}" presName="node" presStyleLbl="node1" presStyleIdx="2" presStyleCnt="3">
        <dgm:presLayoutVars>
          <dgm:bulletEnabled val="1"/>
        </dgm:presLayoutVars>
      </dgm:prSet>
      <dgm:spPr/>
      <dgm:t>
        <a:bodyPr/>
        <a:lstStyle/>
        <a:p>
          <a:endParaRPr lang="en-US"/>
        </a:p>
      </dgm:t>
    </dgm:pt>
  </dgm:ptLst>
  <dgm:cxnLst>
    <dgm:cxn modelId="{2012FC2C-66FB-4EDA-B949-E0058C87C43C}" type="presOf" srcId="{62788BD0-43E5-43EA-B30C-AC10AE267C5C}" destId="{F6A554C1-71B0-4DE2-8415-7DD2F49F8D9A}" srcOrd="0" destOrd="3" presId="urn:microsoft.com/office/officeart/2005/8/layout/hList6"/>
    <dgm:cxn modelId="{BADF8FC6-61AC-48E8-8A95-3AA9ECF658B8}" type="presOf" srcId="{7832BCC6-B45A-4277-A0C7-9FD25560F9EA}" destId="{874E4942-D0B9-4E3E-9A0E-5222B2A74059}" srcOrd="0" destOrd="3" presId="urn:microsoft.com/office/officeart/2005/8/layout/hList6"/>
    <dgm:cxn modelId="{97094E56-7F24-4492-AFD8-9DABD7815518}" srcId="{B0B52F1A-EB5E-4FD7-B37A-DCFDFB40B006}" destId="{7832BCC6-B45A-4277-A0C7-9FD25560F9EA}" srcOrd="2" destOrd="0" parTransId="{1D6E64E6-856B-4248-8A43-23E1CFC1124D}" sibTransId="{49104DE8-222D-454B-BC9E-F3FDF7CAB248}"/>
    <dgm:cxn modelId="{ACCB3F5D-81CB-4CCB-AC5C-6D3DB5F3BFBB}" srcId="{89F6480A-E79D-4575-9820-EF0645C468AB}" destId="{2EC2D27C-E295-4119-92E0-AA79BC7EB7A8}" srcOrd="1" destOrd="0" parTransId="{CED13A04-62AC-4373-8D48-F2B650DF69C3}" sibTransId="{309FD704-977D-4061-9CA1-84503AA2EE10}"/>
    <dgm:cxn modelId="{7807F8E5-DFF1-45B0-A3E3-961883D653E8}" srcId="{89F6480A-E79D-4575-9820-EF0645C468AB}" destId="{E7C908DC-B228-4D4B-A347-5E145CE834AB}" srcOrd="5" destOrd="0" parTransId="{BEE67495-0B80-4C54-BED7-179C03759912}" sibTransId="{8768004F-6B15-4FFE-9B1A-CA7A9158716D}"/>
    <dgm:cxn modelId="{B146E286-4C0A-4B9D-9DF6-6921657D6916}" srcId="{BF73B95E-A011-4E7F-ABB1-D2A6FFB17B74}" destId="{C8B39209-1421-4CEF-8159-A3F2DF382F87}" srcOrd="0" destOrd="0" parTransId="{803BBA95-97D3-4413-9FE4-53FCB47EB058}" sibTransId="{6E31DA16-61FD-4D3E-86C9-E292789AD51D}"/>
    <dgm:cxn modelId="{9FEA6170-5544-4E45-90EB-8B3458D66554}" srcId="{89F6480A-E79D-4575-9820-EF0645C468AB}" destId="{62788BD0-43E5-43EA-B30C-AC10AE267C5C}" srcOrd="2" destOrd="0" parTransId="{205A3327-45C5-46A0-ABEC-144ADB4B0672}" sibTransId="{ED284A09-931E-4A3B-BFC2-973EFE5D855B}"/>
    <dgm:cxn modelId="{E5B54766-A12C-471F-A29F-91F7D8EC5D15}" type="presOf" srcId="{E7C908DC-B228-4D4B-A347-5E145CE834AB}" destId="{F6A554C1-71B0-4DE2-8415-7DD2F49F8D9A}" srcOrd="0" destOrd="6" presId="urn:microsoft.com/office/officeart/2005/8/layout/hList6"/>
    <dgm:cxn modelId="{28C8CA6F-662C-43E4-A11A-0A3843AEE208}" srcId="{BF73B95E-A011-4E7F-ABB1-D2A6FFB17B74}" destId="{B0B52F1A-EB5E-4FD7-B37A-DCFDFB40B006}" srcOrd="2" destOrd="0" parTransId="{AB4C5A03-F7C5-4F1E-BBA2-C784B91BB90A}" sibTransId="{E6C1FDE2-39EF-401B-BED6-E25E1FB5B349}"/>
    <dgm:cxn modelId="{BEDBD1B0-6E63-4653-848F-9285FD2E8D14}" srcId="{BF73B95E-A011-4E7F-ABB1-D2A6FFB17B74}" destId="{89F6480A-E79D-4575-9820-EF0645C468AB}" srcOrd="1" destOrd="0" parTransId="{4D95AE70-DC92-4F4E-8E2C-8789B172DA6F}" sibTransId="{913554B5-FBE2-4D67-B070-F8EAEA5F7CBE}"/>
    <dgm:cxn modelId="{0ADF69EA-5F07-435A-97DD-4F41D8C8804C}" type="presOf" srcId="{EE34D90D-D4B6-4C32-BA96-2F71BCB262B1}" destId="{44D35174-DA1B-406E-9078-D057B7F88184}" srcOrd="0" destOrd="1" presId="urn:microsoft.com/office/officeart/2005/8/layout/hList6"/>
    <dgm:cxn modelId="{568E6988-24DD-45A1-A297-F2843BEA9180}" type="presOf" srcId="{6C668178-B398-4183-808F-A4B05CAC4A00}" destId="{F6A554C1-71B0-4DE2-8415-7DD2F49F8D9A}" srcOrd="0" destOrd="1" presId="urn:microsoft.com/office/officeart/2005/8/layout/hList6"/>
    <dgm:cxn modelId="{1D824E13-D959-40A6-8160-8DF216F2EFDA}" type="presOf" srcId="{BF73B95E-A011-4E7F-ABB1-D2A6FFB17B74}" destId="{4E5741C1-967D-49A1-9472-57C1F0AAC440}" srcOrd="0" destOrd="0" presId="urn:microsoft.com/office/officeart/2005/8/layout/hList6"/>
    <dgm:cxn modelId="{5D556444-BB2A-4449-AEEE-082CAA31C3F0}" srcId="{B0B52F1A-EB5E-4FD7-B37A-DCFDFB40B006}" destId="{2835B3A7-B0A5-424A-A5D3-932DC76C4CFA}" srcOrd="3" destOrd="0" parTransId="{2C201A94-175C-4348-8A30-4E537F6C8133}" sibTransId="{E8034D1B-9CC7-4679-AAA1-62874F6890BC}"/>
    <dgm:cxn modelId="{FFD6F846-31AB-4D60-9F26-403F3F20E448}" type="presOf" srcId="{962B8DE7-A2BD-43C5-9A96-CFF29E0FD3D9}" destId="{44D35174-DA1B-406E-9078-D057B7F88184}" srcOrd="0" destOrd="3" presId="urn:microsoft.com/office/officeart/2005/8/layout/hList6"/>
    <dgm:cxn modelId="{E350290D-EE16-4F12-9A32-D91626B38C31}" type="presOf" srcId="{2835B3A7-B0A5-424A-A5D3-932DC76C4CFA}" destId="{874E4942-D0B9-4E3E-9A0E-5222B2A74059}" srcOrd="0" destOrd="4" presId="urn:microsoft.com/office/officeart/2005/8/layout/hList6"/>
    <dgm:cxn modelId="{FF40FED4-3D5C-4A56-817A-C66FF01CE534}" type="presOf" srcId="{78746363-980A-459B-A94D-212B3F8C1BDB}" destId="{874E4942-D0B9-4E3E-9A0E-5222B2A74059}" srcOrd="0" destOrd="2" presId="urn:microsoft.com/office/officeart/2005/8/layout/hList6"/>
    <dgm:cxn modelId="{5049D74A-27D9-4613-9971-CA8731088D55}" srcId="{C8B39209-1421-4CEF-8159-A3F2DF382F87}" destId="{F1DB025A-7AB1-4ABA-91B7-400EE794DDF4}" srcOrd="1" destOrd="0" parTransId="{3DFB0CC0-D4A0-4945-B7C9-E799970F8FA2}" sibTransId="{C67895BB-EB24-4784-978F-A7533E7EBE50}"/>
    <dgm:cxn modelId="{6368C2BF-DB1D-4B58-A6C6-8F697C3EAFA8}" srcId="{89F6480A-E79D-4575-9820-EF0645C468AB}" destId="{6C668178-B398-4183-808F-A4B05CAC4A00}" srcOrd="0" destOrd="0" parTransId="{6CAC74A3-E362-4B4C-AE44-D57FE26EC354}" sibTransId="{173464EE-4CEB-493C-A449-0A5E45EF50E5}"/>
    <dgm:cxn modelId="{899C1D56-AC52-4CD3-AEAC-2F9C0E7F6BBB}" srcId="{C8B39209-1421-4CEF-8159-A3F2DF382F87}" destId="{EE34D90D-D4B6-4C32-BA96-2F71BCB262B1}" srcOrd="0" destOrd="0" parTransId="{1E422F1F-14A8-4957-A921-FA4317547AB4}" sibTransId="{5845B04F-0AFD-4268-8A8C-08876CFF1DD0}"/>
    <dgm:cxn modelId="{B4F400EC-EB71-4A2F-8A46-5C56EC04FE9C}" type="presOf" srcId="{B2A1BBEC-FC5E-4D84-8F3B-85ECD3E49808}" destId="{F6A554C1-71B0-4DE2-8415-7DD2F49F8D9A}" srcOrd="0" destOrd="4" presId="urn:microsoft.com/office/officeart/2005/8/layout/hList6"/>
    <dgm:cxn modelId="{7B960F10-B866-4AA0-98F7-4378CB6C4567}" type="presOf" srcId="{89F6480A-E79D-4575-9820-EF0645C468AB}" destId="{F6A554C1-71B0-4DE2-8415-7DD2F49F8D9A}" srcOrd="0" destOrd="0" presId="urn:microsoft.com/office/officeart/2005/8/layout/hList6"/>
    <dgm:cxn modelId="{9A29044C-CB62-4646-A0FD-3AB7436D4A19}" type="presOf" srcId="{F1DB025A-7AB1-4ABA-91B7-400EE794DDF4}" destId="{44D35174-DA1B-406E-9078-D057B7F88184}" srcOrd="0" destOrd="2" presId="urn:microsoft.com/office/officeart/2005/8/layout/hList6"/>
    <dgm:cxn modelId="{49CDF140-CC00-4F1E-A69D-7F1DFA65C012}" srcId="{89F6480A-E79D-4575-9820-EF0645C468AB}" destId="{B2A1BBEC-FC5E-4D84-8F3B-85ECD3E49808}" srcOrd="3" destOrd="0" parTransId="{5888B7C0-0F33-4E08-9733-313FC92CDEE4}" sibTransId="{E0529990-F9D3-4A96-843C-B2CF3670018A}"/>
    <dgm:cxn modelId="{26A4AB44-6B05-42F1-9056-364B08E255BB}" type="presOf" srcId="{2EC2D27C-E295-4119-92E0-AA79BC7EB7A8}" destId="{F6A554C1-71B0-4DE2-8415-7DD2F49F8D9A}" srcOrd="0" destOrd="2" presId="urn:microsoft.com/office/officeart/2005/8/layout/hList6"/>
    <dgm:cxn modelId="{9DB4E95B-76CA-400C-843D-39BD1F8C34CB}" srcId="{C8B39209-1421-4CEF-8159-A3F2DF382F87}" destId="{962B8DE7-A2BD-43C5-9A96-CFF29E0FD3D9}" srcOrd="2" destOrd="0" parTransId="{809A16A5-CEE8-4BD1-94A4-AA1CD045C265}" sibTransId="{7B9A7EB1-A629-42A2-AC95-AFFD18DBC57C}"/>
    <dgm:cxn modelId="{ED61582A-F827-4616-88FF-62B42F8423D9}" type="presOf" srcId="{B0B52F1A-EB5E-4FD7-B37A-DCFDFB40B006}" destId="{874E4942-D0B9-4E3E-9A0E-5222B2A74059}" srcOrd="0" destOrd="0" presId="urn:microsoft.com/office/officeart/2005/8/layout/hList6"/>
    <dgm:cxn modelId="{CF9C5980-8417-4BA2-8D35-4AC6AB7BFEB2}" srcId="{B0B52F1A-EB5E-4FD7-B37A-DCFDFB40B006}" destId="{78746363-980A-459B-A94D-212B3F8C1BDB}" srcOrd="1" destOrd="0" parTransId="{18126D70-1851-4A26-A0F1-3C2AE7E27080}" sibTransId="{250422CE-F079-4829-9AB6-C723F5D5CA9F}"/>
    <dgm:cxn modelId="{C9A8179E-1F58-4469-AAC0-B9D079705AEA}" type="presOf" srcId="{AA9483D0-9057-4288-B26B-13D464E32BA1}" destId="{874E4942-D0B9-4E3E-9A0E-5222B2A74059}" srcOrd="0" destOrd="1" presId="urn:microsoft.com/office/officeart/2005/8/layout/hList6"/>
    <dgm:cxn modelId="{9D2ECEE7-B680-45CE-80BC-1AFDA26B3324}" type="presOf" srcId="{C8B39209-1421-4CEF-8159-A3F2DF382F87}" destId="{44D35174-DA1B-406E-9078-D057B7F88184}" srcOrd="0" destOrd="0" presId="urn:microsoft.com/office/officeart/2005/8/layout/hList6"/>
    <dgm:cxn modelId="{6C142FB8-B24E-4C1B-9511-5B3B22C8AEA6}" srcId="{B0B52F1A-EB5E-4FD7-B37A-DCFDFB40B006}" destId="{AA9483D0-9057-4288-B26B-13D464E32BA1}" srcOrd="0" destOrd="0" parTransId="{443F59B7-2065-4E41-8471-88F1E6160872}" sibTransId="{C76977D0-5521-40CA-8365-0E5BBF494C52}"/>
    <dgm:cxn modelId="{22A9B2D1-2371-4182-82BD-39D519B9F12C}" srcId="{89F6480A-E79D-4575-9820-EF0645C468AB}" destId="{71C89F62-9DE8-441A-A732-5C96F39F2101}" srcOrd="4" destOrd="0" parTransId="{804FB3EC-9015-4C2C-8DFF-E5F16C9B090B}" sibTransId="{DC6C7442-7BF8-4B29-B157-845FF73BA64A}"/>
    <dgm:cxn modelId="{7947F2DD-BBEA-4B83-BBE5-66C75E0966C7}" type="presOf" srcId="{71C89F62-9DE8-441A-A732-5C96F39F2101}" destId="{F6A554C1-71B0-4DE2-8415-7DD2F49F8D9A}" srcOrd="0" destOrd="5" presId="urn:microsoft.com/office/officeart/2005/8/layout/hList6"/>
    <dgm:cxn modelId="{F4C82011-1B7E-433F-B58F-83C5C4CB8EA7}" type="presParOf" srcId="{4E5741C1-967D-49A1-9472-57C1F0AAC440}" destId="{44D35174-DA1B-406E-9078-D057B7F88184}" srcOrd="0" destOrd="0" presId="urn:microsoft.com/office/officeart/2005/8/layout/hList6"/>
    <dgm:cxn modelId="{AA84C0F7-81F6-4484-8E8C-BA8AE6796521}" type="presParOf" srcId="{4E5741C1-967D-49A1-9472-57C1F0AAC440}" destId="{5D4DF375-0831-4FB2-A40B-0E768008F179}" srcOrd="1" destOrd="0" presId="urn:microsoft.com/office/officeart/2005/8/layout/hList6"/>
    <dgm:cxn modelId="{E807F728-46CC-4BB0-91FC-EC99F6BE7724}" type="presParOf" srcId="{4E5741C1-967D-49A1-9472-57C1F0AAC440}" destId="{F6A554C1-71B0-4DE2-8415-7DD2F49F8D9A}" srcOrd="2" destOrd="0" presId="urn:microsoft.com/office/officeart/2005/8/layout/hList6"/>
    <dgm:cxn modelId="{35FF346F-B0B7-41F7-A3B6-A944FF0D963D}" type="presParOf" srcId="{4E5741C1-967D-49A1-9472-57C1F0AAC440}" destId="{7AD16917-C9F0-4144-A455-BED1A1677206}" srcOrd="3" destOrd="0" presId="urn:microsoft.com/office/officeart/2005/8/layout/hList6"/>
    <dgm:cxn modelId="{375023EB-900A-4E97-9AD8-B4F852CEA3FA}" type="presParOf" srcId="{4E5741C1-967D-49A1-9472-57C1F0AAC440}" destId="{874E4942-D0B9-4E3E-9A0E-5222B2A74059}" srcOrd="4" destOrd="0" presId="urn:microsoft.com/office/officeart/2005/8/layout/h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CEFA9E-E7E5-4D31-936C-90E8B94003EC}">
      <dsp:nvSpPr>
        <dsp:cNvPr id="0" name=""/>
        <dsp:cNvSpPr/>
      </dsp:nvSpPr>
      <dsp:spPr>
        <a:xfrm>
          <a:off x="2807684" y="-136882"/>
          <a:ext cx="1455269" cy="1260034"/>
        </a:xfrm>
        <a:prstGeom prst="circularArrow">
          <a:avLst>
            <a:gd name="adj1" fmla="val 10980"/>
            <a:gd name="adj2" fmla="val 1142322"/>
            <a:gd name="adj3" fmla="val 4500000"/>
            <a:gd name="adj4" fmla="val 108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52F15E-F903-46C1-AD5F-4734D5B49169}">
      <dsp:nvSpPr>
        <dsp:cNvPr id="0" name=""/>
        <dsp:cNvSpPr/>
      </dsp:nvSpPr>
      <dsp:spPr>
        <a:xfrm>
          <a:off x="2708810" y="467036"/>
          <a:ext cx="1426653" cy="3543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Didacti</a:t>
          </a:r>
          <a:r>
            <a:rPr lang="en-US" sz="2500" kern="1200" dirty="0" smtClean="0"/>
            <a:t>c</a:t>
          </a:r>
          <a:endParaRPr lang="en-US" sz="2500" kern="1200" dirty="0"/>
        </a:p>
      </dsp:txBody>
      <dsp:txXfrm>
        <a:off x="2708810" y="467036"/>
        <a:ext cx="1426653" cy="354360"/>
      </dsp:txXfrm>
    </dsp:sp>
    <dsp:sp modelId="{B34EE3F3-1933-4AFD-9DCC-A412570C1ABD}">
      <dsp:nvSpPr>
        <dsp:cNvPr id="0" name=""/>
        <dsp:cNvSpPr/>
      </dsp:nvSpPr>
      <dsp:spPr>
        <a:xfrm>
          <a:off x="2488307" y="728514"/>
          <a:ext cx="1267399" cy="1156021"/>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0A25E6B-0E65-4E0D-97ED-F54458F694C4}">
      <dsp:nvSpPr>
        <dsp:cNvPr id="0" name=""/>
        <dsp:cNvSpPr/>
      </dsp:nvSpPr>
      <dsp:spPr>
        <a:xfrm>
          <a:off x="2734104" y="1047935"/>
          <a:ext cx="855153" cy="4275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Case</a:t>
          </a:r>
          <a:endParaRPr lang="en-US" sz="2400" kern="1200" dirty="0"/>
        </a:p>
      </dsp:txBody>
      <dsp:txXfrm>
        <a:off x="2734104" y="1047935"/>
        <a:ext cx="855153" cy="427532"/>
      </dsp:txXfrm>
    </dsp:sp>
    <dsp:sp modelId="{259A540F-A39F-4703-9BC5-EBBD31B579A4}">
      <dsp:nvSpPr>
        <dsp:cNvPr id="0" name=""/>
        <dsp:cNvSpPr/>
      </dsp:nvSpPr>
      <dsp:spPr>
        <a:xfrm rot="10800000">
          <a:off x="273191" y="1828430"/>
          <a:ext cx="874834" cy="865789"/>
        </a:xfrm>
        <a:prstGeom prst="circularArrow">
          <a:avLst>
            <a:gd name="adj1" fmla="val 10980"/>
            <a:gd name="adj2" fmla="val 1142322"/>
            <a:gd name="adj3" fmla="val 4500000"/>
            <a:gd name="adj4" fmla="val 13500000"/>
            <a:gd name="adj5" fmla="val 12500"/>
          </a:avLst>
        </a:prstGeom>
        <a:noFill/>
        <a:ln w="12700" cap="flat" cmpd="sng" algn="ctr">
          <a:solidFill>
            <a:schemeClr val="bg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80630A-91E8-4F88-8DB1-3228B8FC6CBF}">
      <dsp:nvSpPr>
        <dsp:cNvPr id="0" name=""/>
        <dsp:cNvSpPr/>
      </dsp:nvSpPr>
      <dsp:spPr>
        <a:xfrm>
          <a:off x="2235371" y="1818233"/>
          <a:ext cx="1856368" cy="4275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Discussion</a:t>
          </a:r>
          <a:endParaRPr lang="en-US" sz="2400" kern="1200" dirty="0"/>
        </a:p>
      </dsp:txBody>
      <dsp:txXfrm>
        <a:off x="2235371" y="1818233"/>
        <a:ext cx="1856368" cy="427532"/>
      </dsp:txXfrm>
    </dsp:sp>
    <dsp:sp modelId="{3FAE03EC-2921-4FC3-BBF4-7304AF921F99}">
      <dsp:nvSpPr>
        <dsp:cNvPr id="0" name=""/>
        <dsp:cNvSpPr/>
      </dsp:nvSpPr>
      <dsp:spPr>
        <a:xfrm>
          <a:off x="2259463" y="2264241"/>
          <a:ext cx="1316505" cy="1317142"/>
        </a:xfrm>
        <a:prstGeom prst="blockArc">
          <a:avLst>
            <a:gd name="adj1" fmla="val 0"/>
            <a:gd name="adj2" fmla="val 18900000"/>
            <a:gd name="adj3" fmla="val 1274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CADB940-878B-48BB-91BE-96B3B0222F24}">
      <dsp:nvSpPr>
        <dsp:cNvPr id="0" name=""/>
        <dsp:cNvSpPr/>
      </dsp:nvSpPr>
      <dsp:spPr>
        <a:xfrm>
          <a:off x="2379835" y="2597667"/>
          <a:ext cx="2472566" cy="4275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US" sz="2400" kern="1200" dirty="0" smtClean="0"/>
            <a:t>Recommendations</a:t>
          </a:r>
          <a:endParaRPr lang="en-US" sz="2400" kern="1200" dirty="0"/>
        </a:p>
      </dsp:txBody>
      <dsp:txXfrm>
        <a:off x="2379835" y="2597667"/>
        <a:ext cx="2472566" cy="42753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4F734B-556B-4524-A984-5F76B7504CB7}">
      <dsp:nvSpPr>
        <dsp:cNvPr id="0" name=""/>
        <dsp:cNvSpPr/>
      </dsp:nvSpPr>
      <dsp:spPr>
        <a:xfrm>
          <a:off x="651442" y="0"/>
          <a:ext cx="7383013" cy="4064000"/>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E1B464-8E14-4748-8890-AE7E47AB0A1E}">
      <dsp:nvSpPr>
        <dsp:cNvPr id="0" name=""/>
        <dsp:cNvSpPr/>
      </dsp:nvSpPr>
      <dsp:spPr>
        <a:xfrm>
          <a:off x="106" y="1219199"/>
          <a:ext cx="1271075" cy="16256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0" kern="1200" dirty="0" smtClean="0">
              <a:solidFill>
                <a:schemeClr val="tx1"/>
              </a:solidFill>
            </a:rPr>
            <a:t>Participant sends in a de-identified case</a:t>
          </a:r>
          <a:endParaRPr lang="en-US" sz="1600" b="0" kern="1200" dirty="0">
            <a:solidFill>
              <a:schemeClr val="tx1"/>
            </a:solidFill>
          </a:endParaRPr>
        </a:p>
      </dsp:txBody>
      <dsp:txXfrm>
        <a:off x="62155" y="1281248"/>
        <a:ext cx="1146977" cy="1501502"/>
      </dsp:txXfrm>
    </dsp:sp>
    <dsp:sp modelId="{77547A5C-5FCA-4CDA-8613-343A30A7FD48}">
      <dsp:nvSpPr>
        <dsp:cNvPr id="0" name=""/>
        <dsp:cNvSpPr/>
      </dsp:nvSpPr>
      <dsp:spPr>
        <a:xfrm>
          <a:off x="1483028" y="1219199"/>
          <a:ext cx="1271075" cy="1625600"/>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0" kern="1200" dirty="0" smtClean="0">
              <a:solidFill>
                <a:schemeClr val="tx1"/>
              </a:solidFill>
            </a:rPr>
            <a:t>Expert hub reviews case prior to ECHO</a:t>
          </a:r>
        </a:p>
      </dsp:txBody>
      <dsp:txXfrm>
        <a:off x="1545077" y="1281248"/>
        <a:ext cx="1146977" cy="1501502"/>
      </dsp:txXfrm>
    </dsp:sp>
    <dsp:sp modelId="{6D223EAA-00A0-4860-9B5C-AEC666737E5B}">
      <dsp:nvSpPr>
        <dsp:cNvPr id="0" name=""/>
        <dsp:cNvSpPr/>
      </dsp:nvSpPr>
      <dsp:spPr>
        <a:xfrm>
          <a:off x="2965950" y="1219199"/>
          <a:ext cx="1271075" cy="1625600"/>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solidFill>
                <a:schemeClr val="tx1"/>
              </a:solidFill>
            </a:rPr>
            <a:t>During ECHO session- participant presents Case</a:t>
          </a:r>
          <a:endParaRPr lang="en-US" sz="1600" kern="1200" dirty="0">
            <a:solidFill>
              <a:schemeClr val="tx1"/>
            </a:solidFill>
          </a:endParaRPr>
        </a:p>
      </dsp:txBody>
      <dsp:txXfrm>
        <a:off x="3027999" y="1281248"/>
        <a:ext cx="1146977" cy="1501502"/>
      </dsp:txXfrm>
    </dsp:sp>
    <dsp:sp modelId="{DDC37383-43B9-4E22-80DE-BBDC96990260}">
      <dsp:nvSpPr>
        <dsp:cNvPr id="0" name=""/>
        <dsp:cNvSpPr/>
      </dsp:nvSpPr>
      <dsp:spPr>
        <a:xfrm>
          <a:off x="4448871" y="1219199"/>
          <a:ext cx="1271075" cy="162560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0" kern="1200" dirty="0" smtClean="0">
              <a:solidFill>
                <a:schemeClr val="tx1"/>
              </a:solidFill>
            </a:rPr>
            <a:t>Hub lead facilitates discussion</a:t>
          </a:r>
          <a:endParaRPr lang="en-US" sz="1600" b="0" kern="1200" dirty="0">
            <a:solidFill>
              <a:schemeClr val="tx1"/>
            </a:solidFill>
          </a:endParaRPr>
        </a:p>
      </dsp:txBody>
      <dsp:txXfrm>
        <a:off x="4510920" y="1281248"/>
        <a:ext cx="1146977" cy="1501502"/>
      </dsp:txXfrm>
    </dsp:sp>
    <dsp:sp modelId="{74E06B8F-DD11-4EE5-8E5A-30E0CDBFD458}">
      <dsp:nvSpPr>
        <dsp:cNvPr id="0" name=""/>
        <dsp:cNvSpPr/>
      </dsp:nvSpPr>
      <dsp:spPr>
        <a:xfrm>
          <a:off x="5931793" y="1219199"/>
          <a:ext cx="1271075" cy="1625600"/>
        </a:xfrm>
        <a:prstGeom prst="round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err="1" smtClean="0">
              <a:solidFill>
                <a:schemeClr val="tx1"/>
              </a:solidFill>
            </a:rPr>
            <a:t>Recommen-dations</a:t>
          </a:r>
          <a:r>
            <a:rPr lang="en-US" sz="1600" kern="1200" dirty="0" smtClean="0">
              <a:solidFill>
                <a:schemeClr val="tx1"/>
              </a:solidFill>
            </a:rPr>
            <a:t> are made</a:t>
          </a:r>
          <a:endParaRPr lang="en-US" sz="1600" kern="1200" dirty="0">
            <a:solidFill>
              <a:schemeClr val="tx1"/>
            </a:solidFill>
          </a:endParaRPr>
        </a:p>
      </dsp:txBody>
      <dsp:txXfrm>
        <a:off x="5993842" y="1281248"/>
        <a:ext cx="1146977" cy="1501502"/>
      </dsp:txXfrm>
    </dsp:sp>
    <dsp:sp modelId="{4E58FE14-1C4A-4796-826F-1FBEA1E2094F}">
      <dsp:nvSpPr>
        <dsp:cNvPr id="0" name=""/>
        <dsp:cNvSpPr/>
      </dsp:nvSpPr>
      <dsp:spPr>
        <a:xfrm>
          <a:off x="7414715" y="1219199"/>
          <a:ext cx="1271075" cy="1625600"/>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0" kern="1200" dirty="0" smtClean="0">
              <a:solidFill>
                <a:schemeClr val="tx1"/>
              </a:solidFill>
            </a:rPr>
            <a:t>Case &amp; recommend-</a:t>
          </a:r>
          <a:r>
            <a:rPr lang="en-US" sz="1600" b="0" kern="1200" dirty="0" err="1" smtClean="0">
              <a:solidFill>
                <a:schemeClr val="tx1"/>
              </a:solidFill>
            </a:rPr>
            <a:t>ation</a:t>
          </a:r>
          <a:r>
            <a:rPr lang="en-US" sz="1600" b="0" kern="1200" dirty="0" smtClean="0">
              <a:solidFill>
                <a:schemeClr val="tx1"/>
              </a:solidFill>
            </a:rPr>
            <a:t> forms are kept in secure Box</a:t>
          </a:r>
          <a:endParaRPr lang="en-US" sz="1600" b="0" kern="1200" dirty="0">
            <a:solidFill>
              <a:schemeClr val="tx1"/>
            </a:solidFill>
          </a:endParaRPr>
        </a:p>
      </dsp:txBody>
      <dsp:txXfrm>
        <a:off x="7476764" y="1281248"/>
        <a:ext cx="1146977" cy="15015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D35174-DA1B-406E-9078-D057B7F88184}">
      <dsp:nvSpPr>
        <dsp:cNvPr id="0" name=""/>
        <dsp:cNvSpPr/>
      </dsp:nvSpPr>
      <dsp:spPr>
        <a:xfrm rot="16200000">
          <a:off x="-1063873" y="1064617"/>
          <a:ext cx="4064000" cy="1934765"/>
        </a:xfrm>
        <a:prstGeom prst="flowChartManualOperation">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4150" bIns="0" numCol="1" spcCol="1270" anchor="t" anchorCtr="0">
          <a:noAutofit/>
        </a:bodyPr>
        <a:lstStyle/>
        <a:p>
          <a:pPr lvl="0" algn="l" defTabSz="1066800">
            <a:lnSpc>
              <a:spcPct val="90000"/>
            </a:lnSpc>
            <a:spcBef>
              <a:spcPct val="0"/>
            </a:spcBef>
            <a:spcAft>
              <a:spcPct val="35000"/>
            </a:spcAft>
          </a:pPr>
          <a:r>
            <a:rPr lang="en-US" sz="2400" kern="1200" dirty="0" smtClean="0">
              <a:solidFill>
                <a:schemeClr val="tx1"/>
              </a:solidFill>
            </a:rPr>
            <a:t>Expert Hub</a:t>
          </a:r>
          <a:endParaRPr lang="en-US" sz="2400" kern="1200" dirty="0">
            <a:solidFill>
              <a:schemeClr val="tx1"/>
            </a:solidFill>
          </a:endParaRPr>
        </a:p>
        <a:p>
          <a:pPr marL="171450" lvl="1" indent="-171450" algn="l" defTabSz="844550">
            <a:lnSpc>
              <a:spcPct val="90000"/>
            </a:lnSpc>
            <a:spcBef>
              <a:spcPct val="0"/>
            </a:spcBef>
            <a:spcAft>
              <a:spcPct val="15000"/>
            </a:spcAft>
            <a:buChar char="••"/>
          </a:pPr>
          <a:r>
            <a:rPr lang="en-US" sz="1900" kern="1200" dirty="0" smtClean="0">
              <a:solidFill>
                <a:schemeClr val="tx1"/>
              </a:solidFill>
            </a:rPr>
            <a:t>5-10%FTE</a:t>
          </a:r>
          <a:endParaRPr lang="en-US" sz="1900" kern="1200" dirty="0">
            <a:solidFill>
              <a:schemeClr val="tx1"/>
            </a:solidFill>
          </a:endParaRPr>
        </a:p>
        <a:p>
          <a:pPr marL="171450" lvl="1" indent="-171450" algn="l" defTabSz="844550">
            <a:lnSpc>
              <a:spcPct val="90000"/>
            </a:lnSpc>
            <a:spcBef>
              <a:spcPct val="0"/>
            </a:spcBef>
            <a:spcAft>
              <a:spcPct val="15000"/>
            </a:spcAft>
            <a:buChar char="••"/>
          </a:pPr>
          <a:r>
            <a:rPr lang="en-US" sz="1900" kern="1200" dirty="0" smtClean="0">
              <a:solidFill>
                <a:schemeClr val="tx1"/>
              </a:solidFill>
            </a:rPr>
            <a:t>Each hub member</a:t>
          </a:r>
          <a:endParaRPr lang="en-US" sz="1900" kern="1200" dirty="0">
            <a:solidFill>
              <a:schemeClr val="tx1"/>
            </a:solidFill>
          </a:endParaRPr>
        </a:p>
        <a:p>
          <a:pPr marL="171450" lvl="1" indent="-171450" algn="l" defTabSz="844550">
            <a:lnSpc>
              <a:spcPct val="90000"/>
            </a:lnSpc>
            <a:spcBef>
              <a:spcPct val="0"/>
            </a:spcBef>
            <a:spcAft>
              <a:spcPct val="15000"/>
            </a:spcAft>
            <a:buChar char="••"/>
          </a:pPr>
          <a:r>
            <a:rPr lang="en-US" sz="1900" kern="1200" dirty="0" smtClean="0">
              <a:solidFill>
                <a:schemeClr val="tx1"/>
              </a:solidFill>
            </a:rPr>
            <a:t>Average 5 team members per ECHO</a:t>
          </a:r>
          <a:endParaRPr lang="en-US" sz="1900" kern="1200" dirty="0">
            <a:solidFill>
              <a:schemeClr val="tx1"/>
            </a:solidFill>
          </a:endParaRPr>
        </a:p>
      </dsp:txBody>
      <dsp:txXfrm rot="5400000">
        <a:off x="744" y="812800"/>
        <a:ext cx="1934765" cy="2438400"/>
      </dsp:txXfrm>
    </dsp:sp>
    <dsp:sp modelId="{F6A554C1-71B0-4DE2-8415-7DD2F49F8D9A}">
      <dsp:nvSpPr>
        <dsp:cNvPr id="0" name=""/>
        <dsp:cNvSpPr/>
      </dsp:nvSpPr>
      <dsp:spPr>
        <a:xfrm rot="16200000">
          <a:off x="1016000" y="1064617"/>
          <a:ext cx="4064000" cy="1934765"/>
        </a:xfrm>
        <a:prstGeom prst="flowChartManualOperation">
          <a:avLst/>
        </a:prstGeom>
        <a:solidFill>
          <a:schemeClr val="accent4">
            <a:hueOff val="5197846"/>
            <a:satOff val="-23984"/>
            <a:lumOff val="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4150" bIns="0" numCol="1" spcCol="1270" anchor="t" anchorCtr="0">
          <a:noAutofit/>
        </a:bodyPr>
        <a:lstStyle/>
        <a:p>
          <a:pPr lvl="0" algn="l" defTabSz="1066800">
            <a:lnSpc>
              <a:spcPct val="90000"/>
            </a:lnSpc>
            <a:spcBef>
              <a:spcPct val="0"/>
            </a:spcBef>
            <a:spcAft>
              <a:spcPct val="35000"/>
            </a:spcAft>
          </a:pPr>
          <a:r>
            <a:rPr lang="en-US" sz="2400" kern="1200" dirty="0" smtClean="0">
              <a:solidFill>
                <a:schemeClr val="tx1"/>
              </a:solidFill>
            </a:rPr>
            <a:t>Operations</a:t>
          </a:r>
          <a:endParaRPr lang="en-US" sz="2400" kern="1200" dirty="0">
            <a:solidFill>
              <a:schemeClr val="tx1"/>
            </a:solidFill>
          </a:endParaRPr>
        </a:p>
        <a:p>
          <a:pPr marL="171450" lvl="1" indent="-171450" algn="l" defTabSz="844550">
            <a:lnSpc>
              <a:spcPct val="90000"/>
            </a:lnSpc>
            <a:spcBef>
              <a:spcPct val="0"/>
            </a:spcBef>
            <a:spcAft>
              <a:spcPct val="15000"/>
            </a:spcAft>
            <a:buChar char="••"/>
          </a:pPr>
          <a:r>
            <a:rPr lang="en-US" sz="1900" kern="1200" dirty="0" smtClean="0">
              <a:solidFill>
                <a:schemeClr val="tx1"/>
              </a:solidFill>
            </a:rPr>
            <a:t>Coordination</a:t>
          </a:r>
          <a:endParaRPr lang="en-US" sz="1900" kern="1200" dirty="0">
            <a:solidFill>
              <a:schemeClr val="tx1"/>
            </a:solidFill>
          </a:endParaRPr>
        </a:p>
        <a:p>
          <a:pPr marL="171450" lvl="1" indent="-171450" algn="l" defTabSz="844550">
            <a:lnSpc>
              <a:spcPct val="90000"/>
            </a:lnSpc>
            <a:spcBef>
              <a:spcPct val="0"/>
            </a:spcBef>
            <a:spcAft>
              <a:spcPct val="15000"/>
            </a:spcAft>
            <a:buChar char="••"/>
          </a:pPr>
          <a:r>
            <a:rPr lang="en-US" sz="1900" kern="1200" dirty="0" smtClean="0">
              <a:solidFill>
                <a:schemeClr val="tx1"/>
              </a:solidFill>
            </a:rPr>
            <a:t>Technology</a:t>
          </a:r>
          <a:endParaRPr lang="en-US" sz="1900" kern="1200" dirty="0">
            <a:solidFill>
              <a:schemeClr val="tx1"/>
            </a:solidFill>
          </a:endParaRPr>
        </a:p>
        <a:p>
          <a:pPr marL="171450" lvl="1" indent="-171450" algn="l" defTabSz="844550">
            <a:lnSpc>
              <a:spcPct val="90000"/>
            </a:lnSpc>
            <a:spcBef>
              <a:spcPct val="0"/>
            </a:spcBef>
            <a:spcAft>
              <a:spcPct val="15000"/>
            </a:spcAft>
            <a:buChar char="••"/>
          </a:pPr>
          <a:r>
            <a:rPr lang="en-US" sz="1900" kern="1200" dirty="0" smtClean="0">
              <a:solidFill>
                <a:schemeClr val="tx1"/>
              </a:solidFill>
            </a:rPr>
            <a:t>Recruitment</a:t>
          </a:r>
          <a:endParaRPr lang="en-US" sz="1900" kern="1200" dirty="0">
            <a:solidFill>
              <a:schemeClr val="tx1"/>
            </a:solidFill>
          </a:endParaRPr>
        </a:p>
        <a:p>
          <a:pPr marL="171450" lvl="1" indent="-171450" algn="l" defTabSz="844550">
            <a:lnSpc>
              <a:spcPct val="90000"/>
            </a:lnSpc>
            <a:spcBef>
              <a:spcPct val="0"/>
            </a:spcBef>
            <a:spcAft>
              <a:spcPct val="15000"/>
            </a:spcAft>
            <a:buChar char="••"/>
          </a:pPr>
          <a:r>
            <a:rPr lang="en-US" sz="1900" kern="1200" dirty="0" smtClean="0">
              <a:solidFill>
                <a:schemeClr val="tx1"/>
              </a:solidFill>
            </a:rPr>
            <a:t>Marketing</a:t>
          </a:r>
          <a:endParaRPr lang="en-US" sz="1900" kern="1200" dirty="0">
            <a:solidFill>
              <a:schemeClr val="tx1"/>
            </a:solidFill>
          </a:endParaRPr>
        </a:p>
        <a:p>
          <a:pPr marL="171450" lvl="1" indent="-171450" algn="l" defTabSz="844550">
            <a:lnSpc>
              <a:spcPct val="90000"/>
            </a:lnSpc>
            <a:spcBef>
              <a:spcPct val="0"/>
            </a:spcBef>
            <a:spcAft>
              <a:spcPct val="15000"/>
            </a:spcAft>
            <a:buChar char="••"/>
          </a:pPr>
          <a:r>
            <a:rPr lang="en-US" sz="1900" kern="1200" dirty="0" smtClean="0">
              <a:solidFill>
                <a:schemeClr val="tx1"/>
              </a:solidFill>
            </a:rPr>
            <a:t>Contracting</a:t>
          </a:r>
          <a:endParaRPr lang="en-US" sz="1900" kern="1200" dirty="0">
            <a:solidFill>
              <a:schemeClr val="tx1"/>
            </a:solidFill>
          </a:endParaRPr>
        </a:p>
        <a:p>
          <a:pPr marL="171450" lvl="1" indent="-171450" algn="l" defTabSz="844550">
            <a:lnSpc>
              <a:spcPct val="90000"/>
            </a:lnSpc>
            <a:spcBef>
              <a:spcPct val="0"/>
            </a:spcBef>
            <a:spcAft>
              <a:spcPct val="15000"/>
            </a:spcAft>
            <a:buChar char="••"/>
          </a:pPr>
          <a:r>
            <a:rPr lang="en-US" sz="1900" kern="1200" dirty="0" smtClean="0">
              <a:solidFill>
                <a:schemeClr val="tx1"/>
              </a:solidFill>
            </a:rPr>
            <a:t>Oversight</a:t>
          </a:r>
          <a:endParaRPr lang="en-US" sz="1900" kern="1200" dirty="0">
            <a:solidFill>
              <a:schemeClr val="tx1"/>
            </a:solidFill>
          </a:endParaRPr>
        </a:p>
      </dsp:txBody>
      <dsp:txXfrm rot="5400000">
        <a:off x="2080617" y="812800"/>
        <a:ext cx="1934765" cy="2438400"/>
      </dsp:txXfrm>
    </dsp:sp>
    <dsp:sp modelId="{874E4942-D0B9-4E3E-9A0E-5222B2A74059}">
      <dsp:nvSpPr>
        <dsp:cNvPr id="0" name=""/>
        <dsp:cNvSpPr/>
      </dsp:nvSpPr>
      <dsp:spPr>
        <a:xfrm rot="16200000">
          <a:off x="3095873" y="1064617"/>
          <a:ext cx="4064000" cy="1934765"/>
        </a:xfrm>
        <a:prstGeom prst="flowChartManualOperation">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0" rIns="154150" bIns="0" numCol="1" spcCol="1270" anchor="t" anchorCtr="0">
          <a:noAutofit/>
        </a:bodyPr>
        <a:lstStyle/>
        <a:p>
          <a:pPr lvl="0" algn="l" defTabSz="1066800">
            <a:lnSpc>
              <a:spcPct val="90000"/>
            </a:lnSpc>
            <a:spcBef>
              <a:spcPct val="0"/>
            </a:spcBef>
            <a:spcAft>
              <a:spcPct val="35000"/>
            </a:spcAft>
          </a:pPr>
          <a:r>
            <a:rPr lang="en-US" sz="2400" kern="1200" dirty="0" smtClean="0">
              <a:solidFill>
                <a:schemeClr val="tx1"/>
              </a:solidFill>
            </a:rPr>
            <a:t>Evaluation</a:t>
          </a:r>
          <a:endParaRPr lang="en-US" sz="2400" kern="1200" dirty="0">
            <a:solidFill>
              <a:schemeClr val="tx1"/>
            </a:solidFill>
          </a:endParaRPr>
        </a:p>
        <a:p>
          <a:pPr marL="171450" lvl="1" indent="-171450" algn="l" defTabSz="844550">
            <a:lnSpc>
              <a:spcPct val="90000"/>
            </a:lnSpc>
            <a:spcBef>
              <a:spcPct val="0"/>
            </a:spcBef>
            <a:spcAft>
              <a:spcPct val="15000"/>
            </a:spcAft>
            <a:buChar char="••"/>
          </a:pPr>
          <a:r>
            <a:rPr lang="en-US" sz="1900" kern="1200" dirty="0" smtClean="0">
              <a:solidFill>
                <a:schemeClr val="tx1"/>
              </a:solidFill>
            </a:rPr>
            <a:t>Data Analysis</a:t>
          </a:r>
          <a:endParaRPr lang="en-US" sz="1900" kern="1200" dirty="0">
            <a:solidFill>
              <a:schemeClr val="tx1"/>
            </a:solidFill>
          </a:endParaRPr>
        </a:p>
        <a:p>
          <a:pPr marL="171450" lvl="1" indent="-171450" algn="l" defTabSz="844550">
            <a:lnSpc>
              <a:spcPct val="90000"/>
            </a:lnSpc>
            <a:spcBef>
              <a:spcPct val="0"/>
            </a:spcBef>
            <a:spcAft>
              <a:spcPct val="15000"/>
            </a:spcAft>
            <a:buChar char="••"/>
          </a:pPr>
          <a:r>
            <a:rPr lang="en-US" sz="1900" kern="1200" dirty="0" smtClean="0">
              <a:solidFill>
                <a:schemeClr val="tx1"/>
              </a:solidFill>
            </a:rPr>
            <a:t>Surveys</a:t>
          </a:r>
          <a:endParaRPr lang="en-US" sz="1900" kern="1200" dirty="0">
            <a:solidFill>
              <a:schemeClr val="tx1"/>
            </a:solidFill>
          </a:endParaRPr>
        </a:p>
        <a:p>
          <a:pPr marL="171450" lvl="1" indent="-171450" algn="l" defTabSz="844550">
            <a:lnSpc>
              <a:spcPct val="90000"/>
            </a:lnSpc>
            <a:spcBef>
              <a:spcPct val="0"/>
            </a:spcBef>
            <a:spcAft>
              <a:spcPct val="15000"/>
            </a:spcAft>
            <a:buChar char="••"/>
          </a:pPr>
          <a:r>
            <a:rPr lang="en-US" sz="1900" kern="1200" dirty="0" smtClean="0">
              <a:solidFill>
                <a:schemeClr val="tx1"/>
              </a:solidFill>
            </a:rPr>
            <a:t>Focus Groups</a:t>
          </a:r>
          <a:endParaRPr lang="en-US" sz="1900" kern="1200" dirty="0">
            <a:solidFill>
              <a:schemeClr val="tx1"/>
            </a:solidFill>
          </a:endParaRPr>
        </a:p>
        <a:p>
          <a:pPr marL="171450" lvl="1" indent="-171450" algn="l" defTabSz="844550">
            <a:lnSpc>
              <a:spcPct val="90000"/>
            </a:lnSpc>
            <a:spcBef>
              <a:spcPct val="0"/>
            </a:spcBef>
            <a:spcAft>
              <a:spcPct val="15000"/>
            </a:spcAft>
            <a:buChar char="••"/>
          </a:pPr>
          <a:r>
            <a:rPr lang="en-US" sz="1900" kern="1200" dirty="0" smtClean="0">
              <a:solidFill>
                <a:schemeClr val="tx1"/>
              </a:solidFill>
            </a:rPr>
            <a:t>CE</a:t>
          </a:r>
          <a:endParaRPr lang="en-US" sz="1900" kern="1200" dirty="0">
            <a:solidFill>
              <a:schemeClr val="tx1"/>
            </a:solidFill>
          </a:endParaRPr>
        </a:p>
      </dsp:txBody>
      <dsp:txXfrm rot="5400000">
        <a:off x="4160490" y="812800"/>
        <a:ext cx="1934765" cy="2438400"/>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FB53946B-FEE1-4196-8C33-6124323C93AE}" type="datetimeFigureOut">
              <a:rPr lang="en-US" smtClean="0"/>
              <a:t>6/2/2020</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DAE3AE15-37A7-4F51-A7D9-736D4DA1CC6F}" type="slidenum">
              <a:rPr lang="en-US" smtClean="0"/>
              <a:t>‹#›</a:t>
            </a:fld>
            <a:endParaRPr lang="en-US"/>
          </a:p>
        </p:txBody>
      </p:sp>
    </p:spTree>
    <p:extLst>
      <p:ext uri="{BB962C8B-B14F-4D97-AF65-F5344CB8AC3E}">
        <p14:creationId xmlns:p14="http://schemas.microsoft.com/office/powerpoint/2010/main" val="36599160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B72F97A8-4B88-4E52-8E33-8F35B6135F19}" type="datetimeFigureOut">
              <a:rPr lang="en-US" smtClean="0"/>
              <a:t>6/2/2020</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5DC7DDBC-EBC4-4C89-B443-BF01CE186079}" type="slidenum">
              <a:rPr lang="en-US" smtClean="0"/>
              <a:t>‹#›</a:t>
            </a:fld>
            <a:endParaRPr lang="en-US"/>
          </a:p>
        </p:txBody>
      </p:sp>
    </p:spTree>
    <p:extLst>
      <p:ext uri="{BB962C8B-B14F-4D97-AF65-F5344CB8AC3E}">
        <p14:creationId xmlns:p14="http://schemas.microsoft.com/office/powerpoint/2010/main" val="18788392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1</a:t>
            </a:fld>
            <a:endParaRPr lang="en-US"/>
          </a:p>
        </p:txBody>
      </p:sp>
    </p:spTree>
    <p:extLst>
      <p:ext uri="{BB962C8B-B14F-4D97-AF65-F5344CB8AC3E}">
        <p14:creationId xmlns:p14="http://schemas.microsoft.com/office/powerpoint/2010/main" val="22684996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you can see from this diagram, the hub’s expert knowledge has the potential to increase health outcomes across the state through the power of the spokes.   Better health outcomes are good for everyone. But it only works when we have spokes, attendee like you are the spokes!</a:t>
            </a:r>
          </a:p>
        </p:txBody>
      </p:sp>
      <p:sp>
        <p:nvSpPr>
          <p:cNvPr id="4" name="Slide Number Placeholder 3"/>
          <p:cNvSpPr>
            <a:spLocks noGrp="1"/>
          </p:cNvSpPr>
          <p:nvPr>
            <p:ph type="sldNum" sz="quarter" idx="10"/>
          </p:nvPr>
        </p:nvSpPr>
        <p:spPr/>
        <p:txBody>
          <a:bodyPr/>
          <a:lstStyle/>
          <a:p>
            <a:fld id="{5DC7DDBC-EBC4-4C89-B443-BF01CE186079}" type="slidenum">
              <a:rPr lang="en-US" smtClean="0"/>
              <a:t>10</a:t>
            </a:fld>
            <a:endParaRPr lang="en-US"/>
          </a:p>
        </p:txBody>
      </p:sp>
    </p:spTree>
    <p:extLst>
      <p:ext uri="{BB962C8B-B14F-4D97-AF65-F5344CB8AC3E}">
        <p14:creationId xmlns:p14="http://schemas.microsoft.com/office/powerpoint/2010/main" val="7837916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These four</a:t>
            </a:r>
            <a:r>
              <a:rPr lang="en-US" baseline="0" dirty="0" smtClean="0"/>
              <a:t> pillars (technology, reduced variation by sharing best practices, Case-based learning, and evaluation of outcomes) are the cornerstones of an effective ECHO Program,</a:t>
            </a:r>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11</a:t>
            </a:fld>
            <a:endParaRPr lang="en-US"/>
          </a:p>
        </p:txBody>
      </p:sp>
    </p:spTree>
    <p:extLst>
      <p:ext uri="{BB962C8B-B14F-4D97-AF65-F5344CB8AC3E}">
        <p14:creationId xmlns:p14="http://schemas.microsoft.com/office/powerpoint/2010/main" val="350446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Specialists</a:t>
            </a:r>
            <a:r>
              <a:rPr lang="en-US" baseline="0" dirty="0" smtClean="0"/>
              <a:t> share knowledge, partner and mentor community PCP’s.  PCP’s care for their patients with chronic conditions,  Communities have capacity to care for citizens.   </a:t>
            </a:r>
            <a:endParaRPr lang="en-US" dirty="0" smtClean="0"/>
          </a:p>
          <a:p>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12</a:t>
            </a:fld>
            <a:endParaRPr lang="en-US"/>
          </a:p>
        </p:txBody>
      </p:sp>
    </p:spTree>
    <p:extLst>
      <p:ext uri="{BB962C8B-B14F-4D97-AF65-F5344CB8AC3E}">
        <p14:creationId xmlns:p14="http://schemas.microsoft.com/office/powerpoint/2010/main" val="21173380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how the ECHO’s are formatted</a:t>
            </a:r>
            <a:r>
              <a:rPr lang="en-US" baseline="0" dirty="0" smtClean="0"/>
              <a:t> to support information sharing and better health outcomes.   Everyone can contribute what they think my be in the best interest of the case.  Then at the end the Hub will give what they believe to be the best practices associated with that case. </a:t>
            </a:r>
          </a:p>
          <a:p>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13</a:t>
            </a:fld>
            <a:endParaRPr lang="en-US"/>
          </a:p>
        </p:txBody>
      </p:sp>
    </p:spTree>
    <p:extLst>
      <p:ext uri="{BB962C8B-B14F-4D97-AF65-F5344CB8AC3E}">
        <p14:creationId xmlns:p14="http://schemas.microsoft.com/office/powerpoint/2010/main" val="34207019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 little overview of how</a:t>
            </a:r>
            <a:r>
              <a:rPr lang="en-US" baseline="0" dirty="0" smtClean="0"/>
              <a:t> our funding is spent.   Evaluation is a significant chunk of our program.  It is important to know what is working and what isn’t working.  A little later on in this presentation I will share some of our positive outcomes. </a:t>
            </a:r>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14</a:t>
            </a:fld>
            <a:endParaRPr lang="en-US"/>
          </a:p>
        </p:txBody>
      </p:sp>
    </p:spTree>
    <p:extLst>
      <p:ext uri="{BB962C8B-B14F-4D97-AF65-F5344CB8AC3E}">
        <p14:creationId xmlns:p14="http://schemas.microsoft.com/office/powerpoint/2010/main" val="28812876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you can see there are numerous benefits from participation</a:t>
            </a:r>
            <a:r>
              <a:rPr lang="en-US" baseline="0" dirty="0" smtClean="0"/>
              <a:t> which is FREE!  We like to think that each ECHO develops it’s own sense of community.   The hub team gets to know the providers that participate and the providers that participate get to know the hub team.  This relationship helps facilitate the free flow of information critical to increased patient health outcomes. </a:t>
            </a:r>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15</a:t>
            </a:fld>
            <a:endParaRPr lang="en-US"/>
          </a:p>
        </p:txBody>
      </p:sp>
    </p:spTree>
    <p:extLst>
      <p:ext uri="{BB962C8B-B14F-4D97-AF65-F5344CB8AC3E}">
        <p14:creationId xmlns:p14="http://schemas.microsoft.com/office/powerpoint/2010/main" val="38745199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I</a:t>
            </a:r>
            <a:r>
              <a:rPr lang="en-US" baseline="0" dirty="0" smtClean="0"/>
              <a:t> mentioned </a:t>
            </a:r>
            <a:r>
              <a:rPr lang="en-US" baseline="0" dirty="0" err="1" smtClean="0"/>
              <a:t>ealier</a:t>
            </a:r>
            <a:r>
              <a:rPr lang="en-US" baseline="0" dirty="0" smtClean="0"/>
              <a:t>, an effective ECHO Program should benefit the health system while increasing health outcomes.  This effective model only works when healthcare providers take advantage of the resources ECHO provides.    Are there any questions so far? </a:t>
            </a:r>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16</a:t>
            </a:fld>
            <a:endParaRPr lang="en-US"/>
          </a:p>
        </p:txBody>
      </p:sp>
    </p:spTree>
    <p:extLst>
      <p:ext uri="{BB962C8B-B14F-4D97-AF65-F5344CB8AC3E}">
        <p14:creationId xmlns:p14="http://schemas.microsoft.com/office/powerpoint/2010/main" val="10558260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 evaluation team works hard to help us capture and identify strategies</a:t>
            </a:r>
            <a:r>
              <a:rPr lang="en-US" baseline="0" dirty="0" smtClean="0"/>
              <a:t> that succeed in impacting public health positively, and in strategies that we are not being effective</a:t>
            </a:r>
            <a:r>
              <a:rPr lang="en-US" baseline="0" smtClean="0"/>
              <a:t>.  </a:t>
            </a:r>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17</a:t>
            </a:fld>
            <a:endParaRPr lang="en-US"/>
          </a:p>
        </p:txBody>
      </p:sp>
    </p:spTree>
    <p:extLst>
      <p:ext uri="{BB962C8B-B14F-4D97-AF65-F5344CB8AC3E}">
        <p14:creationId xmlns:p14="http://schemas.microsoft.com/office/powerpoint/2010/main" val="29655824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One of the biggest</a:t>
            </a:r>
            <a:r>
              <a:rPr lang="en-US" baseline="0" dirty="0" smtClean="0"/>
              <a:t> challenges is creating buy-in among rural clinics.  Why?  They are often very busy, struggling to keep up with the demand placed on them by the community they serve.   But, participation can reduce diagnosis time saving, give Autism example:    </a:t>
            </a:r>
            <a:br>
              <a:rPr lang="en-US" baseline="0" dirty="0" smtClean="0"/>
            </a:br>
            <a:r>
              <a:rPr lang="en-US" baseline="0" dirty="0" smtClean="0"/>
              <a:t>And it can produce better health outcomes, and what clinic doesn’t want to facilitate better health outcomes? </a:t>
            </a:r>
          </a:p>
        </p:txBody>
      </p:sp>
      <p:sp>
        <p:nvSpPr>
          <p:cNvPr id="4" name="Slide Number Placeholder 3"/>
          <p:cNvSpPr>
            <a:spLocks noGrp="1"/>
          </p:cNvSpPr>
          <p:nvPr>
            <p:ph type="sldNum" sz="quarter" idx="10"/>
          </p:nvPr>
        </p:nvSpPr>
        <p:spPr/>
        <p:txBody>
          <a:bodyPr/>
          <a:lstStyle/>
          <a:p>
            <a:fld id="{5DC7DDBC-EBC4-4C89-B443-BF01CE186079}" type="slidenum">
              <a:rPr lang="en-US" smtClean="0"/>
              <a:t>18</a:t>
            </a:fld>
            <a:endParaRPr lang="en-US"/>
          </a:p>
        </p:txBody>
      </p:sp>
    </p:spTree>
    <p:extLst>
      <p:ext uri="{BB962C8B-B14F-4D97-AF65-F5344CB8AC3E}">
        <p14:creationId xmlns:p14="http://schemas.microsoft.com/office/powerpoint/2010/main" val="2684643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a:t>
            </a:r>
            <a:r>
              <a:rPr lang="en-US" baseline="0" dirty="0" smtClean="0"/>
              <a:t> do self-efficacy studies on many of our ECHO’s one interesting trend we see is providers Pre-participation self-reported efficacy is often higher than shortly after they start.  Can anyone guess why?  We think it is because as providers become more aware of what they don’t know their self-efficacy goes down a little initially, then as they participate and learn their self efficacy improves past their pre-ECHO participation score. </a:t>
            </a:r>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20</a:t>
            </a:fld>
            <a:endParaRPr lang="en-US"/>
          </a:p>
        </p:txBody>
      </p:sp>
    </p:spTree>
    <p:extLst>
      <p:ext uri="{BB962C8B-B14F-4D97-AF65-F5344CB8AC3E}">
        <p14:creationId xmlns:p14="http://schemas.microsoft.com/office/powerpoint/2010/main" val="1498352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Hello, My name is Dean</a:t>
            </a:r>
            <a:r>
              <a:rPr lang="en-US" baseline="0" dirty="0" smtClean="0"/>
              <a:t> Andersen, some of you may remember me from my time as Grant Coordinator the State’s Traumatic Brain Injury grant.   For the past year and a half I have had the good fortune to serve as the Outreach Coordinator for the Show-Me ECHO Program. I am excited for the opportunity to chat with you today about this outstanding program and how it might help your clinic.  I know from my past relationship that providers and administrators in your clinics do an outstanding job of wearing multiple hats as you struggle to meet the very diverse and challenging needs of your communities.  I was amazed when I learned that you all deal with everything from teen pregnancies, and flood waters to nutrition, smoking cessation, chemical dependency, vaccination, flu, pandemics, and the list goes on and on.  It is my hope that the ECHO program can be one more tool, (maybe even an important tool) in your arsenal of resources to effectively cope with the multiple challenges facing your providers on a daily bases. </a:t>
            </a:r>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2</a:t>
            </a:fld>
            <a:endParaRPr lang="en-US"/>
          </a:p>
        </p:txBody>
      </p:sp>
    </p:spTree>
    <p:extLst>
      <p:ext uri="{BB962C8B-B14F-4D97-AF65-F5344CB8AC3E}">
        <p14:creationId xmlns:p14="http://schemas.microsoft.com/office/powerpoint/2010/main" val="3472729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21</a:t>
            </a:fld>
            <a:endParaRPr lang="en-US"/>
          </a:p>
        </p:txBody>
      </p:sp>
    </p:spTree>
    <p:extLst>
      <p:ext uri="{BB962C8B-B14F-4D97-AF65-F5344CB8AC3E}">
        <p14:creationId xmlns:p14="http://schemas.microsoft.com/office/powerpoint/2010/main" val="34997777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Our</a:t>
            </a:r>
            <a:r>
              <a:rPr lang="en-US" baseline="0" dirty="0" smtClean="0"/>
              <a:t> missions keep us focus and help define our goals.  We revisit our mission statements several times a year and ask critical questions aimed a helping us continue to move forward while staying true to our missions. </a:t>
            </a:r>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3</a:t>
            </a:fld>
            <a:endParaRPr lang="en-US"/>
          </a:p>
        </p:txBody>
      </p:sp>
    </p:spTree>
    <p:extLst>
      <p:ext uri="{BB962C8B-B14F-4D97-AF65-F5344CB8AC3E}">
        <p14:creationId xmlns:p14="http://schemas.microsoft.com/office/powerpoint/2010/main" val="1865538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Telehealth &amp; ECHO should</a:t>
            </a:r>
            <a:r>
              <a:rPr lang="en-US" baseline="0" dirty="0" smtClean="0"/>
              <a:t> increase access to critical care for all Missourians especially populations with health disparities.  Unfortunately HCP are not evenly distributed across the state, telehealth and ECHO increases access to providers and specialists using technology. Decreasing travel costs.  It can also help keep health dollars local, while promoting early diagnosis.  Earlier diagnosis prevents suffer, saves, lives and money. </a:t>
            </a:r>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4</a:t>
            </a:fld>
            <a:endParaRPr lang="en-US"/>
          </a:p>
        </p:txBody>
      </p:sp>
    </p:spTree>
    <p:extLst>
      <p:ext uri="{BB962C8B-B14F-4D97-AF65-F5344CB8AC3E}">
        <p14:creationId xmlns:p14="http://schemas.microsoft.com/office/powerpoint/2010/main" val="28058211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While telehealth increases ACCESS</a:t>
            </a:r>
            <a:r>
              <a:rPr lang="en-US" baseline="0" dirty="0" smtClean="0"/>
              <a:t> to care, it doesn’t really increase capacity of the health care system or clinic.  As you will see, our ECHO Program is striving to significantly in crease capacity.  Our next slide will help inform you on how we expand capacity. </a:t>
            </a:r>
          </a:p>
        </p:txBody>
      </p:sp>
      <p:sp>
        <p:nvSpPr>
          <p:cNvPr id="4" name="Slide Number Placeholder 3"/>
          <p:cNvSpPr>
            <a:spLocks noGrp="1"/>
          </p:cNvSpPr>
          <p:nvPr>
            <p:ph type="sldNum" sz="quarter" idx="10"/>
          </p:nvPr>
        </p:nvSpPr>
        <p:spPr/>
        <p:txBody>
          <a:bodyPr/>
          <a:lstStyle/>
          <a:p>
            <a:fld id="{5DC7DDBC-EBC4-4C89-B443-BF01CE186079}" type="slidenum">
              <a:rPr lang="en-US" smtClean="0"/>
              <a:t>5</a:t>
            </a:fld>
            <a:endParaRPr lang="en-US"/>
          </a:p>
        </p:txBody>
      </p:sp>
    </p:spTree>
    <p:extLst>
      <p:ext uri="{BB962C8B-B14F-4D97-AF65-F5344CB8AC3E}">
        <p14:creationId xmlns:p14="http://schemas.microsoft.com/office/powerpoint/2010/main" val="14361377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ECHO vs Telemedicine.</a:t>
            </a:r>
            <a:r>
              <a:rPr lang="en-US" baseline="0" dirty="0" smtClean="0"/>
              <a:t>   This picture illustrates how ECHO increases capacity by  moving information instead of people. A small team of experts share their knowledge to providers across the state, they in turn provide improved services to their patients, increase the number of individuals reached with expert knowledge and specialty care.  Those who benefit are often marginalized populations. </a:t>
            </a:r>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6</a:t>
            </a:fld>
            <a:endParaRPr lang="en-US"/>
          </a:p>
        </p:txBody>
      </p:sp>
    </p:spTree>
    <p:extLst>
      <p:ext uri="{BB962C8B-B14F-4D97-AF65-F5344CB8AC3E}">
        <p14:creationId xmlns:p14="http://schemas.microsoft.com/office/powerpoint/2010/main" val="1262998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this slide says,</a:t>
            </a:r>
            <a:r>
              <a:rPr lang="en-US" baseline="0" dirty="0" smtClean="0"/>
              <a:t>  ECHO moves knowledge instead of people.   The problem based learning model that ECHO relies upon is shame free, interactive, and helps connect HCP’s with specialists on over 20 different topics to improve health outcomes.  </a:t>
            </a:r>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7</a:t>
            </a:fld>
            <a:endParaRPr lang="en-US"/>
          </a:p>
        </p:txBody>
      </p:sp>
    </p:spTree>
    <p:extLst>
      <p:ext uri="{BB962C8B-B14F-4D97-AF65-F5344CB8AC3E}">
        <p14:creationId xmlns:p14="http://schemas.microsoft.com/office/powerpoint/2010/main" val="21689125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Tell abbreviated version of Dr. Sanjeev’s story of why in created the first ECHO Program to serve individuals with </a:t>
            </a:r>
            <a:r>
              <a:rPr lang="en-US" dirty="0" err="1" smtClean="0"/>
              <a:t>Hep</a:t>
            </a:r>
            <a:r>
              <a:rPr lang="en-US" dirty="0" smtClean="0"/>
              <a:t> C. </a:t>
            </a:r>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8</a:t>
            </a:fld>
            <a:endParaRPr lang="en-US"/>
          </a:p>
        </p:txBody>
      </p:sp>
    </p:spTree>
    <p:extLst>
      <p:ext uri="{BB962C8B-B14F-4D97-AF65-F5344CB8AC3E}">
        <p14:creationId xmlns:p14="http://schemas.microsoft.com/office/powerpoint/2010/main" val="597472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Describte</a:t>
            </a:r>
            <a:r>
              <a:rPr lang="en-US" baseline="0" dirty="0" smtClean="0"/>
              <a:t> the hub spoke model.  Then ECHO Components, 1. Expert Hub Teams that want to share knowledge, 2. Spokes that want to learn and share and increase their capacity to serve their patients, 3. Operations Team. 4. Technology – Video, Database, storage, 5. Database to track outcomes. </a:t>
            </a:r>
            <a:endParaRPr lang="en-US" dirty="0"/>
          </a:p>
        </p:txBody>
      </p:sp>
      <p:sp>
        <p:nvSpPr>
          <p:cNvPr id="4" name="Slide Number Placeholder 3"/>
          <p:cNvSpPr>
            <a:spLocks noGrp="1"/>
          </p:cNvSpPr>
          <p:nvPr>
            <p:ph type="sldNum" sz="quarter" idx="10"/>
          </p:nvPr>
        </p:nvSpPr>
        <p:spPr/>
        <p:txBody>
          <a:bodyPr/>
          <a:lstStyle/>
          <a:p>
            <a:fld id="{5DC7DDBC-EBC4-4C89-B443-BF01CE186079}" type="slidenum">
              <a:rPr lang="en-US" smtClean="0"/>
              <a:t>9</a:t>
            </a:fld>
            <a:endParaRPr lang="en-US"/>
          </a:p>
        </p:txBody>
      </p:sp>
    </p:spTree>
    <p:extLst>
      <p:ext uri="{BB962C8B-B14F-4D97-AF65-F5344CB8AC3E}">
        <p14:creationId xmlns:p14="http://schemas.microsoft.com/office/powerpoint/2010/main" val="21934377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7E45D86-7EFB-9648-8251-7AE3871FBFD6}" type="datetimeFigureOut">
              <a:rPr lang="en-US" smtClean="0"/>
              <a:t>6/2/2020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6D4984-510F-FA4E-B4C8-E772C9E6B531}" type="slidenum">
              <a:rPr lang="en-US" smtClean="0"/>
              <a:t>‹#›</a:t>
            </a:fld>
            <a:endParaRPr lang="en-US"/>
          </a:p>
        </p:txBody>
      </p:sp>
    </p:spTree>
    <p:extLst>
      <p:ext uri="{BB962C8B-B14F-4D97-AF65-F5344CB8AC3E}">
        <p14:creationId xmlns:p14="http://schemas.microsoft.com/office/powerpoint/2010/main" val="1393472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7E45D86-7EFB-9648-8251-7AE3871FBFD6}" type="datetimeFigureOut">
              <a:rPr lang="en-US" smtClean="0"/>
              <a:t>6/2/2020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6D4984-510F-FA4E-B4C8-E772C9E6B531}" type="slidenum">
              <a:rPr lang="en-US" smtClean="0"/>
              <a:t>‹#›</a:t>
            </a:fld>
            <a:endParaRPr lang="en-US"/>
          </a:p>
        </p:txBody>
      </p:sp>
    </p:spTree>
    <p:extLst>
      <p:ext uri="{BB962C8B-B14F-4D97-AF65-F5344CB8AC3E}">
        <p14:creationId xmlns:p14="http://schemas.microsoft.com/office/powerpoint/2010/main" val="2062972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7E45D86-7EFB-9648-8251-7AE3871FBFD6}" type="datetimeFigureOut">
              <a:rPr lang="en-US" smtClean="0"/>
              <a:t>6/2/2020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6D4984-510F-FA4E-B4C8-E772C9E6B531}" type="slidenum">
              <a:rPr lang="en-US" smtClean="0"/>
              <a:t>‹#›</a:t>
            </a:fld>
            <a:endParaRPr lang="en-US"/>
          </a:p>
        </p:txBody>
      </p:sp>
    </p:spTree>
    <p:extLst>
      <p:ext uri="{BB962C8B-B14F-4D97-AF65-F5344CB8AC3E}">
        <p14:creationId xmlns:p14="http://schemas.microsoft.com/office/powerpoint/2010/main" val="1257965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7E45D86-7EFB-9648-8251-7AE3871FBFD6}" type="datetimeFigureOut">
              <a:rPr lang="en-US" smtClean="0"/>
              <a:t>6/2/2020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6D4984-510F-FA4E-B4C8-E772C9E6B531}" type="slidenum">
              <a:rPr lang="en-US" smtClean="0"/>
              <a:t>‹#›</a:t>
            </a:fld>
            <a:endParaRPr lang="en-US"/>
          </a:p>
        </p:txBody>
      </p:sp>
    </p:spTree>
    <p:extLst>
      <p:ext uri="{BB962C8B-B14F-4D97-AF65-F5344CB8AC3E}">
        <p14:creationId xmlns:p14="http://schemas.microsoft.com/office/powerpoint/2010/main" val="1784128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E45D86-7EFB-9648-8251-7AE3871FBFD6}" type="datetimeFigureOut">
              <a:rPr lang="en-US" smtClean="0"/>
              <a:t>6/2/2020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6D4984-510F-FA4E-B4C8-E772C9E6B531}" type="slidenum">
              <a:rPr lang="en-US" smtClean="0"/>
              <a:t>‹#›</a:t>
            </a:fld>
            <a:endParaRPr lang="en-US"/>
          </a:p>
        </p:txBody>
      </p:sp>
    </p:spTree>
    <p:extLst>
      <p:ext uri="{BB962C8B-B14F-4D97-AF65-F5344CB8AC3E}">
        <p14:creationId xmlns:p14="http://schemas.microsoft.com/office/powerpoint/2010/main" val="534847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7E45D86-7EFB-9648-8251-7AE3871FBFD6}" type="datetimeFigureOut">
              <a:rPr lang="en-US" smtClean="0"/>
              <a:t>6/2/2020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6D4984-510F-FA4E-B4C8-E772C9E6B531}" type="slidenum">
              <a:rPr lang="en-US" smtClean="0"/>
              <a:t>‹#›</a:t>
            </a:fld>
            <a:endParaRPr lang="en-US"/>
          </a:p>
        </p:txBody>
      </p:sp>
    </p:spTree>
    <p:extLst>
      <p:ext uri="{BB962C8B-B14F-4D97-AF65-F5344CB8AC3E}">
        <p14:creationId xmlns:p14="http://schemas.microsoft.com/office/powerpoint/2010/main" val="1960937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7E45D86-7EFB-9648-8251-7AE3871FBFD6}" type="datetimeFigureOut">
              <a:rPr lang="en-US" smtClean="0"/>
              <a:t>6/2/2020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6D4984-510F-FA4E-B4C8-E772C9E6B531}" type="slidenum">
              <a:rPr lang="en-US" smtClean="0"/>
              <a:t>‹#›</a:t>
            </a:fld>
            <a:endParaRPr lang="en-US"/>
          </a:p>
        </p:txBody>
      </p:sp>
    </p:spTree>
    <p:extLst>
      <p:ext uri="{BB962C8B-B14F-4D97-AF65-F5344CB8AC3E}">
        <p14:creationId xmlns:p14="http://schemas.microsoft.com/office/powerpoint/2010/main" val="366284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7E45D86-7EFB-9648-8251-7AE3871FBFD6}" type="datetimeFigureOut">
              <a:rPr lang="en-US" smtClean="0"/>
              <a:t>6/2/2020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6D4984-510F-FA4E-B4C8-E772C9E6B531}" type="slidenum">
              <a:rPr lang="en-US" smtClean="0"/>
              <a:t>‹#›</a:t>
            </a:fld>
            <a:endParaRPr lang="en-US"/>
          </a:p>
        </p:txBody>
      </p:sp>
    </p:spTree>
    <p:extLst>
      <p:ext uri="{BB962C8B-B14F-4D97-AF65-F5344CB8AC3E}">
        <p14:creationId xmlns:p14="http://schemas.microsoft.com/office/powerpoint/2010/main" val="14347251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E45D86-7EFB-9648-8251-7AE3871FBFD6}" type="datetimeFigureOut">
              <a:rPr lang="en-US" smtClean="0"/>
              <a:t>6/2/2020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46D4984-510F-FA4E-B4C8-E772C9E6B531}" type="slidenum">
              <a:rPr lang="en-US" smtClean="0"/>
              <a:t>‹#›</a:t>
            </a:fld>
            <a:endParaRPr lang="en-US"/>
          </a:p>
        </p:txBody>
      </p:sp>
    </p:spTree>
    <p:extLst>
      <p:ext uri="{BB962C8B-B14F-4D97-AF65-F5344CB8AC3E}">
        <p14:creationId xmlns:p14="http://schemas.microsoft.com/office/powerpoint/2010/main" val="1479963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E45D86-7EFB-9648-8251-7AE3871FBFD6}" type="datetimeFigureOut">
              <a:rPr lang="en-US" smtClean="0"/>
              <a:t>6/2/2020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6D4984-510F-FA4E-B4C8-E772C9E6B531}" type="slidenum">
              <a:rPr lang="en-US" smtClean="0"/>
              <a:t>‹#›</a:t>
            </a:fld>
            <a:endParaRPr lang="en-US"/>
          </a:p>
        </p:txBody>
      </p:sp>
    </p:spTree>
    <p:extLst>
      <p:ext uri="{BB962C8B-B14F-4D97-AF65-F5344CB8AC3E}">
        <p14:creationId xmlns:p14="http://schemas.microsoft.com/office/powerpoint/2010/main" val="15968105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E45D86-7EFB-9648-8251-7AE3871FBFD6}" type="datetimeFigureOut">
              <a:rPr lang="en-US" smtClean="0"/>
              <a:t>6/2/2020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6D4984-510F-FA4E-B4C8-E772C9E6B531}" type="slidenum">
              <a:rPr lang="en-US" smtClean="0"/>
              <a:t>‹#›</a:t>
            </a:fld>
            <a:endParaRPr lang="en-US"/>
          </a:p>
        </p:txBody>
      </p:sp>
    </p:spTree>
    <p:extLst>
      <p:ext uri="{BB962C8B-B14F-4D97-AF65-F5344CB8AC3E}">
        <p14:creationId xmlns:p14="http://schemas.microsoft.com/office/powerpoint/2010/main" val="492432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E45D86-7EFB-9648-8251-7AE3871FBFD6}" type="datetimeFigureOut">
              <a:rPr lang="en-US" smtClean="0"/>
              <a:t>6/2/2020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6D4984-510F-FA4E-B4C8-E772C9E6B531}" type="slidenum">
              <a:rPr lang="en-US" smtClean="0"/>
              <a:t>‹#›</a:t>
            </a:fld>
            <a:endParaRPr lang="en-US"/>
          </a:p>
        </p:txBody>
      </p:sp>
    </p:spTree>
    <p:extLst>
      <p:ext uri="{BB962C8B-B14F-4D97-AF65-F5344CB8AC3E}">
        <p14:creationId xmlns:p14="http://schemas.microsoft.com/office/powerpoint/2010/main" val="191642489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4.jpg"/><Relationship Id="rId7" Type="http://schemas.openxmlformats.org/officeDocument/2006/relationships/image" Target="../media/image15.png"/><Relationship Id="rId12"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4.jpg"/><Relationship Id="rId7" Type="http://schemas.openxmlformats.org/officeDocument/2006/relationships/diagramColors" Target="../diagrams/colors1.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24.png"/></Relationships>
</file>

<file path=ppt/slides/_rels/slide1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4.jpg"/><Relationship Id="rId7" Type="http://schemas.openxmlformats.org/officeDocument/2006/relationships/diagramColors" Target="../diagrams/colors2.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4.jpg"/><Relationship Id="rId7" Type="http://schemas.openxmlformats.org/officeDocument/2006/relationships/diagramColors" Target="../diagrams/colors3.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hyperlink" Target="https://showmeecho.org/" TargetMode="External"/><Relationship Id="rId4" Type="http://schemas.openxmlformats.org/officeDocument/2006/relationships/hyperlink" Target="https://missouri.app.box.com/file/301047393863"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4"/>
          <a:stretch>
            <a:fillRect/>
          </a:stretch>
        </p:blipFill>
        <p:spPr>
          <a:xfrm>
            <a:off x="80962" y="3998474"/>
            <a:ext cx="8982075" cy="495300"/>
          </a:xfrm>
          <a:prstGeom prst="rect">
            <a:avLst/>
          </a:prstGeom>
        </p:spPr>
      </p:pic>
      <p:sp>
        <p:nvSpPr>
          <p:cNvPr id="4" name="TextBox 3"/>
          <p:cNvSpPr txBox="1"/>
          <p:nvPr/>
        </p:nvSpPr>
        <p:spPr>
          <a:xfrm>
            <a:off x="1184339" y="4634294"/>
            <a:ext cx="6775381" cy="738664"/>
          </a:xfrm>
          <a:prstGeom prst="rect">
            <a:avLst/>
          </a:prstGeom>
          <a:noFill/>
        </p:spPr>
        <p:txBody>
          <a:bodyPr wrap="none" rtlCol="0">
            <a:spAutoFit/>
          </a:bodyPr>
          <a:lstStyle/>
          <a:p>
            <a:pPr algn="ctr"/>
            <a:r>
              <a:rPr lang="en-US" sz="2400" dirty="0" smtClean="0"/>
              <a:t>Overview of Telehealth and Show-Me EHCO Program</a:t>
            </a:r>
          </a:p>
          <a:p>
            <a:pPr algn="ctr"/>
            <a:r>
              <a:rPr lang="en-US" dirty="0" smtClean="0"/>
              <a:t>June, 2020</a:t>
            </a:r>
            <a:endParaRPr lang="en-US" dirty="0"/>
          </a:p>
        </p:txBody>
      </p:sp>
      <p:pic>
        <p:nvPicPr>
          <p:cNvPr id="5" name="Picture 4"/>
          <p:cNvPicPr>
            <a:picLocks noChangeAspect="1"/>
          </p:cNvPicPr>
          <p:nvPr/>
        </p:nvPicPr>
        <p:blipFill>
          <a:blip r:embed="rId5"/>
          <a:stretch>
            <a:fillRect/>
          </a:stretch>
        </p:blipFill>
        <p:spPr>
          <a:xfrm>
            <a:off x="435381" y="5857338"/>
            <a:ext cx="1398359" cy="897854"/>
          </a:xfrm>
          <a:prstGeom prst="rect">
            <a:avLst/>
          </a:prstGeom>
        </p:spPr>
      </p:pic>
    </p:spTree>
    <p:extLst>
      <p:ext uri="{BB962C8B-B14F-4D97-AF65-F5344CB8AC3E}">
        <p14:creationId xmlns:p14="http://schemas.microsoft.com/office/powerpoint/2010/main" val="18523994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3" name="Picture 12"/>
          <p:cNvPicPr>
            <a:picLocks noChangeAspect="1"/>
          </p:cNvPicPr>
          <p:nvPr/>
        </p:nvPicPr>
        <p:blipFill>
          <a:blip r:embed="rId4"/>
          <a:stretch>
            <a:fillRect/>
          </a:stretch>
        </p:blipFill>
        <p:spPr>
          <a:xfrm>
            <a:off x="1152525" y="1001680"/>
            <a:ext cx="6186853" cy="5426604"/>
          </a:xfrm>
          <a:prstGeom prst="rect">
            <a:avLst/>
          </a:prstGeom>
        </p:spPr>
      </p:pic>
      <p:pic>
        <p:nvPicPr>
          <p:cNvPr id="3" name="Picture 2"/>
          <p:cNvPicPr>
            <a:picLocks noChangeAspect="1"/>
          </p:cNvPicPr>
          <p:nvPr/>
        </p:nvPicPr>
        <p:blipFill>
          <a:blip r:embed="rId5"/>
          <a:stretch>
            <a:fillRect/>
          </a:stretch>
        </p:blipFill>
        <p:spPr>
          <a:xfrm>
            <a:off x="3877014" y="2874319"/>
            <a:ext cx="871171" cy="848781"/>
          </a:xfrm>
          <a:prstGeom prst="rect">
            <a:avLst/>
          </a:prstGeom>
        </p:spPr>
      </p:pic>
      <p:pic>
        <p:nvPicPr>
          <p:cNvPr id="5" name="Picture 4"/>
          <p:cNvPicPr>
            <a:picLocks noChangeAspect="1"/>
          </p:cNvPicPr>
          <p:nvPr/>
        </p:nvPicPr>
        <p:blipFill>
          <a:blip r:embed="rId6"/>
          <a:stretch>
            <a:fillRect/>
          </a:stretch>
        </p:blipFill>
        <p:spPr>
          <a:xfrm flipH="1">
            <a:off x="2419403" y="4894186"/>
            <a:ext cx="1045878" cy="672499"/>
          </a:xfrm>
          <a:prstGeom prst="rect">
            <a:avLst/>
          </a:prstGeom>
        </p:spPr>
      </p:pic>
      <p:pic>
        <p:nvPicPr>
          <p:cNvPr id="6" name="Picture 5"/>
          <p:cNvPicPr>
            <a:picLocks noChangeAspect="1"/>
          </p:cNvPicPr>
          <p:nvPr/>
        </p:nvPicPr>
        <p:blipFill>
          <a:blip r:embed="rId7"/>
          <a:stretch>
            <a:fillRect/>
          </a:stretch>
        </p:blipFill>
        <p:spPr>
          <a:xfrm>
            <a:off x="4519913" y="1974268"/>
            <a:ext cx="995276" cy="511572"/>
          </a:xfrm>
          <a:prstGeom prst="rect">
            <a:avLst/>
          </a:prstGeom>
        </p:spPr>
      </p:pic>
      <p:pic>
        <p:nvPicPr>
          <p:cNvPr id="7" name="Picture 6"/>
          <p:cNvPicPr>
            <a:picLocks noChangeAspect="1"/>
          </p:cNvPicPr>
          <p:nvPr/>
        </p:nvPicPr>
        <p:blipFill>
          <a:blip r:embed="rId8"/>
          <a:stretch>
            <a:fillRect/>
          </a:stretch>
        </p:blipFill>
        <p:spPr>
          <a:xfrm>
            <a:off x="1247645" y="1068160"/>
            <a:ext cx="1725083" cy="970359"/>
          </a:xfrm>
          <a:prstGeom prst="rect">
            <a:avLst/>
          </a:prstGeom>
        </p:spPr>
      </p:pic>
      <p:pic>
        <p:nvPicPr>
          <p:cNvPr id="8" name="Picture 7"/>
          <p:cNvPicPr>
            <a:picLocks noChangeAspect="1"/>
          </p:cNvPicPr>
          <p:nvPr/>
        </p:nvPicPr>
        <p:blipFill>
          <a:blip r:embed="rId9"/>
          <a:stretch>
            <a:fillRect/>
          </a:stretch>
        </p:blipFill>
        <p:spPr>
          <a:xfrm>
            <a:off x="5590164" y="4179811"/>
            <a:ext cx="714375" cy="714375"/>
          </a:xfrm>
          <a:prstGeom prst="rect">
            <a:avLst/>
          </a:prstGeom>
        </p:spPr>
      </p:pic>
      <p:pic>
        <p:nvPicPr>
          <p:cNvPr id="9" name="Picture 8"/>
          <p:cNvPicPr>
            <a:picLocks noChangeAspect="1"/>
          </p:cNvPicPr>
          <p:nvPr/>
        </p:nvPicPr>
        <p:blipFill>
          <a:blip r:embed="rId10"/>
          <a:stretch>
            <a:fillRect/>
          </a:stretch>
        </p:blipFill>
        <p:spPr>
          <a:xfrm>
            <a:off x="4312599" y="4870379"/>
            <a:ext cx="1257695" cy="815139"/>
          </a:xfrm>
          <a:prstGeom prst="rect">
            <a:avLst/>
          </a:prstGeom>
        </p:spPr>
      </p:pic>
      <p:pic>
        <p:nvPicPr>
          <p:cNvPr id="10" name="Picture 9"/>
          <p:cNvPicPr>
            <a:picLocks noChangeAspect="1"/>
          </p:cNvPicPr>
          <p:nvPr/>
        </p:nvPicPr>
        <p:blipFill>
          <a:blip r:embed="rId11"/>
          <a:stretch>
            <a:fillRect/>
          </a:stretch>
        </p:blipFill>
        <p:spPr>
          <a:xfrm>
            <a:off x="3197348" y="1553339"/>
            <a:ext cx="1048603" cy="676715"/>
          </a:xfrm>
          <a:prstGeom prst="rect">
            <a:avLst/>
          </a:prstGeom>
        </p:spPr>
      </p:pic>
      <p:pic>
        <p:nvPicPr>
          <p:cNvPr id="11" name="Picture 10"/>
          <p:cNvPicPr>
            <a:picLocks noChangeAspect="1"/>
          </p:cNvPicPr>
          <p:nvPr/>
        </p:nvPicPr>
        <p:blipFill>
          <a:blip r:embed="rId12"/>
          <a:stretch>
            <a:fillRect/>
          </a:stretch>
        </p:blipFill>
        <p:spPr>
          <a:xfrm>
            <a:off x="5396943" y="2968762"/>
            <a:ext cx="1100818" cy="617078"/>
          </a:xfrm>
          <a:prstGeom prst="rect">
            <a:avLst/>
          </a:prstGeom>
        </p:spPr>
      </p:pic>
      <p:pic>
        <p:nvPicPr>
          <p:cNvPr id="12" name="Picture 11"/>
          <p:cNvPicPr>
            <a:picLocks noChangeAspect="1"/>
          </p:cNvPicPr>
          <p:nvPr/>
        </p:nvPicPr>
        <p:blipFill>
          <a:blip r:embed="rId13"/>
          <a:stretch>
            <a:fillRect/>
          </a:stretch>
        </p:blipFill>
        <p:spPr>
          <a:xfrm>
            <a:off x="2271033" y="3960534"/>
            <a:ext cx="1342618" cy="690292"/>
          </a:xfrm>
          <a:prstGeom prst="rect">
            <a:avLst/>
          </a:prstGeom>
        </p:spPr>
      </p:pic>
      <p:pic>
        <p:nvPicPr>
          <p:cNvPr id="14" name="Picture 13"/>
          <p:cNvPicPr>
            <a:picLocks noChangeAspect="1"/>
          </p:cNvPicPr>
          <p:nvPr/>
        </p:nvPicPr>
        <p:blipFill>
          <a:blip r:embed="rId14"/>
          <a:stretch>
            <a:fillRect/>
          </a:stretch>
        </p:blipFill>
        <p:spPr>
          <a:xfrm>
            <a:off x="2419403" y="2715706"/>
            <a:ext cx="713294" cy="713294"/>
          </a:xfrm>
          <a:prstGeom prst="rect">
            <a:avLst/>
          </a:prstGeom>
        </p:spPr>
      </p:pic>
      <p:cxnSp>
        <p:nvCxnSpPr>
          <p:cNvPr id="16" name="Straight Arrow Connector 15"/>
          <p:cNvCxnSpPr/>
          <p:nvPr/>
        </p:nvCxnSpPr>
        <p:spPr>
          <a:xfrm>
            <a:off x="2638425" y="2038519"/>
            <a:ext cx="1172699" cy="930243"/>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19" name="Straight Arrow Connector 18"/>
          <p:cNvCxnSpPr/>
          <p:nvPr/>
        </p:nvCxnSpPr>
        <p:spPr>
          <a:xfrm flipH="1">
            <a:off x="3925732" y="2230054"/>
            <a:ext cx="7360" cy="644265"/>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p:cNvCxnSpPr/>
          <p:nvPr/>
        </p:nvCxnSpPr>
        <p:spPr>
          <a:xfrm flipH="1">
            <a:off x="4618597" y="2503640"/>
            <a:ext cx="336143" cy="370679"/>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24" name="Straight Arrow Connector 23"/>
          <p:cNvCxnSpPr/>
          <p:nvPr/>
        </p:nvCxnSpPr>
        <p:spPr>
          <a:xfrm flipH="1">
            <a:off x="4796903" y="3277301"/>
            <a:ext cx="549292"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26" name="Straight Arrow Connector 25"/>
          <p:cNvCxnSpPr/>
          <p:nvPr/>
        </p:nvCxnSpPr>
        <p:spPr>
          <a:xfrm>
            <a:off x="3132697" y="3209925"/>
            <a:ext cx="744317" cy="67376"/>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28" name="Straight Arrow Connector 27"/>
          <p:cNvCxnSpPr/>
          <p:nvPr/>
        </p:nvCxnSpPr>
        <p:spPr>
          <a:xfrm flipV="1">
            <a:off x="3465281" y="3714982"/>
            <a:ext cx="411733" cy="224139"/>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30" name="Straight Arrow Connector 29"/>
          <p:cNvCxnSpPr/>
          <p:nvPr/>
        </p:nvCxnSpPr>
        <p:spPr>
          <a:xfrm flipV="1">
            <a:off x="3465281" y="3732710"/>
            <a:ext cx="639994" cy="1230912"/>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p:cNvCxnSpPr/>
          <p:nvPr/>
        </p:nvCxnSpPr>
        <p:spPr>
          <a:xfrm flipH="1" flipV="1">
            <a:off x="4460969" y="3754465"/>
            <a:ext cx="271190" cy="1086936"/>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34" name="Straight Arrow Connector 33"/>
          <p:cNvCxnSpPr/>
          <p:nvPr/>
        </p:nvCxnSpPr>
        <p:spPr>
          <a:xfrm flipH="1" flipV="1">
            <a:off x="4748185" y="3732710"/>
            <a:ext cx="822109" cy="57297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43" name="TextBox 42"/>
          <p:cNvSpPr txBox="1"/>
          <p:nvPr/>
        </p:nvSpPr>
        <p:spPr>
          <a:xfrm>
            <a:off x="5989477" y="1244084"/>
            <a:ext cx="2210542" cy="523220"/>
          </a:xfrm>
          <a:prstGeom prst="rect">
            <a:avLst/>
          </a:prstGeom>
          <a:noFill/>
        </p:spPr>
        <p:txBody>
          <a:bodyPr wrap="none" rtlCol="0">
            <a:spAutoFit/>
          </a:bodyPr>
          <a:lstStyle/>
          <a:p>
            <a:r>
              <a:rPr lang="en-US" sz="2800" dirty="0" smtClean="0"/>
              <a:t>Hub &amp; Spokes</a:t>
            </a:r>
            <a:endParaRPr lang="en-US" sz="2800" dirty="0"/>
          </a:p>
        </p:txBody>
      </p:sp>
    </p:spTree>
    <p:extLst>
      <p:ext uri="{BB962C8B-B14F-4D97-AF65-F5344CB8AC3E}">
        <p14:creationId xmlns:p14="http://schemas.microsoft.com/office/powerpoint/2010/main" val="6013590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437744" y="1144325"/>
            <a:ext cx="8531157" cy="3031599"/>
          </a:xfrm>
          <a:prstGeom prst="rect">
            <a:avLst/>
          </a:prstGeom>
          <a:noFill/>
          <a:ln w="19050" cmpd="thickThin">
            <a:noFill/>
          </a:ln>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3200" dirty="0" smtClean="0">
                <a:ln w="0"/>
                <a:effectLst>
                  <a:outerShdw blurRad="38100" dist="19050" dir="2700000" algn="tl" rotWithShape="0">
                    <a:schemeClr val="dk1">
                      <a:alpha val="40000"/>
                    </a:schemeClr>
                  </a:outerShdw>
                </a:effectLst>
                <a:latin typeface="Berlin Sans FB" panose="020E0602020502020306" pitchFamily="34" charset="0"/>
              </a:rPr>
              <a:t>4 Points (tenets) of ECHO</a:t>
            </a:r>
            <a:endParaRPr lang="en-US" sz="2800" dirty="0" smtClean="0"/>
          </a:p>
          <a:p>
            <a:pPr marL="514350" indent="-514350">
              <a:spcAft>
                <a:spcPts val="600"/>
              </a:spcAft>
              <a:buClrTx/>
              <a:buFont typeface="+mj-lt"/>
              <a:buAutoNum type="arabicPeriod"/>
            </a:pPr>
            <a:r>
              <a:rPr lang="en-US" sz="2400" dirty="0">
                <a:cs typeface="DokChampa" pitchFamily="34" charset="-34"/>
              </a:rPr>
              <a:t>Use </a:t>
            </a:r>
            <a:r>
              <a:rPr lang="en-US" sz="2400" b="1" dirty="0">
                <a:cs typeface="DokChampa" pitchFamily="34" charset="-34"/>
              </a:rPr>
              <a:t>technology</a:t>
            </a:r>
            <a:r>
              <a:rPr lang="en-US" sz="2400" dirty="0">
                <a:cs typeface="DokChampa" pitchFamily="34" charset="-34"/>
              </a:rPr>
              <a:t> (multipoint videoconferencing and Internet).</a:t>
            </a:r>
          </a:p>
          <a:p>
            <a:pPr marL="514350" indent="-514350">
              <a:spcAft>
                <a:spcPts val="600"/>
              </a:spcAft>
              <a:buClrTx/>
              <a:buFont typeface="+mj-lt"/>
              <a:buAutoNum type="arabicPeriod"/>
            </a:pPr>
            <a:r>
              <a:rPr lang="en-US" sz="2400" dirty="0">
                <a:cs typeface="DokChampa" pitchFamily="34" charset="-34"/>
              </a:rPr>
              <a:t>Disease Management Model that </a:t>
            </a:r>
            <a:r>
              <a:rPr lang="en-US" sz="2400" b="1" dirty="0">
                <a:cs typeface="DokChampa" pitchFamily="34" charset="-34"/>
              </a:rPr>
              <a:t>reduces variation </a:t>
            </a:r>
            <a:r>
              <a:rPr lang="en-US" sz="2400" dirty="0">
                <a:cs typeface="DokChampa" pitchFamily="34" charset="-34"/>
              </a:rPr>
              <a:t>in processes of care and sharing “best practices”.</a:t>
            </a:r>
          </a:p>
          <a:p>
            <a:pPr marL="514350" indent="-514350">
              <a:spcAft>
                <a:spcPts val="600"/>
              </a:spcAft>
              <a:buClrTx/>
              <a:buFont typeface="+mj-lt"/>
              <a:buAutoNum type="arabicPeriod"/>
            </a:pPr>
            <a:r>
              <a:rPr lang="en-US" sz="2400" b="1" dirty="0">
                <a:cs typeface="DokChampa" pitchFamily="34" charset="-34"/>
              </a:rPr>
              <a:t>Case based learning</a:t>
            </a:r>
            <a:r>
              <a:rPr lang="en-US" sz="2400" dirty="0">
                <a:cs typeface="DokChampa" pitchFamily="34" charset="-34"/>
              </a:rPr>
              <a:t>:  Co-management of patients with specialists (learning by doing).</a:t>
            </a:r>
          </a:p>
          <a:p>
            <a:pPr marL="514350" indent="-514350">
              <a:spcAft>
                <a:spcPts val="600"/>
              </a:spcAft>
              <a:buClrTx/>
              <a:buFont typeface="+mj-lt"/>
              <a:buAutoNum type="arabicPeriod"/>
            </a:pPr>
            <a:r>
              <a:rPr lang="en-US" sz="2400" dirty="0" smtClean="0">
                <a:cs typeface="DokChampa" pitchFamily="34" charset="-34"/>
              </a:rPr>
              <a:t>Monitor </a:t>
            </a:r>
            <a:r>
              <a:rPr lang="en-US" sz="2400" b="1" dirty="0">
                <a:cs typeface="DokChampa" pitchFamily="34" charset="-34"/>
              </a:rPr>
              <a:t>outcomes</a:t>
            </a:r>
            <a:r>
              <a:rPr lang="en-US" sz="2400" b="1" dirty="0" smtClean="0">
                <a:cs typeface="DokChampa" pitchFamily="34" charset="-34"/>
              </a:rPr>
              <a:t>.</a:t>
            </a:r>
            <a:endParaRPr lang="en-US" sz="2400" b="1" dirty="0">
              <a:cs typeface="DokChampa" pitchFamily="34" charset="-34"/>
            </a:endParaRPr>
          </a:p>
        </p:txBody>
      </p:sp>
      <p:pic>
        <p:nvPicPr>
          <p:cNvPr id="2" name="Picture 1"/>
          <p:cNvPicPr>
            <a:picLocks noChangeAspect="1"/>
          </p:cNvPicPr>
          <p:nvPr/>
        </p:nvPicPr>
        <p:blipFill>
          <a:blip r:embed="rId4"/>
          <a:stretch>
            <a:fillRect/>
          </a:stretch>
        </p:blipFill>
        <p:spPr>
          <a:xfrm>
            <a:off x="4703322" y="3568334"/>
            <a:ext cx="4017612" cy="2578832"/>
          </a:xfrm>
          <a:prstGeom prst="rect">
            <a:avLst/>
          </a:prstGeom>
        </p:spPr>
      </p:pic>
    </p:spTree>
    <p:extLst>
      <p:ext uri="{BB962C8B-B14F-4D97-AF65-F5344CB8AC3E}">
        <p14:creationId xmlns:p14="http://schemas.microsoft.com/office/powerpoint/2010/main" val="16814121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268321" y="1043954"/>
            <a:ext cx="8531157" cy="1027974"/>
          </a:xfrm>
          <a:prstGeom prst="rect">
            <a:avLst/>
          </a:prstGeom>
          <a:noFill/>
          <a:ln w="19050" cmpd="thickThin">
            <a:solidFill>
              <a:schemeClr val="bg1"/>
            </a:solidFill>
          </a:ln>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w="0"/>
                <a:solidFill>
                  <a:prstClr val="black"/>
                </a:solidFill>
                <a:effectLst>
                  <a:outerShdw blurRad="38100" dist="19050" dir="2700000" algn="tl" rotWithShape="0">
                    <a:prstClr val="black">
                      <a:alpha val="40000"/>
                    </a:prstClr>
                  </a:outerShdw>
                </a:effectLst>
                <a:uLnTx/>
                <a:uFillTx/>
                <a:latin typeface="Berlin Sans FB" panose="020E0602020502020306" pitchFamily="34" charset="0"/>
                <a:ea typeface="+mn-ea"/>
                <a:cs typeface="+mn-cs"/>
              </a:rPr>
              <a:t>ECHO Session </a:t>
            </a:r>
            <a:r>
              <a:rPr lang="en-US" sz="3200" dirty="0" smtClean="0">
                <a:ln w="0"/>
                <a:solidFill>
                  <a:prstClr val="black"/>
                </a:solidFill>
                <a:effectLst>
                  <a:outerShdw blurRad="38100" dist="19050" dir="2700000" algn="tl" rotWithShape="0">
                    <a:prstClr val="black">
                      <a:alpha val="40000"/>
                    </a:prstClr>
                  </a:outerShdw>
                </a:effectLst>
                <a:latin typeface="Berlin Sans FB" panose="020E0602020502020306" pitchFamily="34" charset="0"/>
              </a:rPr>
              <a:t>Components</a:t>
            </a:r>
            <a:endParaRPr kumimoji="0" lang="en-US" sz="2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20000"/>
              </a:lnSpc>
              <a:spcBef>
                <a:spcPts val="0"/>
              </a:spcBef>
              <a:spcAft>
                <a:spcPts val="600"/>
              </a:spcAft>
              <a:buClrTx/>
              <a:buSzTx/>
              <a:buFontTx/>
              <a:buNone/>
              <a:tabLst/>
              <a:defRPr/>
            </a:pP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DokChampa" pitchFamily="34" charset="-34"/>
            </a:endParaRPr>
          </a:p>
        </p:txBody>
      </p:sp>
      <p:graphicFrame>
        <p:nvGraphicFramePr>
          <p:cNvPr id="2" name="Diagram 1"/>
          <p:cNvGraphicFramePr/>
          <p:nvPr>
            <p:extLst>
              <p:ext uri="{D42A27DB-BD31-4B8C-83A1-F6EECF244321}">
                <p14:modId xmlns:p14="http://schemas.microsoft.com/office/powerpoint/2010/main" val="3188810373"/>
              </p:ext>
            </p:extLst>
          </p:nvPr>
        </p:nvGraphicFramePr>
        <p:xfrm>
          <a:off x="-332853" y="1778927"/>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3" name="Picture 2"/>
          <p:cNvPicPr>
            <a:picLocks noChangeAspect="1"/>
          </p:cNvPicPr>
          <p:nvPr/>
        </p:nvPicPr>
        <p:blipFill>
          <a:blip r:embed="rId9"/>
          <a:stretch>
            <a:fillRect/>
          </a:stretch>
        </p:blipFill>
        <p:spPr>
          <a:xfrm>
            <a:off x="5014231" y="2102073"/>
            <a:ext cx="3571605" cy="2967299"/>
          </a:xfrm>
          <a:prstGeom prst="rect">
            <a:avLst/>
          </a:prstGeom>
        </p:spPr>
      </p:pic>
      <p:sp>
        <p:nvSpPr>
          <p:cNvPr id="5" name="Circular Arrow 4"/>
          <p:cNvSpPr/>
          <p:nvPr/>
        </p:nvSpPr>
        <p:spPr>
          <a:xfrm rot="2311524">
            <a:off x="2680337" y="3262692"/>
            <a:ext cx="1125546" cy="1096469"/>
          </a:xfrm>
          <a:prstGeom prst="circularArrow">
            <a:avLst>
              <a:gd name="adj1" fmla="val 10980"/>
              <a:gd name="adj2" fmla="val 1142322"/>
              <a:gd name="adj3" fmla="val 4500000"/>
              <a:gd name="adj4" fmla="val 10800000"/>
              <a:gd name="adj5" fmla="val 12500"/>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Tree>
    <p:extLst>
      <p:ext uri="{BB962C8B-B14F-4D97-AF65-F5344CB8AC3E}">
        <p14:creationId xmlns:p14="http://schemas.microsoft.com/office/powerpoint/2010/main" val="18379327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268321" y="1043954"/>
            <a:ext cx="8531157" cy="584775"/>
          </a:xfrm>
          <a:prstGeom prst="rect">
            <a:avLst/>
          </a:prstGeom>
          <a:noFill/>
          <a:ln w="19050" cmpd="thickThin">
            <a:solidFill>
              <a:schemeClr val="bg1"/>
            </a:solidFill>
          </a:ln>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3200" dirty="0" smtClean="0">
                <a:ln w="0"/>
                <a:effectLst>
                  <a:outerShdw blurRad="38100" dist="19050" dir="2700000" algn="tl" rotWithShape="0">
                    <a:schemeClr val="dk1">
                      <a:alpha val="40000"/>
                    </a:schemeClr>
                  </a:outerShdw>
                </a:effectLst>
                <a:latin typeface="Berlin Sans FB" panose="020E0602020502020306" pitchFamily="34" charset="0"/>
              </a:rPr>
              <a:t>What happens?</a:t>
            </a:r>
            <a:endParaRPr lang="en-US" sz="2400" b="1" dirty="0">
              <a:cs typeface="DokChampa" pitchFamily="34" charset="-34"/>
            </a:endParaRPr>
          </a:p>
        </p:txBody>
      </p:sp>
      <p:graphicFrame>
        <p:nvGraphicFramePr>
          <p:cNvPr id="2" name="Diagram 1"/>
          <p:cNvGraphicFramePr/>
          <p:nvPr>
            <p:extLst>
              <p:ext uri="{D42A27DB-BD31-4B8C-83A1-F6EECF244321}">
                <p14:modId xmlns:p14="http://schemas.microsoft.com/office/powerpoint/2010/main" val="3132409364"/>
              </p:ext>
            </p:extLst>
          </p:nvPr>
        </p:nvGraphicFramePr>
        <p:xfrm>
          <a:off x="268321" y="1742057"/>
          <a:ext cx="8685898"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1935224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268321" y="1043954"/>
            <a:ext cx="8531157" cy="584775"/>
          </a:xfrm>
          <a:prstGeom prst="rect">
            <a:avLst/>
          </a:prstGeom>
          <a:noFill/>
          <a:ln w="19050" cmpd="thickThin">
            <a:solidFill>
              <a:schemeClr val="bg1"/>
            </a:solidFill>
          </a:ln>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3200" dirty="0" smtClean="0">
                <a:ln w="0"/>
                <a:effectLst>
                  <a:outerShdw blurRad="38100" dist="19050" dir="2700000" algn="tl" rotWithShape="0">
                    <a:schemeClr val="dk1">
                      <a:alpha val="40000"/>
                    </a:schemeClr>
                  </a:outerShdw>
                </a:effectLst>
                <a:latin typeface="Berlin Sans FB" panose="020E0602020502020306" pitchFamily="34" charset="0"/>
              </a:rPr>
              <a:t>Where does funding for ECHO go?</a:t>
            </a:r>
            <a:endParaRPr lang="en-US" sz="2400" b="1" dirty="0">
              <a:cs typeface="DokChampa" pitchFamily="34" charset="-34"/>
            </a:endParaRPr>
          </a:p>
        </p:txBody>
      </p:sp>
      <p:graphicFrame>
        <p:nvGraphicFramePr>
          <p:cNvPr id="3" name="Diagram 2"/>
          <p:cNvGraphicFramePr/>
          <p:nvPr>
            <p:extLst>
              <p:ext uri="{D42A27DB-BD31-4B8C-83A1-F6EECF244321}">
                <p14:modId xmlns:p14="http://schemas.microsoft.com/office/powerpoint/2010/main" val="1685411763"/>
              </p:ext>
            </p:extLst>
          </p:nvPr>
        </p:nvGraphicFramePr>
        <p:xfrm>
          <a:off x="1524000" y="1905958"/>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6584597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268321" y="1043954"/>
            <a:ext cx="8531157" cy="4475071"/>
          </a:xfrm>
          <a:prstGeom prst="rect">
            <a:avLst/>
          </a:prstGeom>
          <a:noFill/>
          <a:ln w="19050" cmpd="thickThin">
            <a:solidFill>
              <a:schemeClr val="bg1"/>
            </a:solidFill>
          </a:ln>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3200" dirty="0" smtClean="0">
                <a:ln w="0"/>
                <a:effectLst>
                  <a:outerShdw blurRad="38100" dist="19050" dir="2700000" algn="tl" rotWithShape="0">
                    <a:schemeClr val="dk1">
                      <a:alpha val="40000"/>
                    </a:schemeClr>
                  </a:outerShdw>
                </a:effectLst>
                <a:latin typeface="Berlin Sans FB" panose="020E0602020502020306" pitchFamily="34" charset="0"/>
              </a:rPr>
              <a:t>ECHO Benefits PCPs </a:t>
            </a:r>
          </a:p>
          <a:p>
            <a:pPr>
              <a:buSzPct val="100000"/>
              <a:buFont typeface="Arial" pitchFamily="34" charset="0"/>
              <a:buChar char="•"/>
            </a:pPr>
            <a:endParaRPr lang="en-US" sz="2800" dirty="0" smtClean="0"/>
          </a:p>
          <a:p>
            <a:pPr>
              <a:buSzPct val="100000"/>
              <a:buFont typeface="Arial" pitchFamily="34" charset="0"/>
              <a:buChar char="•"/>
            </a:pPr>
            <a:r>
              <a:rPr lang="en-US" sz="2800" dirty="0" smtClean="0"/>
              <a:t>Increased ability to diagnose and treat patients</a:t>
            </a:r>
          </a:p>
          <a:p>
            <a:pPr>
              <a:buSzPct val="100000"/>
              <a:buFont typeface="Arial" pitchFamily="34" charset="0"/>
              <a:buChar char="•"/>
            </a:pPr>
            <a:r>
              <a:rPr lang="en-US" sz="2800" dirty="0" smtClean="0"/>
              <a:t>Increased confidence about subject</a:t>
            </a:r>
          </a:p>
          <a:p>
            <a:pPr>
              <a:buSzPct val="100000"/>
              <a:buFont typeface="Arial" pitchFamily="34" charset="0"/>
              <a:buChar char="•"/>
            </a:pPr>
            <a:r>
              <a:rPr lang="en-US" sz="2800" dirty="0" smtClean="0"/>
              <a:t>Access to specialists</a:t>
            </a:r>
          </a:p>
          <a:p>
            <a:pPr>
              <a:buSzPct val="100000"/>
              <a:buFont typeface="Arial" pitchFamily="34" charset="0"/>
              <a:buChar char="•"/>
            </a:pPr>
            <a:r>
              <a:rPr lang="en-US" sz="2800" dirty="0" smtClean="0"/>
              <a:t>Professional interaction with colleagues with similar interest</a:t>
            </a:r>
          </a:p>
          <a:p>
            <a:pPr>
              <a:buSzPct val="100000"/>
              <a:buFont typeface="Arial" pitchFamily="34" charset="0"/>
              <a:buChar char="•"/>
            </a:pPr>
            <a:r>
              <a:rPr lang="en-US" sz="2800" dirty="0" smtClean="0"/>
              <a:t>No-cost </a:t>
            </a:r>
            <a:r>
              <a:rPr lang="en-US" sz="2800" dirty="0"/>
              <a:t>CMEs </a:t>
            </a:r>
          </a:p>
          <a:p>
            <a:pPr>
              <a:buSzPct val="100000"/>
              <a:buFont typeface="Arial" pitchFamily="34" charset="0"/>
              <a:buChar char="•"/>
            </a:pPr>
            <a:r>
              <a:rPr lang="en-US" sz="2800" dirty="0" smtClean="0"/>
              <a:t>A </a:t>
            </a:r>
            <a:r>
              <a:rPr lang="en-US" sz="2800" dirty="0"/>
              <a:t>mix of work and learning </a:t>
            </a:r>
          </a:p>
          <a:p>
            <a:pPr>
              <a:lnSpc>
                <a:spcPct val="120000"/>
              </a:lnSpc>
              <a:spcAft>
                <a:spcPts val="600"/>
              </a:spcAft>
              <a:buClrTx/>
            </a:pPr>
            <a:endParaRPr lang="en-US" sz="2400" b="1" dirty="0">
              <a:cs typeface="DokChampa" pitchFamily="34" charset="-34"/>
            </a:endParaRP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3268" y="3908007"/>
            <a:ext cx="2742374" cy="2242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64490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268321" y="1043954"/>
            <a:ext cx="8531157" cy="6260175"/>
          </a:xfrm>
          <a:prstGeom prst="rect">
            <a:avLst/>
          </a:prstGeom>
          <a:noFill/>
          <a:ln w="19050" cmpd="thickThin">
            <a:solidFill>
              <a:schemeClr val="bg1"/>
            </a:solidFill>
          </a:ln>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3200" dirty="0" smtClean="0">
                <a:ln w="0"/>
                <a:effectLst>
                  <a:outerShdw blurRad="38100" dist="19050" dir="2700000" algn="tl" rotWithShape="0">
                    <a:schemeClr val="dk1">
                      <a:alpha val="40000"/>
                    </a:schemeClr>
                  </a:outerShdw>
                </a:effectLst>
                <a:latin typeface="Berlin Sans FB" panose="020E0602020502020306" pitchFamily="34" charset="0"/>
              </a:rPr>
              <a:t>ECHO Benefits the Health System by:</a:t>
            </a:r>
          </a:p>
          <a:p>
            <a:pPr algn="ctr"/>
            <a:endParaRPr lang="en-US" sz="3200" dirty="0" smtClean="0">
              <a:ln w="0"/>
              <a:effectLst>
                <a:outerShdw blurRad="38100" dist="19050" dir="2700000" algn="tl" rotWithShape="0">
                  <a:schemeClr val="dk1">
                    <a:alpha val="40000"/>
                  </a:schemeClr>
                </a:outerShdw>
              </a:effectLst>
              <a:latin typeface="Berlin Sans FB" panose="020E0602020502020306" pitchFamily="34" charset="0"/>
            </a:endParaRPr>
          </a:p>
          <a:p>
            <a:pPr marL="514350" indent="-514350">
              <a:buFont typeface="+mj-lt"/>
              <a:buAutoNum type="arabicPeriod"/>
            </a:pPr>
            <a:r>
              <a:rPr lang="en-US" sz="2800" dirty="0" smtClean="0"/>
              <a:t>Increasing </a:t>
            </a:r>
            <a:r>
              <a:rPr lang="en-US" sz="2800" dirty="0"/>
              <a:t>Access for Rural and Underserved Patients </a:t>
            </a:r>
          </a:p>
          <a:p>
            <a:pPr marL="514350" indent="-514350">
              <a:buFont typeface="+mj-lt"/>
              <a:buAutoNum type="arabicPeriod"/>
            </a:pPr>
            <a:r>
              <a:rPr lang="en-US" sz="2800" dirty="0"/>
              <a:t>Providing Workforce Training and Force Multiplier</a:t>
            </a:r>
          </a:p>
          <a:p>
            <a:pPr marL="514350" indent="-514350">
              <a:buFont typeface="+mj-lt"/>
              <a:buAutoNum type="arabicPeriod"/>
            </a:pPr>
            <a:r>
              <a:rPr lang="en-US" sz="2800" dirty="0"/>
              <a:t>Reducing Variations in Care</a:t>
            </a:r>
          </a:p>
          <a:p>
            <a:pPr marL="514350" indent="-514350">
              <a:buFont typeface="+mj-lt"/>
              <a:buAutoNum type="arabicPeriod"/>
            </a:pPr>
            <a:r>
              <a:rPr lang="en-US" sz="2800" dirty="0" smtClean="0"/>
              <a:t>De-Monopolizing </a:t>
            </a:r>
            <a:r>
              <a:rPr lang="en-US" sz="2800" dirty="0"/>
              <a:t>Knowledge</a:t>
            </a:r>
          </a:p>
          <a:p>
            <a:pPr marL="514350" indent="-514350">
              <a:buFont typeface="+mj-lt"/>
              <a:buAutoNum type="arabicPeriod"/>
            </a:pPr>
            <a:r>
              <a:rPr lang="en-US" sz="2800" dirty="0"/>
              <a:t>Improving Professional Satisfaction/Retention </a:t>
            </a:r>
          </a:p>
          <a:p>
            <a:pPr marL="514350" indent="-514350">
              <a:buFont typeface="+mj-lt"/>
              <a:buAutoNum type="arabicPeriod"/>
            </a:pPr>
            <a:r>
              <a:rPr lang="en-US" sz="2800" dirty="0"/>
              <a:t>Supporting the </a:t>
            </a:r>
            <a:r>
              <a:rPr lang="en-US" sz="2800" dirty="0" smtClean="0"/>
              <a:t>Health </a:t>
            </a:r>
            <a:r>
              <a:rPr lang="en-US" sz="2800" dirty="0"/>
              <a:t>Home Model</a:t>
            </a:r>
          </a:p>
          <a:p>
            <a:pPr marL="514350" indent="-514350">
              <a:buFont typeface="+mj-lt"/>
              <a:buAutoNum type="arabicPeriod"/>
            </a:pPr>
            <a:r>
              <a:rPr lang="en-US" sz="2800" dirty="0"/>
              <a:t>Reducing Excessive Testing and Travel</a:t>
            </a:r>
          </a:p>
          <a:p>
            <a:pPr marL="514350" indent="-514350">
              <a:buFont typeface="+mj-lt"/>
              <a:buAutoNum type="arabicPeriod"/>
            </a:pPr>
            <a:r>
              <a:rPr lang="en-US" sz="2800" dirty="0"/>
              <a:t>Improving Quality and Safety</a:t>
            </a:r>
          </a:p>
          <a:p>
            <a:pPr marL="514350" indent="-514350">
              <a:buFont typeface="+mj-lt"/>
              <a:buAutoNum type="arabicPeriod"/>
            </a:pPr>
            <a:r>
              <a:rPr lang="en-US" sz="2800" dirty="0" smtClean="0"/>
              <a:t>Best-Practice </a:t>
            </a:r>
            <a:r>
              <a:rPr lang="en-US" sz="2800" dirty="0"/>
              <a:t>Dissemination</a:t>
            </a:r>
          </a:p>
          <a:p>
            <a:pPr>
              <a:buSzPct val="100000"/>
            </a:pPr>
            <a:endParaRPr lang="en-US" sz="2800" dirty="0" smtClean="0"/>
          </a:p>
          <a:p>
            <a:pPr algn="ctr"/>
            <a:endParaRPr lang="en-US" sz="2800" dirty="0" smtClean="0"/>
          </a:p>
          <a:p>
            <a:pPr>
              <a:lnSpc>
                <a:spcPct val="120000"/>
              </a:lnSpc>
              <a:spcAft>
                <a:spcPts val="600"/>
              </a:spcAft>
              <a:buClrTx/>
            </a:pPr>
            <a:endParaRPr lang="en-US" sz="2400" b="1" dirty="0">
              <a:cs typeface="DokChampa" pitchFamily="34" charset="-34"/>
            </a:endParaRPr>
          </a:p>
        </p:txBody>
      </p:sp>
    </p:spTree>
    <p:extLst>
      <p:ext uri="{BB962C8B-B14F-4D97-AF65-F5344CB8AC3E}">
        <p14:creationId xmlns:p14="http://schemas.microsoft.com/office/powerpoint/2010/main" val="272943208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496092" y="775895"/>
            <a:ext cx="628048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dirty="0" smtClean="0">
                <a:solidFill>
                  <a:prstClr val="black"/>
                </a:solidFill>
                <a:latin typeface="Calibri" panose="020F0502020204030204"/>
              </a:rPr>
              <a:t>Some of the Positive Outcomes from </a:t>
            </a:r>
            <a:br>
              <a:rPr lang="en-US" sz="1600" dirty="0" smtClean="0">
                <a:solidFill>
                  <a:prstClr val="black"/>
                </a:solidFill>
                <a:latin typeface="Calibri" panose="020F0502020204030204"/>
              </a:rPr>
            </a:br>
            <a:r>
              <a:rPr lang="en-US" sz="1600" dirty="0" smtClean="0">
                <a:solidFill>
                  <a:prstClr val="black"/>
                </a:solidFill>
                <a:latin typeface="Calibri" panose="020F0502020204030204"/>
              </a:rPr>
              <a:t>Show-Me ECHO Program </a:t>
            </a:r>
            <a:endParaRPr kumimoji="0" lang="en-US" sz="1600" b="0" i="0" u="none" strike="noStrike" kern="1200" cap="none" spc="0" normalizeH="0" baseline="0" noProof="0" dirty="0" smtClean="0">
              <a:ln>
                <a:noFill/>
              </a:ln>
              <a:solidFill>
                <a:prstClr val="black"/>
              </a:solidFill>
              <a:effectLst/>
              <a:uLnTx/>
              <a:uFillTx/>
              <a:latin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prstClr val="black"/>
              </a:solidFill>
              <a:effectLst/>
              <a:uLnTx/>
              <a:uFillTx/>
              <a:latin typeface="Calibri" panose="020F0502020204030204"/>
            </a:endParaRPr>
          </a:p>
        </p:txBody>
      </p:sp>
      <p:sp>
        <p:nvSpPr>
          <p:cNvPr id="3" name="TextBox 2"/>
          <p:cNvSpPr txBox="1"/>
          <p:nvPr/>
        </p:nvSpPr>
        <p:spPr>
          <a:xfrm>
            <a:off x="560717" y="4114800"/>
            <a:ext cx="23756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Picture 3"/>
          <p:cNvPicPr>
            <a:picLocks noChangeAspect="1"/>
          </p:cNvPicPr>
          <p:nvPr/>
        </p:nvPicPr>
        <p:blipFill>
          <a:blip r:embed="rId4"/>
          <a:stretch>
            <a:fillRect/>
          </a:stretch>
        </p:blipFill>
        <p:spPr>
          <a:xfrm>
            <a:off x="1064700" y="1337981"/>
            <a:ext cx="6808553" cy="4793573"/>
          </a:xfrm>
          <a:prstGeom prst="rect">
            <a:avLst/>
          </a:prstGeom>
        </p:spPr>
      </p:pic>
    </p:spTree>
    <p:extLst>
      <p:ext uri="{BB962C8B-B14F-4D97-AF65-F5344CB8AC3E}">
        <p14:creationId xmlns:p14="http://schemas.microsoft.com/office/powerpoint/2010/main" val="17148556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647825" y="1234454"/>
            <a:ext cx="7334250" cy="4401205"/>
          </a:xfrm>
          <a:prstGeom prst="rect">
            <a:avLst/>
          </a:prstGeom>
          <a:noFill/>
          <a:ln w="19050" cmpd="thickThin">
            <a:solidFill>
              <a:schemeClr val="bg1"/>
            </a:solidFill>
          </a:ln>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3200" dirty="0">
                <a:ln w="0"/>
                <a:effectLst>
                  <a:outerShdw blurRad="38100" dist="19050" dir="2700000" algn="tl" rotWithShape="0">
                    <a:schemeClr val="dk1">
                      <a:alpha val="40000"/>
                    </a:schemeClr>
                  </a:outerShdw>
                </a:effectLst>
                <a:latin typeface="Berlin Sans FB" panose="020E0602020502020306" pitchFamily="34" charset="0"/>
              </a:rPr>
              <a:t>Challenges of </a:t>
            </a:r>
            <a:endParaRPr lang="en-US" sz="3200" dirty="0" smtClean="0">
              <a:ln w="0"/>
              <a:effectLst>
                <a:outerShdw blurRad="38100" dist="19050" dir="2700000" algn="tl" rotWithShape="0">
                  <a:schemeClr val="dk1">
                    <a:alpha val="40000"/>
                  </a:schemeClr>
                </a:outerShdw>
              </a:effectLst>
              <a:latin typeface="Berlin Sans FB" panose="020E0602020502020306" pitchFamily="34" charset="0"/>
            </a:endParaRPr>
          </a:p>
          <a:p>
            <a:pPr algn="ctr"/>
            <a:r>
              <a:rPr lang="en-US" sz="3200" dirty="0" smtClean="0">
                <a:ln w="0"/>
                <a:effectLst>
                  <a:outerShdw blurRad="38100" dist="19050" dir="2700000" algn="tl" rotWithShape="0">
                    <a:schemeClr val="dk1">
                      <a:alpha val="40000"/>
                    </a:schemeClr>
                  </a:outerShdw>
                </a:effectLst>
                <a:latin typeface="Berlin Sans FB" panose="020E0602020502020306" pitchFamily="34" charset="0"/>
              </a:rPr>
              <a:t>ECHO </a:t>
            </a:r>
            <a:r>
              <a:rPr lang="en-US" sz="3200" dirty="0">
                <a:ln w="0"/>
                <a:effectLst>
                  <a:outerShdw blurRad="38100" dist="19050" dir="2700000" algn="tl" rotWithShape="0">
                    <a:schemeClr val="dk1">
                      <a:alpha val="40000"/>
                    </a:schemeClr>
                  </a:outerShdw>
                </a:effectLst>
                <a:latin typeface="Berlin Sans FB" panose="020E0602020502020306" pitchFamily="34" charset="0"/>
              </a:rPr>
              <a:t>projects</a:t>
            </a:r>
            <a:r>
              <a:rPr lang="en-US" sz="3200" dirty="0" smtClean="0">
                <a:ln w="0"/>
                <a:effectLst>
                  <a:outerShdw blurRad="38100" dist="19050" dir="2700000" algn="tl" rotWithShape="0">
                    <a:schemeClr val="dk1">
                      <a:alpha val="40000"/>
                    </a:schemeClr>
                  </a:outerShdw>
                </a:effectLst>
                <a:latin typeface="Berlin Sans FB" panose="020E0602020502020306" pitchFamily="34" charset="0"/>
              </a:rPr>
              <a:t>:</a:t>
            </a:r>
          </a:p>
          <a:p>
            <a:pPr algn="ctr"/>
            <a:endParaRPr lang="en-US" sz="3200" dirty="0" smtClean="0">
              <a:ln w="0"/>
              <a:effectLst>
                <a:outerShdw blurRad="38100" dist="19050" dir="2700000" algn="tl" rotWithShape="0">
                  <a:schemeClr val="dk1">
                    <a:alpha val="40000"/>
                  </a:schemeClr>
                </a:outerShdw>
              </a:effectLst>
              <a:latin typeface="Berlin Sans FB" panose="020E0602020502020306" pitchFamily="34" charset="0"/>
            </a:endParaRPr>
          </a:p>
          <a:p>
            <a:pPr algn="ctr"/>
            <a:endParaRPr lang="en-US" sz="3200" dirty="0">
              <a:ln w="0"/>
              <a:effectLst>
                <a:outerShdw blurRad="38100" dist="19050" dir="2700000" algn="tl" rotWithShape="0">
                  <a:schemeClr val="dk1">
                    <a:alpha val="40000"/>
                  </a:schemeClr>
                </a:outerShdw>
              </a:effectLst>
              <a:latin typeface="Berlin Sans FB" panose="020E0602020502020306" pitchFamily="34" charset="0"/>
            </a:endParaRPr>
          </a:p>
          <a:p>
            <a:pPr algn="ctr"/>
            <a:endParaRPr lang="en-US" sz="3200" dirty="0">
              <a:ln w="0"/>
              <a:effectLst>
                <a:outerShdw blurRad="38100" dist="19050" dir="2700000" algn="tl" rotWithShape="0">
                  <a:schemeClr val="dk1">
                    <a:alpha val="40000"/>
                  </a:schemeClr>
                </a:outerShdw>
              </a:effectLst>
              <a:latin typeface="Berlin Sans FB" panose="020E0602020502020306" pitchFamily="34" charset="0"/>
            </a:endParaRPr>
          </a:p>
          <a:p>
            <a:pPr marL="514350" indent="-514350">
              <a:buFont typeface="+mj-lt"/>
              <a:buAutoNum type="arabicPeriod"/>
            </a:pPr>
            <a:r>
              <a:rPr lang="en-US" sz="2400" dirty="0"/>
              <a:t>Funding</a:t>
            </a:r>
          </a:p>
          <a:p>
            <a:pPr marL="514350" indent="-514350">
              <a:buFont typeface="+mj-lt"/>
              <a:buAutoNum type="arabicPeriod"/>
            </a:pPr>
            <a:r>
              <a:rPr lang="en-US" sz="2400" dirty="0"/>
              <a:t>Recruiting participants</a:t>
            </a:r>
          </a:p>
          <a:p>
            <a:pPr marL="514350" indent="-514350">
              <a:buFont typeface="+mj-lt"/>
              <a:buAutoNum type="arabicPeriod"/>
            </a:pPr>
            <a:r>
              <a:rPr lang="en-US" sz="2400" dirty="0"/>
              <a:t>Organizational support- from hub and spoke sites</a:t>
            </a:r>
          </a:p>
          <a:p>
            <a:pPr marL="514350" indent="-514350">
              <a:buFont typeface="+mj-lt"/>
              <a:buAutoNum type="arabicPeriod"/>
            </a:pPr>
            <a:r>
              <a:rPr lang="en-US" sz="2400" dirty="0"/>
              <a:t>Mind-shift to recognize need for life-long learning</a:t>
            </a:r>
          </a:p>
          <a:p>
            <a:pPr marL="514350" indent="-514350">
              <a:buFont typeface="+mj-lt"/>
              <a:buAutoNum type="arabicPeriod"/>
            </a:pPr>
            <a:r>
              <a:rPr lang="en-US" sz="2400" dirty="0"/>
              <a:t>Time </a:t>
            </a:r>
            <a:r>
              <a:rPr lang="en-US" sz="2400" dirty="0" smtClean="0"/>
              <a:t>commitment</a:t>
            </a:r>
            <a:endParaRPr lang="en-US" sz="2000" b="1" dirty="0">
              <a:cs typeface="DokChampa" pitchFamily="34" charset="-34"/>
            </a:endParaRPr>
          </a:p>
        </p:txBody>
      </p:sp>
      <p:pic>
        <p:nvPicPr>
          <p:cNvPr id="2" name="Picture 1"/>
          <p:cNvPicPr>
            <a:picLocks noChangeAspect="1"/>
          </p:cNvPicPr>
          <p:nvPr/>
        </p:nvPicPr>
        <p:blipFill>
          <a:blip r:embed="rId4"/>
          <a:stretch>
            <a:fillRect/>
          </a:stretch>
        </p:blipFill>
        <p:spPr>
          <a:xfrm>
            <a:off x="95250" y="1043954"/>
            <a:ext cx="3752850" cy="2047009"/>
          </a:xfrm>
          <a:prstGeom prst="rect">
            <a:avLst/>
          </a:prstGeom>
        </p:spPr>
      </p:pic>
    </p:spTree>
    <p:extLst>
      <p:ext uri="{BB962C8B-B14F-4D97-AF65-F5344CB8AC3E}">
        <p14:creationId xmlns:p14="http://schemas.microsoft.com/office/powerpoint/2010/main" val="9531451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732925" y="1273996"/>
            <a:ext cx="5578868" cy="523220"/>
          </a:xfrm>
          <a:prstGeom prst="rect">
            <a:avLst/>
          </a:prstGeom>
          <a:noFill/>
        </p:spPr>
        <p:txBody>
          <a:bodyPr wrap="square" rtlCol="0">
            <a:spAutoFit/>
          </a:bodyPr>
          <a:lstStyle/>
          <a:p>
            <a:r>
              <a:rPr lang="en-US" sz="2800" b="1" dirty="0" smtClean="0"/>
              <a:t>SHOW-ME ECHO TOPICS </a:t>
            </a:r>
            <a:endParaRPr lang="en-US" sz="2800" b="1" dirty="0"/>
          </a:p>
        </p:txBody>
      </p:sp>
      <p:sp>
        <p:nvSpPr>
          <p:cNvPr id="6" name="TextBox 5"/>
          <p:cNvSpPr txBox="1"/>
          <p:nvPr/>
        </p:nvSpPr>
        <p:spPr>
          <a:xfrm>
            <a:off x="0" y="1939306"/>
            <a:ext cx="7602876" cy="3693319"/>
          </a:xfrm>
          <a:prstGeom prst="rect">
            <a:avLst/>
          </a:prstGeom>
          <a:noFill/>
        </p:spPr>
        <p:txBody>
          <a:bodyPr wrap="square" numCol="2" rtlCol="0">
            <a:spAutoFit/>
          </a:bodyPr>
          <a:lstStyle/>
          <a:p>
            <a:pPr marL="457200" indent="-457200">
              <a:buFont typeface="+mj-lt"/>
              <a:buAutoNum type="arabicPeriod"/>
            </a:pPr>
            <a:r>
              <a:rPr lang="en-US" dirty="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Impact Asthma ECHO</a:t>
            </a:r>
          </a:p>
          <a:p>
            <a:pPr marL="457200" indent="-457200">
              <a:buFont typeface="+mj-lt"/>
              <a:buAutoNum type="arabicPeriod"/>
            </a:pPr>
            <a:r>
              <a:rPr lang="en-US" dirty="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Asthma Care &amp; Education (ACE)</a:t>
            </a:r>
          </a:p>
          <a:p>
            <a:pPr marL="457200" indent="-457200">
              <a:buFont typeface="+mj-lt"/>
              <a:buAutoNum type="arabicPeriod"/>
            </a:pPr>
            <a:r>
              <a:rPr lang="en-US" dirty="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Asthma Care Accelerator (ACA)</a:t>
            </a: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Autism  ECHO</a:t>
            </a:r>
          </a:p>
          <a:p>
            <a:pPr marL="457200" indent="-457200">
              <a:buFont typeface="+mj-lt"/>
              <a:buAutoNum type="arabicPeriod"/>
            </a:pPr>
            <a:r>
              <a:rPr lang="en-US" dirty="0" err="1"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Austism</a:t>
            </a: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 Behavior Solutions</a:t>
            </a: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Certified Peer Specialist</a:t>
            </a:r>
          </a:p>
          <a:p>
            <a:pPr marL="457200" indent="-457200">
              <a:buFont typeface="+mj-lt"/>
              <a:buAutoNum type="arabicPeriod"/>
            </a:pPr>
            <a:r>
              <a:rPr lang="en-US" dirty="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Child Psych </a:t>
            </a: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ECHO</a:t>
            </a:r>
            <a:endParaRPr lang="en-US" dirty="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endParaRPr>
          </a:p>
          <a:p>
            <a:pPr marL="457200" indent="-457200">
              <a:buFont typeface="+mj-lt"/>
              <a:buAutoNum type="arabicPeriod"/>
            </a:pPr>
            <a:r>
              <a:rPr lang="en-US" dirty="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Chronic Pain Management </a:t>
            </a: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ECHO</a:t>
            </a: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Community Health Worker</a:t>
            </a: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COVID-19</a:t>
            </a:r>
            <a:endParaRPr lang="en-US" dirty="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endParaRP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Dermatology ECHO</a:t>
            </a: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Dermatology: Urban Specialty</a:t>
            </a: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Developmental Disabilities </a:t>
            </a:r>
          </a:p>
          <a:p>
            <a:pPr marL="457200" indent="-457200">
              <a:buFont typeface="+mj-lt"/>
              <a:buAutoNum type="arabicPeriod"/>
            </a:pPr>
            <a:r>
              <a:rPr lang="en-US" dirty="0" err="1">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Hep</a:t>
            </a:r>
            <a:r>
              <a:rPr lang="en-US" dirty="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 C ECHO</a:t>
            </a: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Head Start</a:t>
            </a: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Hypertension </a:t>
            </a: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Kidney Disease</a:t>
            </a: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Opioid </a:t>
            </a:r>
            <a:r>
              <a:rPr lang="en-US" dirty="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Use Disorder </a:t>
            </a: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ECHO</a:t>
            </a: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Oral Health</a:t>
            </a:r>
            <a:endParaRPr lang="en-US" dirty="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endParaRP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Pain Management</a:t>
            </a:r>
            <a:endParaRPr lang="en-US" dirty="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endParaRP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Telemedicine ECHO</a:t>
            </a: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SEMO Diabetes</a:t>
            </a: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Trauma Informed Schools</a:t>
            </a:r>
          </a:p>
          <a:p>
            <a:pPr marL="457200" indent="-457200">
              <a:buFont typeface="+mj-lt"/>
              <a:buAutoNum type="arabicPeriod"/>
            </a:pPr>
            <a:r>
              <a:rPr lang="en-US"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Certified Peer Specialist </a:t>
            </a:r>
          </a:p>
          <a:p>
            <a:endParaRPr lang="en-US" dirty="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endParaRPr>
          </a:p>
        </p:txBody>
      </p:sp>
    </p:spTree>
    <p:extLst>
      <p:ext uri="{BB962C8B-B14F-4D97-AF65-F5344CB8AC3E}">
        <p14:creationId xmlns:p14="http://schemas.microsoft.com/office/powerpoint/2010/main" val="30277572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510363" y="961180"/>
            <a:ext cx="8304028" cy="427809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Missouri Telehealth Network</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University of Missouri- </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School of </a:t>
            </a: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Medicine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prstClr val="black"/>
                </a:solidFill>
                <a:effectLst/>
                <a:uLnTx/>
                <a:uFillTx/>
                <a:latin typeface="Calibri" panose="020F0502020204030204"/>
                <a:ea typeface="+mn-ea"/>
                <a:cs typeface="+mn-cs"/>
              </a:rPr>
              <a:t>Started </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in 1994</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prstClr val="black"/>
                </a:solidFill>
                <a:effectLst/>
                <a:uLnTx/>
                <a:uFillTx/>
                <a:latin typeface="Calibri" panose="020F0502020204030204"/>
                <a:ea typeface="+mn-ea"/>
                <a:cs typeface="+mn-cs"/>
              </a:rPr>
              <a:t>We educate </a:t>
            </a: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and train people interested in starting their own telehealth program</a:t>
            </a:r>
            <a:r>
              <a:rPr kumimoji="0" lang="en-US" sz="20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prstClr val="black"/>
                </a:solidFill>
                <a:effectLst/>
                <a:uLnTx/>
                <a:uFillTx/>
                <a:latin typeface="Calibri" panose="020F0502020204030204"/>
                <a:ea typeface="+mn-ea"/>
                <a:cs typeface="+mn-cs"/>
              </a:rPr>
              <a:t>We hold training conferences and meetings.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prstClr val="black"/>
                </a:solidFill>
                <a:effectLst/>
                <a:uLnTx/>
                <a:uFillTx/>
                <a:latin typeface="Calibri" panose="020F0502020204030204"/>
                <a:ea typeface="+mn-ea"/>
                <a:cs typeface="+mn-cs"/>
              </a:rPr>
              <a:t>We have technical, clinical, operational, legal &amp; regulatory and evaluation  telehealth expertise. </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prstClr val="black"/>
                </a:solidFill>
                <a:effectLst/>
                <a:uLnTx/>
                <a:uFillTx/>
                <a:latin typeface="Calibri" panose="020F0502020204030204"/>
                <a:ea typeface="+mn-ea"/>
                <a:cs typeface="+mn-cs"/>
              </a:rPr>
              <a:t>We have state, federal, grant, membership, and institutional funding.</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smtClean="0">
                <a:ln>
                  <a:noFill/>
                </a:ln>
                <a:solidFill>
                  <a:prstClr val="black"/>
                </a:solidFill>
                <a:effectLst/>
                <a:uLnTx/>
                <a:uFillTx/>
                <a:latin typeface="Calibri" panose="020F0502020204030204"/>
                <a:ea typeface="+mn-ea"/>
                <a:cs typeface="+mn-cs"/>
              </a:rPr>
              <a:t>Show-Me ECHO</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118872"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2" name="Picture 1"/>
          <p:cNvPicPr>
            <a:picLocks noChangeAspect="1"/>
          </p:cNvPicPr>
          <p:nvPr/>
        </p:nvPicPr>
        <p:blipFill>
          <a:blip r:embed="rId4"/>
          <a:stretch>
            <a:fillRect/>
          </a:stretch>
        </p:blipFill>
        <p:spPr>
          <a:xfrm>
            <a:off x="3105934" y="4152744"/>
            <a:ext cx="3112886" cy="2071484"/>
          </a:xfrm>
          <a:prstGeom prst="rect">
            <a:avLst/>
          </a:prstGeom>
        </p:spPr>
      </p:pic>
    </p:spTree>
    <p:extLst>
      <p:ext uri="{BB962C8B-B14F-4D97-AF65-F5344CB8AC3E}">
        <p14:creationId xmlns:p14="http://schemas.microsoft.com/office/powerpoint/2010/main" val="18737921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834117" y="1059184"/>
            <a:ext cx="4265423"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Self-efficacy Survey Results</a:t>
            </a:r>
            <a:endParaRPr kumimoji="0" lang="en-US"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TextBox 2"/>
          <p:cNvSpPr txBox="1"/>
          <p:nvPr/>
        </p:nvSpPr>
        <p:spPr>
          <a:xfrm>
            <a:off x="560717" y="4114800"/>
            <a:ext cx="23756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Picture 4"/>
          <p:cNvPicPr>
            <a:picLocks noChangeAspect="1"/>
          </p:cNvPicPr>
          <p:nvPr/>
        </p:nvPicPr>
        <p:blipFill>
          <a:blip r:embed="rId4"/>
          <a:stretch>
            <a:fillRect/>
          </a:stretch>
        </p:blipFill>
        <p:spPr>
          <a:xfrm>
            <a:off x="715993" y="1507233"/>
            <a:ext cx="7878724" cy="4735617"/>
          </a:xfrm>
          <a:prstGeom prst="rect">
            <a:avLst/>
          </a:prstGeom>
        </p:spPr>
      </p:pic>
    </p:spTree>
    <p:extLst>
      <p:ext uri="{BB962C8B-B14F-4D97-AF65-F5344CB8AC3E}">
        <p14:creationId xmlns:p14="http://schemas.microsoft.com/office/powerpoint/2010/main" val="29384523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1496092" y="2094872"/>
            <a:ext cx="6280483" cy="221599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b="1" dirty="0" smtClean="0">
                <a:solidFill>
                  <a:prstClr val="black"/>
                </a:solidFill>
                <a:latin typeface="Calibri" panose="020F0502020204030204"/>
              </a:rPr>
              <a:t>Dermatology Case Study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en-US" sz="2400" dirty="0" smtClean="0">
              <a:solidFill>
                <a:prstClr val="black"/>
              </a:solidFill>
              <a:latin typeface="Calibri" panose="020F0502020204030204"/>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smtClean="0">
                <a:solidFill>
                  <a:prstClr val="black"/>
                </a:solidFill>
                <a:latin typeface="Calibri" panose="020F0502020204030204"/>
                <a:hlinkClick r:id="rId4"/>
              </a:rPr>
              <a:t>ECHO Video</a:t>
            </a:r>
            <a:endParaRPr kumimoji="0" lang="en-US" sz="18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TextBox 2"/>
          <p:cNvSpPr txBox="1"/>
          <p:nvPr/>
        </p:nvSpPr>
        <p:spPr>
          <a:xfrm>
            <a:off x="560717" y="4114800"/>
            <a:ext cx="23756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prstClr val="black"/>
                </a:solidFill>
                <a:effectLst/>
                <a:uLnTx/>
                <a:uFillTx/>
                <a:latin typeface="Calibri" panose="020F0502020204030204"/>
                <a:ea typeface="+mn-ea"/>
                <a:cs typeface="+mn-cs"/>
              </a:rPr>
              <a:t> </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TextBox 3"/>
          <p:cNvSpPr txBox="1"/>
          <p:nvPr/>
        </p:nvSpPr>
        <p:spPr>
          <a:xfrm>
            <a:off x="1949116" y="4884821"/>
            <a:ext cx="5739063" cy="1200329"/>
          </a:xfrm>
          <a:prstGeom prst="rect">
            <a:avLst/>
          </a:prstGeom>
          <a:noFill/>
        </p:spPr>
        <p:txBody>
          <a:bodyPr wrap="square" rtlCol="0">
            <a:spAutoFit/>
          </a:bodyPr>
          <a:lstStyle/>
          <a:p>
            <a:pPr algn="ctr"/>
            <a:r>
              <a:rPr lang="en-US" dirty="0" smtClean="0"/>
              <a:t>*This video is available in Box with permission from the Missouri Telehealth Network and Show-Me ECHO Program.</a:t>
            </a:r>
            <a:br>
              <a:rPr lang="en-US" dirty="0" smtClean="0"/>
            </a:br>
            <a:r>
              <a:rPr lang="en-US" dirty="0" smtClean="0"/>
              <a:t/>
            </a:r>
            <a:br>
              <a:rPr lang="en-US" dirty="0" smtClean="0"/>
            </a:br>
            <a:r>
              <a:rPr lang="en-US" dirty="0"/>
              <a:t> </a:t>
            </a:r>
            <a:r>
              <a:rPr lang="en-US" u="sng" dirty="0">
                <a:hlinkClick r:id="rId5"/>
              </a:rPr>
              <a:t>https://showmeecho.org/</a:t>
            </a:r>
            <a:endParaRPr lang="en-US" dirty="0"/>
          </a:p>
        </p:txBody>
      </p:sp>
    </p:spTree>
    <p:extLst>
      <p:ext uri="{BB962C8B-B14F-4D97-AF65-F5344CB8AC3E}">
        <p14:creationId xmlns:p14="http://schemas.microsoft.com/office/powerpoint/2010/main" val="340255764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588818" y="840246"/>
            <a:ext cx="7800109" cy="461665"/>
          </a:xfrm>
          <a:prstGeom prst="rect">
            <a:avLst/>
          </a:prstGeom>
          <a:noFill/>
          <a:ln w="19050" cmpd="thickThin">
            <a:noFill/>
          </a:ln>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smtClean="0">
                <a:ln w="0"/>
                <a:solidFill>
                  <a:prstClr val="black"/>
                </a:solidFill>
                <a:effectLst>
                  <a:outerShdw blurRad="38100" dist="19050" dir="2700000" algn="tl" rotWithShape="0">
                    <a:prstClr val="black">
                      <a:alpha val="40000"/>
                    </a:prstClr>
                  </a:outerShdw>
                </a:effectLst>
                <a:uLnTx/>
                <a:uFillTx/>
                <a:latin typeface="Berlin Sans FB" panose="020E0602020502020306" pitchFamily="34" charset="0"/>
                <a:ea typeface="+mn-ea"/>
                <a:cs typeface="+mn-cs"/>
              </a:rPr>
              <a:t>Show-Me ECHO Schedule</a:t>
            </a:r>
            <a:endParaRPr kumimoji="0" lang="en-US" sz="2400" b="0" i="0" u="none" strike="noStrike" kern="1200" cap="none" spc="0" normalizeH="0" baseline="0" noProof="0" dirty="0">
              <a:ln/>
              <a:solidFill>
                <a:prstClr val="black"/>
              </a:solidFill>
              <a:effectLst/>
              <a:uLnTx/>
              <a:uFillTx/>
              <a:latin typeface="Calibri" panose="020F0502020204030204"/>
              <a:ea typeface="+mn-ea"/>
              <a:cs typeface="+mn-cs"/>
            </a:endParaRPr>
          </a:p>
        </p:txBody>
      </p:sp>
      <p:pic>
        <p:nvPicPr>
          <p:cNvPr id="2" name="Picture 1"/>
          <p:cNvPicPr>
            <a:picLocks noChangeAspect="1"/>
          </p:cNvPicPr>
          <p:nvPr/>
        </p:nvPicPr>
        <p:blipFill>
          <a:blip r:embed="rId3"/>
          <a:stretch>
            <a:fillRect/>
          </a:stretch>
        </p:blipFill>
        <p:spPr>
          <a:xfrm>
            <a:off x="1397420" y="1301911"/>
            <a:ext cx="5757674" cy="4872786"/>
          </a:xfrm>
          <a:prstGeom prst="rect">
            <a:avLst/>
          </a:prstGeom>
        </p:spPr>
      </p:pic>
    </p:spTree>
    <p:extLst>
      <p:ext uri="{BB962C8B-B14F-4D97-AF65-F5344CB8AC3E}">
        <p14:creationId xmlns:p14="http://schemas.microsoft.com/office/powerpoint/2010/main" val="13544649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311285" y="1053504"/>
            <a:ext cx="8579796" cy="1200329"/>
          </a:xfrm>
          <a:prstGeom prst="rect">
            <a:avLst/>
          </a:prstGeom>
          <a:noFill/>
        </p:spPr>
        <p:txBody>
          <a:bodyPr wrap="square" rtlCol="0">
            <a:spAutoFit/>
          </a:bodyPr>
          <a:lstStyle/>
          <a:p>
            <a:pPr algn="ctr"/>
            <a:r>
              <a:rPr lang="en-US" sz="3200" dirty="0" smtClean="0">
                <a:ln w="0"/>
              </a:rPr>
              <a:t>How do you sign up?</a:t>
            </a:r>
            <a:endParaRPr lang="en-US" sz="3200" dirty="0">
              <a:ln w="0"/>
            </a:endParaRPr>
          </a:p>
          <a:p>
            <a:pPr algn="ctr"/>
            <a:r>
              <a:rPr lang="en-US" sz="2000" dirty="0" smtClean="0"/>
              <a:t>go to: </a:t>
            </a:r>
            <a:r>
              <a:rPr lang="en-US" sz="2000" u="sng" dirty="0" smtClean="0">
                <a:solidFill>
                  <a:schemeClr val="accent1">
                    <a:lumMod val="75000"/>
                  </a:schemeClr>
                </a:solidFill>
              </a:rPr>
              <a:t>showmeecho.org</a:t>
            </a:r>
            <a:r>
              <a:rPr lang="en-US" sz="2000" dirty="0" smtClean="0"/>
              <a:t> </a:t>
            </a:r>
          </a:p>
          <a:p>
            <a:r>
              <a:rPr lang="en-US" sz="2000" dirty="0" smtClean="0"/>
              <a:t>	</a:t>
            </a:r>
            <a:endParaRPr lang="en-US" sz="2000" dirty="0"/>
          </a:p>
        </p:txBody>
      </p:sp>
      <p:pic>
        <p:nvPicPr>
          <p:cNvPr id="2" name="Picture 1"/>
          <p:cNvPicPr>
            <a:picLocks noChangeAspect="1"/>
          </p:cNvPicPr>
          <p:nvPr/>
        </p:nvPicPr>
        <p:blipFill>
          <a:blip r:embed="rId3"/>
          <a:stretch>
            <a:fillRect/>
          </a:stretch>
        </p:blipFill>
        <p:spPr>
          <a:xfrm>
            <a:off x="2220382" y="2246913"/>
            <a:ext cx="4761601" cy="3934632"/>
          </a:xfrm>
          <a:prstGeom prst="rect">
            <a:avLst/>
          </a:prstGeom>
        </p:spPr>
      </p:pic>
    </p:spTree>
    <p:extLst>
      <p:ext uri="{BB962C8B-B14F-4D97-AF65-F5344CB8AC3E}">
        <p14:creationId xmlns:p14="http://schemas.microsoft.com/office/powerpoint/2010/main" val="40479262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122835" y="2054477"/>
            <a:ext cx="4512806" cy="2897567"/>
          </a:xfrm>
          <a:prstGeom prst="rect">
            <a:avLst/>
          </a:prstGeom>
        </p:spPr>
      </p:pic>
      <p:sp>
        <p:nvSpPr>
          <p:cNvPr id="5" name="Rectangle 4"/>
          <p:cNvSpPr/>
          <p:nvPr/>
        </p:nvSpPr>
        <p:spPr>
          <a:xfrm>
            <a:off x="1706070" y="5169158"/>
            <a:ext cx="5346336" cy="1107996"/>
          </a:xfrm>
          <a:prstGeom prst="rect">
            <a:avLst/>
          </a:prstGeom>
          <a:noFill/>
        </p:spPr>
        <p:txBody>
          <a:bodyPr wrap="none" lIns="91440" tIns="45720" rIns="91440" bIns="45720">
            <a:spAutoFit/>
            <a:scene3d>
              <a:camera prst="perspectiveAbove"/>
              <a:lightRig rig="soft" dir="t">
                <a:rot lat="0" lon="0" rev="15600000"/>
              </a:lightRig>
            </a:scene3d>
            <a:sp3d extrusionH="57150" prstMaterial="softEdge">
              <a:bevelT w="25400" h="38100"/>
            </a:sp3d>
          </a:bodyPr>
          <a:lstStyle/>
          <a:p>
            <a:pPr algn="ctr"/>
            <a:r>
              <a:rPr lang="en-US" sz="6600" b="1" dirty="0" smtClean="0">
                <a:ln>
                  <a:solidFill>
                    <a:schemeClr val="tx1"/>
                  </a:solidFill>
                </a:ln>
                <a:solidFill>
                  <a:schemeClr val="accent4"/>
                </a:solidFill>
                <a:effectLst/>
                <a:latin typeface="Gill Sans Ultra Bold" panose="020B0A02020104020203" pitchFamily="34" charset="0"/>
              </a:rPr>
              <a:t>Superhub</a:t>
            </a:r>
            <a:endParaRPr lang="en-US" sz="6600" b="1" dirty="0">
              <a:ln>
                <a:solidFill>
                  <a:schemeClr val="tx1"/>
                </a:solidFill>
              </a:ln>
              <a:solidFill>
                <a:schemeClr val="accent4"/>
              </a:solidFill>
              <a:effectLst/>
              <a:latin typeface="Gill Sans Ultra Bold" panose="020B0A02020104020203" pitchFamily="34" charset="0"/>
            </a:endParaRPr>
          </a:p>
        </p:txBody>
      </p:sp>
      <p:sp>
        <p:nvSpPr>
          <p:cNvPr id="2" name="TextBox 1"/>
          <p:cNvSpPr txBox="1"/>
          <p:nvPr/>
        </p:nvSpPr>
        <p:spPr>
          <a:xfrm>
            <a:off x="3404937" y="1103165"/>
            <a:ext cx="2815389" cy="646331"/>
          </a:xfrm>
          <a:prstGeom prst="rect">
            <a:avLst/>
          </a:prstGeom>
          <a:noFill/>
        </p:spPr>
        <p:txBody>
          <a:bodyPr wrap="square" rtlCol="0">
            <a:spAutoFit/>
          </a:bodyPr>
          <a:lstStyle/>
          <a:p>
            <a:r>
              <a:rPr lang="en-US" sz="3600" dirty="0" smtClean="0"/>
              <a:t>Questions? </a:t>
            </a:r>
            <a:endParaRPr lang="en-US" sz="3600" dirty="0"/>
          </a:p>
        </p:txBody>
      </p:sp>
    </p:spTree>
    <p:extLst>
      <p:ext uri="{BB962C8B-B14F-4D97-AF65-F5344CB8AC3E}">
        <p14:creationId xmlns:p14="http://schemas.microsoft.com/office/powerpoint/2010/main" val="13383962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2117559" y="2258197"/>
            <a:ext cx="5534526" cy="2431435"/>
          </a:xfrm>
          <a:prstGeom prst="rect">
            <a:avLst/>
          </a:prstGeom>
          <a:noFill/>
        </p:spPr>
        <p:txBody>
          <a:bodyPr wrap="square" rtlCol="0">
            <a:spAutoFit/>
          </a:bodyPr>
          <a:lstStyle/>
          <a:p>
            <a:r>
              <a:rPr lang="en-US" sz="4400" b="1" dirty="0" smtClean="0"/>
              <a:t>Thank you</a:t>
            </a:r>
            <a:r>
              <a:rPr lang="en-US" sz="3600" b="1" dirty="0" smtClean="0"/>
              <a:t>, </a:t>
            </a:r>
            <a:r>
              <a:rPr lang="en-US" sz="3600" dirty="0" smtClean="0"/>
              <a:t>we know your time is valuable and appreciate that you shared some of it with us. </a:t>
            </a:r>
            <a:endParaRPr lang="en-US" sz="3600" dirty="0"/>
          </a:p>
        </p:txBody>
      </p:sp>
    </p:spTree>
    <p:extLst>
      <p:ext uri="{BB962C8B-B14F-4D97-AF65-F5344CB8AC3E}">
        <p14:creationId xmlns:p14="http://schemas.microsoft.com/office/powerpoint/2010/main" val="37092259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510363" y="961180"/>
            <a:ext cx="8304028" cy="1446550"/>
          </a:xfrm>
          <a:prstGeom prst="rect">
            <a:avLst/>
          </a:prstGeom>
        </p:spPr>
        <p:txBody>
          <a:bodyPr wrap="square">
            <a:spAutoFit/>
          </a:bodyPr>
          <a:lstStyle/>
          <a:p>
            <a:pPr algn="ctr"/>
            <a:endParaRPr lang="en-US" sz="2400" dirty="0" smtClean="0"/>
          </a:p>
          <a:p>
            <a:endParaRPr lang="en-US" sz="1400" dirty="0" smtClean="0"/>
          </a:p>
          <a:p>
            <a:endParaRPr lang="en-US" sz="2000" b="1" dirty="0"/>
          </a:p>
          <a:p>
            <a:endParaRPr lang="en-US" sz="1200" b="1" dirty="0"/>
          </a:p>
          <a:p>
            <a:pPr marL="118872" indent="0">
              <a:buNone/>
            </a:pPr>
            <a:endParaRPr lang="en-US" dirty="0"/>
          </a:p>
        </p:txBody>
      </p:sp>
      <p:pic>
        <p:nvPicPr>
          <p:cNvPr id="2" name="Picture 1"/>
          <p:cNvPicPr>
            <a:picLocks noChangeAspect="1"/>
          </p:cNvPicPr>
          <p:nvPr/>
        </p:nvPicPr>
        <p:blipFill>
          <a:blip r:embed="rId4"/>
          <a:stretch>
            <a:fillRect/>
          </a:stretch>
        </p:blipFill>
        <p:spPr>
          <a:xfrm>
            <a:off x="2261114" y="1395048"/>
            <a:ext cx="2014467" cy="1010747"/>
          </a:xfrm>
          <a:prstGeom prst="rect">
            <a:avLst/>
          </a:prstGeom>
        </p:spPr>
      </p:pic>
      <p:sp>
        <p:nvSpPr>
          <p:cNvPr id="4" name="TextBox 3"/>
          <p:cNvSpPr txBox="1"/>
          <p:nvPr/>
        </p:nvSpPr>
        <p:spPr>
          <a:xfrm>
            <a:off x="372341" y="4472497"/>
            <a:ext cx="6395865" cy="1477328"/>
          </a:xfrm>
          <a:prstGeom prst="rect">
            <a:avLst/>
          </a:prstGeom>
          <a:solidFill>
            <a:schemeClr val="bg1"/>
          </a:solidFill>
        </p:spPr>
        <p:txBody>
          <a:bodyPr wrap="square" rtlCol="0">
            <a:spAutoFit/>
          </a:bodyPr>
          <a:lstStyle/>
          <a:p>
            <a:r>
              <a:rPr lang="en-US" altLang="en-US" sz="2400" b="1" dirty="0">
                <a:latin typeface="Calibri" panose="020F0502020204030204" pitchFamily="34" charset="0"/>
              </a:rPr>
              <a:t>Project ECHO’s </a:t>
            </a:r>
            <a:r>
              <a:rPr lang="en-US" altLang="en-US" sz="2400" dirty="0">
                <a:latin typeface="Calibri" panose="020F0502020204030204" pitchFamily="34" charset="0"/>
              </a:rPr>
              <a:t>mission is to democratize medical knowledge and get best practice care to underserved people all over the world. </a:t>
            </a:r>
            <a:endParaRPr lang="en-US" altLang="en-US" sz="2400" dirty="0" smtClean="0">
              <a:latin typeface="Calibri" panose="020F0502020204030204" pitchFamily="34" charset="0"/>
            </a:endParaRPr>
          </a:p>
          <a:p>
            <a:endParaRPr lang="en-US" dirty="0"/>
          </a:p>
        </p:txBody>
      </p:sp>
      <p:sp>
        <p:nvSpPr>
          <p:cNvPr id="5" name="TextBox 4"/>
          <p:cNvSpPr txBox="1"/>
          <p:nvPr/>
        </p:nvSpPr>
        <p:spPr>
          <a:xfrm>
            <a:off x="845389" y="2654316"/>
            <a:ext cx="7401464" cy="1569660"/>
          </a:xfrm>
          <a:prstGeom prst="rect">
            <a:avLst/>
          </a:prstGeom>
          <a:solidFill>
            <a:schemeClr val="bg1"/>
          </a:solidFill>
        </p:spPr>
        <p:txBody>
          <a:bodyPr wrap="square" rtlCol="0">
            <a:spAutoFit/>
          </a:bodyPr>
          <a:lstStyle/>
          <a:p>
            <a:r>
              <a:rPr lang="en-US" sz="2400" b="1" dirty="0" smtClean="0"/>
              <a:t>Missouri Telehealth Network </a:t>
            </a:r>
            <a:r>
              <a:rPr lang="en-US" sz="2400" dirty="0" smtClean="0"/>
              <a:t>exists to develop, study, and use telehealth solutions that improve access by providing high-value, patient-centered health care and medical education in Missouri and beyond.</a:t>
            </a:r>
            <a:endParaRPr lang="en-US" sz="2400" dirty="0"/>
          </a:p>
        </p:txBody>
      </p:sp>
    </p:spTree>
    <p:extLst>
      <p:ext uri="{BB962C8B-B14F-4D97-AF65-F5344CB8AC3E}">
        <p14:creationId xmlns:p14="http://schemas.microsoft.com/office/powerpoint/2010/main" val="9177432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576879" y="1324607"/>
            <a:ext cx="7825562" cy="707886"/>
          </a:xfrm>
          <a:prstGeom prst="rect">
            <a:avLst/>
          </a:prstGeom>
          <a:noFill/>
          <a:ln w="19050" cmpd="thickThin">
            <a:solidFill>
              <a:schemeClr val="bg1"/>
            </a:solidFill>
          </a:ln>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smtClean="0">
                <a:ln w="0"/>
                <a:solidFill>
                  <a:prstClr val="black"/>
                </a:solidFill>
                <a:effectLst>
                  <a:outerShdw blurRad="38100" dist="19050" dir="2700000" algn="tl" rotWithShape="0">
                    <a:prstClr val="black">
                      <a:alpha val="40000"/>
                    </a:prstClr>
                  </a:outerShdw>
                </a:effectLst>
                <a:uLnTx/>
                <a:uFillTx/>
                <a:latin typeface="Berlin Sans FB" panose="020E0602020502020306" pitchFamily="34" charset="0"/>
                <a:ea typeface="+mn-ea"/>
                <a:cs typeface="+mn-cs"/>
              </a:rPr>
              <a:t>Why do we do telehealth / ECHO?</a:t>
            </a:r>
          </a:p>
        </p:txBody>
      </p:sp>
      <p:sp>
        <p:nvSpPr>
          <p:cNvPr id="6" name="Content Placeholder 2"/>
          <p:cNvSpPr txBox="1">
            <a:spLocks/>
          </p:cNvSpPr>
          <p:nvPr/>
        </p:nvSpPr>
        <p:spPr>
          <a:xfrm>
            <a:off x="457200" y="2708694"/>
            <a:ext cx="8229600" cy="331491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Because </a:t>
            </a:r>
            <a:r>
              <a:rPr kumimoji="0" lang="en-US" sz="2400" b="1" i="0" u="none" strike="noStrike" kern="1200" cap="none" spc="0" normalizeH="0" baseline="0" noProof="0" dirty="0" smtClean="0">
                <a:ln>
                  <a:noFill/>
                </a:ln>
                <a:solidFill>
                  <a:prstClr val="black"/>
                </a:solidFill>
                <a:effectLst/>
                <a:uLnTx/>
                <a:uFillTx/>
                <a:latin typeface="Calibri" panose="020F0502020204030204"/>
                <a:ea typeface="+mn-ea"/>
                <a:cs typeface="+mn-cs"/>
              </a:rPr>
              <a:t>clinical shortages </a:t>
            </a: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&amp; </a:t>
            </a:r>
            <a:r>
              <a:rPr kumimoji="0" lang="en-US" sz="2400" b="1" i="0" u="none" strike="noStrike" kern="1200" cap="none" spc="0" normalizeH="0" baseline="0" noProof="0" dirty="0" smtClean="0">
                <a:ln>
                  <a:noFill/>
                </a:ln>
                <a:solidFill>
                  <a:prstClr val="black"/>
                </a:solidFill>
                <a:effectLst/>
                <a:uLnTx/>
                <a:uFillTx/>
                <a:latin typeface="Calibri" panose="020F0502020204030204"/>
                <a:ea typeface="+mn-ea"/>
                <a:cs typeface="+mn-cs"/>
              </a:rPr>
              <a:t>clinician maldistribution</a:t>
            </a: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To </a:t>
            </a:r>
            <a:r>
              <a:rPr kumimoji="0" lang="en-US" sz="2400" b="1" i="0" u="none" strike="noStrike" kern="1200" cap="none" spc="0" normalizeH="0" baseline="0" noProof="0" dirty="0" smtClean="0">
                <a:ln>
                  <a:noFill/>
                </a:ln>
                <a:solidFill>
                  <a:prstClr val="black"/>
                </a:solidFill>
                <a:effectLst/>
                <a:uLnTx/>
                <a:uFillTx/>
                <a:latin typeface="Calibri" panose="020F0502020204030204"/>
                <a:ea typeface="+mn-ea"/>
                <a:cs typeface="+mn-cs"/>
              </a:rPr>
              <a:t>increase access </a:t>
            </a: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to high quality healthcare.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To decrease </a:t>
            </a:r>
            <a:r>
              <a:rPr kumimoji="0" lang="en-US" sz="2400" b="1" i="0" u="none" strike="noStrike" kern="1200" cap="none" spc="0" normalizeH="0" baseline="0" noProof="0" dirty="0" smtClean="0">
                <a:ln>
                  <a:noFill/>
                </a:ln>
                <a:solidFill>
                  <a:prstClr val="black"/>
                </a:solidFill>
                <a:effectLst/>
                <a:uLnTx/>
                <a:uFillTx/>
                <a:latin typeface="Calibri" panose="020F0502020204030204"/>
                <a:ea typeface="+mn-ea"/>
                <a:cs typeface="+mn-cs"/>
              </a:rPr>
              <a:t>travel</a:t>
            </a: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 cost, &amp; hardship.</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Because </a:t>
            </a:r>
            <a:r>
              <a:rPr kumimoji="0" lang="en-US" sz="2400" b="1" i="0" u="none" strike="noStrike" kern="1200" cap="none" spc="0" normalizeH="0" baseline="0" noProof="0" dirty="0" smtClean="0">
                <a:ln>
                  <a:noFill/>
                </a:ln>
                <a:solidFill>
                  <a:prstClr val="black"/>
                </a:solidFill>
                <a:effectLst/>
                <a:uLnTx/>
                <a:uFillTx/>
                <a:latin typeface="Calibri" panose="020F0502020204030204"/>
                <a:ea typeface="+mn-ea"/>
                <a:cs typeface="+mn-cs"/>
              </a:rPr>
              <a:t>early dx prevents suffering, saves lives</a:t>
            </a: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 &amp;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To provide clinical </a:t>
            </a:r>
            <a:r>
              <a:rPr kumimoji="0" lang="en-US" sz="2400" b="1" i="0" u="none" strike="noStrike" kern="1200" cap="none" spc="0" normalizeH="0" baseline="0" noProof="0" dirty="0" smtClean="0">
                <a:ln>
                  <a:noFill/>
                </a:ln>
                <a:solidFill>
                  <a:prstClr val="black"/>
                </a:solidFill>
                <a:effectLst/>
                <a:uLnTx/>
                <a:uFillTx/>
                <a:latin typeface="Calibri" panose="020F0502020204030204"/>
                <a:ea typeface="+mn-ea"/>
                <a:cs typeface="+mn-cs"/>
              </a:rPr>
              <a:t>education &amp; training</a:t>
            </a: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dirty="0" smtClean="0">
                <a:ln>
                  <a:noFill/>
                </a:ln>
                <a:solidFill>
                  <a:prstClr val="black"/>
                </a:solidFill>
                <a:effectLst/>
                <a:uLnTx/>
                <a:uFillTx/>
                <a:latin typeface="Calibri" panose="020F0502020204030204"/>
                <a:ea typeface="+mn-ea"/>
                <a:cs typeface="+mn-cs"/>
              </a:rPr>
              <a:t>To provide </a:t>
            </a:r>
            <a:r>
              <a:rPr kumimoji="0" lang="en-US" sz="2400" b="1" i="0" u="none" strike="noStrike" kern="1200" cap="none" spc="0" normalizeH="0" baseline="0" noProof="0" dirty="0" smtClean="0">
                <a:ln>
                  <a:noFill/>
                </a:ln>
                <a:solidFill>
                  <a:prstClr val="black"/>
                </a:solidFill>
                <a:effectLst/>
                <a:uLnTx/>
                <a:uFillTx/>
                <a:latin typeface="Calibri" panose="020F0502020204030204"/>
                <a:ea typeface="+mn-ea"/>
                <a:cs typeface="+mn-cs"/>
              </a:rPr>
              <a:t>economic development- keeping health dollars local.</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37086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437745" y="1160686"/>
            <a:ext cx="5262664" cy="4708981"/>
          </a:xfrm>
          <a:prstGeom prst="rect">
            <a:avLst/>
          </a:prstGeom>
          <a:noFill/>
          <a:ln w="19050" cmpd="thickThin">
            <a:solidFill>
              <a:schemeClr val="tx1"/>
            </a:solidFill>
          </a:ln>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4000" dirty="0" smtClean="0">
                <a:ln w="0"/>
                <a:effectLst>
                  <a:outerShdw blurRad="38100" dist="19050" dir="2700000" algn="tl" rotWithShape="0">
                    <a:schemeClr val="dk1">
                      <a:alpha val="40000"/>
                    </a:schemeClr>
                  </a:outerShdw>
                </a:effectLst>
                <a:latin typeface="Berlin Sans FB" panose="020E0602020502020306" pitchFamily="34" charset="0"/>
              </a:rPr>
              <a:t>Limits of 1:1 Telehealth</a:t>
            </a:r>
          </a:p>
          <a:p>
            <a:r>
              <a:rPr lang="en-US" sz="2800" dirty="0"/>
              <a:t>A telehealth specialty outpatient visit allows one patient at a time to be seen.</a:t>
            </a:r>
          </a:p>
          <a:p>
            <a:endParaRPr lang="en-US" sz="1200" dirty="0"/>
          </a:p>
          <a:p>
            <a:r>
              <a:rPr lang="en-US" sz="2800" dirty="0"/>
              <a:t>Telehealth increases </a:t>
            </a:r>
            <a:r>
              <a:rPr lang="en-US" sz="2800" b="1" dirty="0"/>
              <a:t>access </a:t>
            </a:r>
            <a:r>
              <a:rPr lang="en-US" sz="2800" dirty="0"/>
              <a:t>to care for the patient, who might not have been able to see a specialist otherwise, but it does not increase </a:t>
            </a:r>
            <a:r>
              <a:rPr lang="en-US" sz="2800" b="1" dirty="0"/>
              <a:t>capacity</a:t>
            </a:r>
            <a:r>
              <a:rPr lang="en-US" sz="2800" dirty="0"/>
              <a:t>.</a:t>
            </a:r>
          </a:p>
          <a:p>
            <a:pPr marL="342900" indent="-342900">
              <a:buFont typeface="Arial" panose="020B0604020202020204" pitchFamily="34" charset="0"/>
              <a:buChar char="•"/>
            </a:pPr>
            <a:endParaRPr lang="en-US" sz="2400" b="1" cap="none" spc="0" dirty="0">
              <a:ln/>
              <a:solidFill>
                <a:schemeClr val="accent4">
                  <a:lumMod val="75000"/>
                </a:schemeClr>
              </a:solidFill>
              <a:effectLst/>
              <a:latin typeface="Berlin Sans FB" panose="020E0602020502020306" pitchFamily="34" charset="0"/>
            </a:endParaRPr>
          </a:p>
        </p:txBody>
      </p:sp>
      <p:pic>
        <p:nvPicPr>
          <p:cNvPr id="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9034" y="1605063"/>
            <a:ext cx="2926291" cy="438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79218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219946" y="1032418"/>
            <a:ext cx="8568308"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mn-cs"/>
              </a:rPr>
              <a:t>ECHO</a:t>
            </a:r>
            <a:r>
              <a:rPr kumimoji="0" lang="en-US" sz="2800" b="0" i="0" u="none" strike="noStrike" kern="1200" cap="none" spc="0" normalizeH="0" baseline="0" noProof="0" dirty="0" smtClean="0">
                <a:ln>
                  <a:noFill/>
                </a:ln>
                <a:solidFill>
                  <a:prstClr val="black"/>
                </a:solidFill>
                <a:effectLst/>
                <a:uLnTx/>
                <a:uFillTx/>
                <a:latin typeface="Calibri" panose="020F0502020204030204"/>
                <a:ea typeface="+mn-ea"/>
                <a:cs typeface="+mn-cs"/>
              </a:rPr>
              <a:t> is </a:t>
            </a:r>
            <a:r>
              <a:rPr kumimoji="0" lang="en-US" sz="28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mn-cs"/>
              </a:rPr>
              <a:t>E</a:t>
            </a:r>
            <a:r>
              <a:rPr kumimoji="0" lang="en-US" sz="2800" b="0" i="0" u="none" strike="noStrike" kern="1200" cap="none" spc="0" normalizeH="0" baseline="0" noProof="0" dirty="0" smtClean="0">
                <a:ln>
                  <a:noFill/>
                </a:ln>
                <a:solidFill>
                  <a:prstClr val="black"/>
                </a:solidFill>
                <a:effectLst/>
                <a:uLnTx/>
                <a:uFillTx/>
                <a:latin typeface="Calibri" panose="020F0502020204030204"/>
                <a:ea typeface="+mn-ea"/>
                <a:cs typeface="+mn-cs"/>
              </a:rPr>
              <a:t>xtension for </a:t>
            </a:r>
            <a:r>
              <a:rPr kumimoji="0" lang="en-US" sz="28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mn-cs"/>
              </a:rPr>
              <a:t>C</a:t>
            </a:r>
            <a:r>
              <a:rPr kumimoji="0" lang="en-US" sz="2800" b="0" i="0" u="none" strike="noStrike" kern="1200" cap="none" spc="0" normalizeH="0" baseline="0" noProof="0" dirty="0" smtClean="0">
                <a:ln>
                  <a:noFill/>
                </a:ln>
                <a:solidFill>
                  <a:prstClr val="black"/>
                </a:solidFill>
                <a:effectLst/>
                <a:uLnTx/>
                <a:uFillTx/>
                <a:latin typeface="Calibri" panose="020F0502020204030204"/>
                <a:ea typeface="+mn-ea"/>
                <a:cs typeface="+mn-cs"/>
              </a:rPr>
              <a:t>ommunity </a:t>
            </a:r>
            <a:r>
              <a:rPr kumimoji="0" lang="en-US" sz="28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mn-cs"/>
              </a:rPr>
              <a:t>H</a:t>
            </a:r>
            <a:r>
              <a:rPr kumimoji="0" lang="en-US" sz="2800" b="0" i="0" u="none" strike="noStrike" kern="1200" cap="none" spc="0" normalizeH="0" baseline="0" noProof="0" dirty="0" smtClean="0">
                <a:ln>
                  <a:noFill/>
                </a:ln>
                <a:solidFill>
                  <a:prstClr val="black"/>
                </a:solidFill>
                <a:effectLst/>
                <a:uLnTx/>
                <a:uFillTx/>
                <a:latin typeface="Calibri" panose="020F0502020204030204"/>
                <a:ea typeface="+mn-ea"/>
                <a:cs typeface="+mn-cs"/>
              </a:rPr>
              <a:t>ealthcare </a:t>
            </a:r>
            <a:r>
              <a:rPr kumimoji="0" lang="en-US" sz="28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mn-cs"/>
              </a:rPr>
              <a:t>O</a:t>
            </a:r>
            <a:r>
              <a:rPr kumimoji="0" lang="en-US" sz="2800" b="0" i="0" u="none" strike="noStrike" kern="1200" cap="none" spc="0" normalizeH="0" baseline="0" noProof="0" dirty="0" smtClean="0">
                <a:ln>
                  <a:noFill/>
                </a:ln>
                <a:solidFill>
                  <a:prstClr val="black"/>
                </a:solidFill>
                <a:effectLst/>
                <a:uLnTx/>
                <a:uFillTx/>
                <a:latin typeface="Calibri" panose="020F0502020204030204"/>
                <a:ea typeface="+mn-ea"/>
                <a:cs typeface="+mn-cs"/>
              </a:rPr>
              <a:t>utcomes</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8" name="Picture 7"/>
          <p:cNvPicPr/>
          <p:nvPr/>
        </p:nvPicPr>
        <p:blipFill>
          <a:blip r:embed="rId4" cstate="print">
            <a:extLst>
              <a:ext uri="{28A0092B-C50C-407E-A947-70E740481C1C}">
                <a14:useLocalDpi xmlns:a14="http://schemas.microsoft.com/office/drawing/2010/main" val="0"/>
              </a:ext>
            </a:extLst>
          </a:blip>
          <a:stretch>
            <a:fillRect/>
          </a:stretch>
        </p:blipFill>
        <p:spPr bwMode="auto">
          <a:xfrm>
            <a:off x="1154253" y="1837427"/>
            <a:ext cx="6699694" cy="4330468"/>
          </a:xfrm>
          <a:prstGeom prst="rect">
            <a:avLst/>
          </a:prstGeom>
          <a:noFill/>
          <a:ln>
            <a:noFill/>
          </a:ln>
        </p:spPr>
      </p:pic>
    </p:spTree>
    <p:extLst>
      <p:ext uri="{BB962C8B-B14F-4D97-AF65-F5344CB8AC3E}">
        <p14:creationId xmlns:p14="http://schemas.microsoft.com/office/powerpoint/2010/main" val="153466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1767627" y="3794554"/>
            <a:ext cx="5575565" cy="1077218"/>
          </a:xfrm>
          <a:prstGeom prst="rect">
            <a:avLst/>
          </a:prstGeom>
          <a:noFill/>
          <a:ln w="19050" cmpd="thickThin">
            <a:solidFill>
              <a:schemeClr val="tx1"/>
            </a:solidFill>
          </a:ln>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w="0"/>
                <a:solidFill>
                  <a:prstClr val="black"/>
                </a:solidFill>
                <a:effectLst>
                  <a:outerShdw blurRad="38100" dist="19050" dir="2700000" algn="tl" rotWithShape="0">
                    <a:prstClr val="black">
                      <a:alpha val="40000"/>
                    </a:prstClr>
                  </a:outerShdw>
                </a:effectLst>
                <a:uLnTx/>
                <a:uFillTx/>
                <a:latin typeface="Berlin Sans FB" panose="020E0602020502020306" pitchFamily="34" charset="0"/>
                <a:ea typeface="+mn-ea"/>
                <a:cs typeface="+mn-cs"/>
              </a:rPr>
              <a:t>ECHO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w="0"/>
                <a:solidFill>
                  <a:prstClr val="black"/>
                </a:solidFill>
                <a:effectLst>
                  <a:outerShdw blurRad="38100" dist="19050" dir="2700000" algn="tl" rotWithShape="0">
                    <a:prstClr val="black">
                      <a:alpha val="40000"/>
                    </a:prstClr>
                  </a:outerShdw>
                </a:effectLst>
                <a:uLnTx/>
                <a:uFillTx/>
                <a:latin typeface="Berlin Sans FB" panose="020E0602020502020306" pitchFamily="34" charset="0"/>
                <a:ea typeface="+mn-ea"/>
                <a:cs typeface="+mn-cs"/>
              </a:rPr>
              <a:t>Moves Knowledge, Not Patients</a:t>
            </a:r>
            <a:endParaRPr kumimoji="0" lang="en-US" sz="3200" b="1" i="0" u="none" strike="noStrike" kern="1200" cap="none" spc="0" normalizeH="0" baseline="0" noProof="0" dirty="0">
              <a:ln/>
              <a:solidFill>
                <a:srgbClr val="FFC000">
                  <a:lumMod val="75000"/>
                </a:srgbClr>
              </a:solidFill>
              <a:effectLst/>
              <a:uLnTx/>
              <a:uFillTx/>
              <a:latin typeface="Berlin Sans FB" panose="020E0602020502020306" pitchFamily="34" charset="0"/>
              <a:ea typeface="+mn-ea"/>
              <a:cs typeface="+mn-cs"/>
            </a:endParaRPr>
          </a:p>
        </p:txBody>
      </p:sp>
      <p:sp>
        <p:nvSpPr>
          <p:cNvPr id="3" name="TextBox 2"/>
          <p:cNvSpPr txBox="1"/>
          <p:nvPr/>
        </p:nvSpPr>
        <p:spPr>
          <a:xfrm>
            <a:off x="70336" y="1170441"/>
            <a:ext cx="8970145" cy="2277547"/>
          </a:xfrm>
          <a:prstGeom prst="rect">
            <a:avLst/>
          </a:prstGeom>
          <a:noFill/>
        </p:spPr>
        <p:txBody>
          <a:bodyPr wrap="square" rtlCol="0">
            <a:spAutoFit/>
          </a:bodyPr>
          <a:lstStyle/>
          <a:p>
            <a:pPr lvl="0" algn="ctr"/>
            <a:r>
              <a:rPr lang="en-US" sz="2400" b="1" dirty="0" smtClean="0"/>
              <a:t>What </a:t>
            </a:r>
            <a:r>
              <a:rPr lang="en-US" sz="2400" b="1" dirty="0"/>
              <a:t>is ECHO?</a:t>
            </a:r>
            <a:r>
              <a:rPr lang="en-US" sz="2400" dirty="0"/>
              <a:t> </a:t>
            </a:r>
            <a:endParaRPr lang="en-US" sz="2400" dirty="0" smtClean="0"/>
          </a:p>
          <a:p>
            <a:pPr lvl="0" algn="ctr"/>
            <a:r>
              <a:rPr lang="en-US" dirty="0" smtClean="0"/>
              <a:t>ECHO </a:t>
            </a:r>
            <a:r>
              <a:rPr lang="en-US" dirty="0"/>
              <a:t>(Extension for Community Healthcare Outcomes) is an educational program that </a:t>
            </a:r>
            <a:r>
              <a:rPr lang="en-US" dirty="0" smtClean="0"/>
              <a:t>uses </a:t>
            </a:r>
            <a:r>
              <a:rPr lang="en-US" dirty="0"/>
              <a:t>videoconferencing technology to create communities of learning focused on specialists sharing their expertise with community providers, who can give their patients improved </a:t>
            </a:r>
            <a:endParaRPr lang="en-US" dirty="0" smtClean="0"/>
          </a:p>
          <a:p>
            <a:pPr lvl="0" algn="ctr"/>
            <a:r>
              <a:rPr lang="en-US" dirty="0" smtClean="0"/>
              <a:t>care </a:t>
            </a:r>
            <a:r>
              <a:rPr lang="en-US" dirty="0"/>
              <a:t>in their own communities.</a:t>
            </a:r>
            <a:endParaRPr kumimoji="0" lang="en-US" sz="3200"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smtClean="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mn-cs"/>
              </a:rPr>
              <a:t>E</a:t>
            </a:r>
            <a:r>
              <a:rPr kumimoji="0" lang="en-US" sz="2800" b="0" i="0" u="none" strike="noStrike" kern="1200" cap="none" spc="0" normalizeH="0" baseline="0" noProof="0" dirty="0" smtClean="0">
                <a:ln>
                  <a:noFill/>
                </a:ln>
                <a:solidFill>
                  <a:prstClr val="black"/>
                </a:solidFill>
                <a:effectLst/>
                <a:uLnTx/>
                <a:uFillTx/>
                <a:latin typeface="Calibri" panose="020F0502020204030204"/>
                <a:ea typeface="+mn-ea"/>
                <a:cs typeface="+mn-cs"/>
              </a:rPr>
              <a:t>xtension for </a:t>
            </a:r>
            <a:r>
              <a:rPr kumimoji="0" lang="en-US" sz="28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mn-cs"/>
              </a:rPr>
              <a:t>C</a:t>
            </a:r>
            <a:r>
              <a:rPr kumimoji="0" lang="en-US" sz="2800" b="0" i="0" u="none" strike="noStrike" kern="1200" cap="none" spc="0" normalizeH="0" baseline="0" noProof="0" dirty="0" smtClean="0">
                <a:ln>
                  <a:noFill/>
                </a:ln>
                <a:solidFill>
                  <a:prstClr val="black"/>
                </a:solidFill>
                <a:effectLst/>
                <a:uLnTx/>
                <a:uFillTx/>
                <a:latin typeface="Calibri" panose="020F0502020204030204"/>
                <a:ea typeface="+mn-ea"/>
                <a:cs typeface="+mn-cs"/>
              </a:rPr>
              <a:t>ommunity </a:t>
            </a:r>
            <a:r>
              <a:rPr kumimoji="0" lang="en-US" sz="28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mn-cs"/>
              </a:rPr>
              <a:t>H</a:t>
            </a:r>
            <a:r>
              <a:rPr kumimoji="0" lang="en-US" sz="2800" b="0" i="0" u="none" strike="noStrike" kern="1200" cap="none" spc="0" normalizeH="0" baseline="0" noProof="0" dirty="0" smtClean="0">
                <a:ln>
                  <a:noFill/>
                </a:ln>
                <a:solidFill>
                  <a:prstClr val="black"/>
                </a:solidFill>
                <a:effectLst/>
                <a:uLnTx/>
                <a:uFillTx/>
                <a:latin typeface="Calibri" panose="020F0502020204030204"/>
                <a:ea typeface="+mn-ea"/>
                <a:cs typeface="+mn-cs"/>
              </a:rPr>
              <a:t>ealthcare </a:t>
            </a:r>
            <a:r>
              <a:rPr kumimoji="0" lang="en-US" sz="2800" b="1" i="0" u="none" strike="noStrike" kern="1200" cap="none" spc="0" normalizeH="0" baseline="0" noProof="0" dirty="0" smtClean="0">
                <a:ln>
                  <a:noFill/>
                </a:ln>
                <a:solidFill>
                  <a:prstClr val="black"/>
                </a:solidFill>
                <a:effectLst>
                  <a:outerShdw blurRad="38100" dist="38100" dir="2700000" algn="tl">
                    <a:srgbClr val="000000">
                      <a:alpha val="43137"/>
                    </a:srgbClr>
                  </a:outerShdw>
                </a:effectLst>
                <a:uLnTx/>
                <a:uFillTx/>
                <a:latin typeface="Calibri" panose="020F0502020204030204"/>
                <a:ea typeface="+mn-ea"/>
                <a:cs typeface="+mn-cs"/>
              </a:rPr>
              <a:t>O</a:t>
            </a:r>
            <a:r>
              <a:rPr kumimoji="0" lang="en-US" sz="2800" b="0" i="0" u="none" strike="noStrike" kern="1200" cap="none" spc="0" normalizeH="0" baseline="0" noProof="0" dirty="0" smtClean="0">
                <a:ln>
                  <a:noFill/>
                </a:ln>
                <a:solidFill>
                  <a:prstClr val="black"/>
                </a:solidFill>
                <a:effectLst/>
                <a:uLnTx/>
                <a:uFillTx/>
                <a:latin typeface="Calibri" panose="020F0502020204030204"/>
                <a:ea typeface="+mn-ea"/>
                <a:cs typeface="+mn-cs"/>
              </a:rPr>
              <a:t>utcomes</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Box 5"/>
          <p:cNvSpPr txBox="1"/>
          <p:nvPr/>
        </p:nvSpPr>
        <p:spPr>
          <a:xfrm>
            <a:off x="741872" y="5122157"/>
            <a:ext cx="7522234" cy="954107"/>
          </a:xfrm>
          <a:prstGeom prst="rect">
            <a:avLst/>
          </a:prstGeom>
          <a:solidFill>
            <a:schemeClr val="accent4">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smtClean="0">
                <a:ln>
                  <a:noFill/>
                </a:ln>
                <a:solidFill>
                  <a:prstClr val="black"/>
                </a:solidFill>
                <a:effectLst/>
                <a:uLnTx/>
                <a:uFillTx/>
                <a:latin typeface="Calibri" panose="020F0502020204030204"/>
                <a:ea typeface="+mn-ea"/>
                <a:cs typeface="+mn-cs"/>
              </a:rPr>
              <a:t>Telementoring</a:t>
            </a:r>
            <a:r>
              <a:rPr kumimoji="0" lang="en-US" sz="2800" b="0" i="0" u="none" strike="noStrike" kern="1200" cap="none" spc="0" normalizeH="0" baseline="0" noProof="0" dirty="0" smtClean="0">
                <a:ln>
                  <a:noFill/>
                </a:ln>
                <a:solidFill>
                  <a:prstClr val="black"/>
                </a:solidFill>
                <a:effectLst/>
                <a:uLnTx/>
                <a:uFillTx/>
                <a:latin typeface="Calibri" panose="020F0502020204030204"/>
                <a:ea typeface="+mn-ea"/>
                <a:cs typeface="+mn-cs"/>
              </a:rPr>
              <a:t> project that creates communities of learning.</a:t>
            </a:r>
          </a:p>
        </p:txBody>
      </p:sp>
    </p:spTree>
    <p:extLst>
      <p:ext uri="{BB962C8B-B14F-4D97-AF65-F5344CB8AC3E}">
        <p14:creationId xmlns:p14="http://schemas.microsoft.com/office/powerpoint/2010/main" val="19432930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p:nvSpPr>
        <p:spPr>
          <a:xfrm>
            <a:off x="209550" y="1063410"/>
            <a:ext cx="8681531" cy="5016758"/>
          </a:xfrm>
          <a:prstGeom prst="rect">
            <a:avLst/>
          </a:prstGeom>
          <a:noFill/>
          <a:ln w="19050" cmpd="thickThin">
            <a:noFill/>
          </a:ln>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4000" dirty="0" smtClean="0">
                <a:ln w="0"/>
                <a:effectLst>
                  <a:outerShdw blurRad="38100" dist="19050" dir="2700000" algn="tl" rotWithShape="0">
                    <a:schemeClr val="dk1">
                      <a:alpha val="40000"/>
                    </a:schemeClr>
                  </a:outerShdw>
                </a:effectLst>
                <a:latin typeface="Berlin Sans FB" panose="020E0602020502020306" pitchFamily="34" charset="0"/>
              </a:rPr>
              <a:t>Dr. Sanjeev Arora M.D., </a:t>
            </a:r>
            <a:r>
              <a:rPr lang="en-US" sz="4000" dirty="0" err="1" smtClean="0">
                <a:ln w="0"/>
                <a:effectLst>
                  <a:outerShdw blurRad="38100" dist="19050" dir="2700000" algn="tl" rotWithShape="0">
                    <a:schemeClr val="dk1">
                      <a:alpha val="40000"/>
                    </a:schemeClr>
                  </a:outerShdw>
                </a:effectLst>
                <a:latin typeface="Berlin Sans FB" panose="020E0602020502020306" pitchFamily="34" charset="0"/>
              </a:rPr>
              <a:t>Hepatologist</a:t>
            </a:r>
            <a:endParaRPr lang="en-US" sz="4000" dirty="0" smtClean="0">
              <a:ln w="0"/>
              <a:effectLst>
                <a:outerShdw blurRad="38100" dist="19050" dir="2700000" algn="tl" rotWithShape="0">
                  <a:schemeClr val="dk1">
                    <a:alpha val="40000"/>
                  </a:schemeClr>
                </a:outerShdw>
              </a:effectLst>
              <a:latin typeface="Berlin Sans FB" panose="020E0602020502020306" pitchFamily="34" charset="0"/>
            </a:endParaRPr>
          </a:p>
          <a:p>
            <a:pPr marL="342900" indent="-342900">
              <a:buFont typeface="Arial" panose="020B0604020202020204" pitchFamily="34" charset="0"/>
              <a:buChar char="•"/>
            </a:pPr>
            <a:r>
              <a:rPr lang="en-US" sz="2800"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University of New Mexico</a:t>
            </a:r>
          </a:p>
          <a:p>
            <a:pPr marL="342900" indent="-342900">
              <a:buFont typeface="Arial" panose="020B0604020202020204" pitchFamily="34" charset="0"/>
              <a:buChar char="•"/>
            </a:pPr>
            <a:r>
              <a:rPr lang="en-US" sz="2800"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Developed Project ECHO for Hep C in 2003</a:t>
            </a:r>
          </a:p>
          <a:p>
            <a:pPr marL="342900" indent="-342900">
              <a:buFont typeface="Arial" panose="020B0604020202020204" pitchFamily="34" charset="0"/>
              <a:buChar char="•"/>
            </a:pPr>
            <a:r>
              <a:rPr lang="en-US" sz="2800" dirty="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8</a:t>
            </a:r>
            <a:r>
              <a:rPr lang="en-US" sz="2800" cap="none" spc="0"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 month wait to see him in the Hep C clinic</a:t>
            </a:r>
          </a:p>
          <a:p>
            <a:pPr marL="342900" indent="-342900">
              <a:buFont typeface="Arial" panose="020B0604020202020204" pitchFamily="34" charset="0"/>
              <a:buChar char="•"/>
            </a:pPr>
            <a:r>
              <a:rPr lang="en-US" sz="2800"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Put together Interdisciplinary team</a:t>
            </a:r>
          </a:p>
          <a:p>
            <a:pPr marL="342900" indent="-342900">
              <a:buFont typeface="Arial" panose="020B0604020202020204" pitchFamily="34" charset="0"/>
              <a:buChar char="•"/>
            </a:pPr>
            <a:r>
              <a:rPr lang="en-US" sz="2800"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Recruited willing Primary Care Providers</a:t>
            </a:r>
            <a:endParaRPr lang="en-US" sz="2800" cap="none" spc="0"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endParaRPr>
          </a:p>
          <a:p>
            <a:pPr marL="342900" indent="-342900">
              <a:buFont typeface="Arial" panose="020B0604020202020204" pitchFamily="34" charset="0"/>
              <a:buChar char="•"/>
            </a:pPr>
            <a:r>
              <a:rPr lang="en-US" sz="2800"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Video Technology</a:t>
            </a:r>
          </a:p>
          <a:p>
            <a:pPr marL="342900" indent="-342900">
              <a:buFont typeface="Arial" panose="020B0604020202020204" pitchFamily="34" charset="0"/>
              <a:buChar char="•"/>
            </a:pPr>
            <a:r>
              <a:rPr lang="en-US" sz="2800"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rPr>
              <a:t>Published study showed…</a:t>
            </a:r>
            <a:endParaRPr lang="en-US" sz="2800" dirty="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endParaRPr>
          </a:p>
          <a:p>
            <a:pPr lvl="1"/>
            <a:r>
              <a:rPr lang="en-US" sz="2000" dirty="0"/>
              <a:t>Reduced wait times</a:t>
            </a:r>
          </a:p>
          <a:p>
            <a:pPr lvl="1"/>
            <a:r>
              <a:rPr lang="en-US" sz="2000" dirty="0"/>
              <a:t>Increase number of Hep C pts treated</a:t>
            </a:r>
          </a:p>
          <a:p>
            <a:pPr lvl="1"/>
            <a:r>
              <a:rPr lang="en-US" sz="2000" dirty="0"/>
              <a:t>Outcomes of PCPs equal to </a:t>
            </a:r>
            <a:r>
              <a:rPr lang="en-US" sz="2000" dirty="0" smtClean="0"/>
              <a:t>specialists</a:t>
            </a:r>
            <a:endParaRPr lang="en-US" sz="2800" dirty="0" smtClean="0">
              <a:ln w="0"/>
              <a:solidFill>
                <a:schemeClr val="accent4">
                  <a:lumMod val="50000"/>
                </a:schemeClr>
              </a:solidFill>
              <a:effectLst>
                <a:outerShdw blurRad="38100" dist="19050" dir="2700000" algn="tl" rotWithShape="0">
                  <a:schemeClr val="dk1">
                    <a:alpha val="40000"/>
                  </a:schemeClr>
                </a:outerShdw>
              </a:effectLst>
              <a:latin typeface="Berlin Sans FB" panose="020E0602020502020306" pitchFamily="34" charset="0"/>
            </a:endParaRPr>
          </a:p>
          <a:p>
            <a:pPr marL="342900" indent="-342900">
              <a:buFont typeface="Arial" panose="020B0604020202020204" pitchFamily="34" charset="0"/>
              <a:buChar char="•"/>
            </a:pPr>
            <a:endParaRPr lang="en-US" sz="2400" b="1" cap="none" spc="0" dirty="0">
              <a:ln/>
              <a:solidFill>
                <a:schemeClr val="accent4">
                  <a:lumMod val="75000"/>
                </a:schemeClr>
              </a:solidFill>
              <a:effectLst/>
              <a:latin typeface="Berlin Sans FB" panose="020E0602020502020306" pitchFamily="34" charset="0"/>
            </a:endParaRPr>
          </a:p>
        </p:txBody>
      </p:sp>
      <p:pic>
        <p:nvPicPr>
          <p:cNvPr id="3" name="Picture 2"/>
          <p:cNvPicPr>
            <a:picLocks noChangeAspect="1"/>
          </p:cNvPicPr>
          <p:nvPr/>
        </p:nvPicPr>
        <p:blipFill>
          <a:blip r:embed="rId4"/>
          <a:stretch>
            <a:fillRect/>
          </a:stretch>
        </p:blipFill>
        <p:spPr>
          <a:xfrm>
            <a:off x="5182225" y="3886201"/>
            <a:ext cx="3813631" cy="2539832"/>
          </a:xfrm>
          <a:prstGeom prst="rect">
            <a:avLst/>
          </a:prstGeom>
        </p:spPr>
      </p:pic>
    </p:spTree>
    <p:extLst>
      <p:ext uri="{BB962C8B-B14F-4D97-AF65-F5344CB8AC3E}">
        <p14:creationId xmlns:p14="http://schemas.microsoft.com/office/powerpoint/2010/main" val="27055728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a:xfrm>
            <a:off x="268321" y="1043954"/>
            <a:ext cx="8531157" cy="584775"/>
          </a:xfrm>
          <a:prstGeom prst="rect">
            <a:avLst/>
          </a:prstGeom>
          <a:noFill/>
          <a:ln w="19050" cmpd="thickThin">
            <a:solidFill>
              <a:schemeClr val="bg1"/>
            </a:solidFill>
          </a:ln>
        </p:spPr>
        <p:txBody>
          <a:bodyPr wrap="square" lIns="91440" tIns="45720" rIns="91440" bIns="45720">
            <a:spAutoFit/>
            <a:scene3d>
              <a:camera prst="orthographicFront"/>
              <a:lightRig rig="soft" dir="t">
                <a:rot lat="0" lon="0" rev="15600000"/>
              </a:lightRig>
            </a:scene3d>
            <a:sp3d extrusionH="57150" prstMaterial="softEdge">
              <a:bevelT w="25400" h="38100"/>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w="0"/>
                <a:solidFill>
                  <a:prstClr val="black"/>
                </a:solidFill>
                <a:effectLst>
                  <a:outerShdw blurRad="38100" dist="19050" dir="2700000" algn="tl" rotWithShape="0">
                    <a:prstClr val="black">
                      <a:alpha val="40000"/>
                    </a:prstClr>
                  </a:outerShdw>
                </a:effectLst>
                <a:uLnTx/>
                <a:uFillTx/>
                <a:latin typeface="Berlin Sans FB" panose="020E0602020502020306" pitchFamily="34" charset="0"/>
                <a:ea typeface="+mn-ea"/>
                <a:cs typeface="+mn-cs"/>
              </a:rPr>
              <a:t>ECHO Roles</a:t>
            </a:r>
            <a:endParaRPr kumimoji="0" lang="en-US" sz="2400" b="1" i="0" u="none" strike="noStrike" kern="1200" cap="none" spc="0" normalizeH="0" baseline="0" noProof="0" dirty="0">
              <a:ln>
                <a:noFill/>
              </a:ln>
              <a:solidFill>
                <a:prstClr val="black"/>
              </a:solidFill>
              <a:effectLst/>
              <a:uLnTx/>
              <a:uFillTx/>
              <a:latin typeface="Calibri" panose="020F0502020204030204"/>
              <a:ea typeface="+mn-ea"/>
              <a:cs typeface="DokChampa" pitchFamily="34" charset="-34"/>
            </a:endParaRPr>
          </a:p>
        </p:txBody>
      </p:sp>
      <p:pic>
        <p:nvPicPr>
          <p:cNvPr id="2" name="Picture 1"/>
          <p:cNvPicPr>
            <a:picLocks noChangeAspect="1"/>
          </p:cNvPicPr>
          <p:nvPr/>
        </p:nvPicPr>
        <p:blipFill>
          <a:blip r:embed="rId4"/>
          <a:stretch>
            <a:fillRect/>
          </a:stretch>
        </p:blipFill>
        <p:spPr>
          <a:xfrm>
            <a:off x="58128" y="1663601"/>
            <a:ext cx="3735254" cy="2106935"/>
          </a:xfrm>
          <a:prstGeom prst="rect">
            <a:avLst/>
          </a:prstGeom>
        </p:spPr>
      </p:pic>
      <p:pic>
        <p:nvPicPr>
          <p:cNvPr id="3" name="Picture 2"/>
          <p:cNvPicPr>
            <a:picLocks noChangeAspect="1"/>
          </p:cNvPicPr>
          <p:nvPr/>
        </p:nvPicPr>
        <p:blipFill>
          <a:blip r:embed="rId5"/>
          <a:stretch>
            <a:fillRect/>
          </a:stretch>
        </p:blipFill>
        <p:spPr>
          <a:xfrm>
            <a:off x="58128" y="4001006"/>
            <a:ext cx="4014238" cy="2154807"/>
          </a:xfrm>
          <a:prstGeom prst="rect">
            <a:avLst/>
          </a:prstGeom>
        </p:spPr>
      </p:pic>
      <p:grpSp>
        <p:nvGrpSpPr>
          <p:cNvPr id="9" name="Group 8"/>
          <p:cNvGrpSpPr/>
          <p:nvPr/>
        </p:nvGrpSpPr>
        <p:grpSpPr>
          <a:xfrm>
            <a:off x="6335939" y="1706652"/>
            <a:ext cx="666250" cy="666250"/>
            <a:chOff x="740278" y="541019"/>
            <a:chExt cx="666250" cy="666250"/>
          </a:xfrm>
        </p:grpSpPr>
        <p:sp>
          <p:nvSpPr>
            <p:cNvPr id="14" name="Oval 13"/>
            <p:cNvSpPr/>
            <p:nvPr/>
          </p:nvSpPr>
          <p:spPr>
            <a:xfrm>
              <a:off x="740278" y="541019"/>
              <a:ext cx="666250" cy="666250"/>
            </a:xfrm>
            <a:prstGeom prst="ellipse">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15" name="Oval 4"/>
            <p:cNvSpPr txBox="1"/>
            <p:nvPr/>
          </p:nvSpPr>
          <p:spPr>
            <a:xfrm>
              <a:off x="837848" y="638589"/>
              <a:ext cx="471110" cy="47111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b="1" kern="1200" dirty="0" smtClean="0">
                  <a:solidFill>
                    <a:schemeClr val="tx1"/>
                  </a:solidFill>
                </a:rPr>
                <a:t>Spokes</a:t>
              </a:r>
              <a:endParaRPr lang="en-US" sz="1100" b="1" kern="1200" dirty="0">
                <a:solidFill>
                  <a:schemeClr val="tx1"/>
                </a:solidFill>
              </a:endParaRPr>
            </a:p>
          </p:txBody>
        </p:sp>
      </p:grpSp>
      <p:grpSp>
        <p:nvGrpSpPr>
          <p:cNvPr id="10" name="Group 9"/>
          <p:cNvGrpSpPr/>
          <p:nvPr/>
        </p:nvGrpSpPr>
        <p:grpSpPr>
          <a:xfrm>
            <a:off x="7016995" y="1545568"/>
            <a:ext cx="666250" cy="666250"/>
            <a:chOff x="1421334" y="379935"/>
            <a:chExt cx="666250" cy="666250"/>
          </a:xfrm>
        </p:grpSpPr>
        <p:sp>
          <p:nvSpPr>
            <p:cNvPr id="12" name="Oval 11"/>
            <p:cNvSpPr/>
            <p:nvPr/>
          </p:nvSpPr>
          <p:spPr>
            <a:xfrm>
              <a:off x="1421334" y="379935"/>
              <a:ext cx="666250" cy="666250"/>
            </a:xfrm>
            <a:prstGeom prst="ellipse">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13" name="Oval 6"/>
            <p:cNvSpPr txBox="1"/>
            <p:nvPr/>
          </p:nvSpPr>
          <p:spPr>
            <a:xfrm>
              <a:off x="1518904" y="477505"/>
              <a:ext cx="471110" cy="47111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b="1" kern="1200" dirty="0" smtClean="0">
                  <a:solidFill>
                    <a:schemeClr val="tx1"/>
                  </a:solidFill>
                </a:rPr>
                <a:t>Hub</a:t>
              </a:r>
              <a:endParaRPr lang="en-US" sz="1400" b="1" kern="1200" dirty="0">
                <a:solidFill>
                  <a:schemeClr val="tx1"/>
                </a:solidFill>
              </a:endParaRPr>
            </a:p>
          </p:txBody>
        </p:sp>
      </p:grpSp>
      <p:grpSp>
        <p:nvGrpSpPr>
          <p:cNvPr id="16" name="Group 15"/>
          <p:cNvGrpSpPr/>
          <p:nvPr/>
        </p:nvGrpSpPr>
        <p:grpSpPr>
          <a:xfrm>
            <a:off x="6705326" y="2266562"/>
            <a:ext cx="1047325" cy="802745"/>
            <a:chOff x="1026479" y="972608"/>
            <a:chExt cx="1047325" cy="802745"/>
          </a:xfrm>
        </p:grpSpPr>
        <p:sp>
          <p:nvSpPr>
            <p:cNvPr id="17" name="Oval 16"/>
            <p:cNvSpPr/>
            <p:nvPr/>
          </p:nvSpPr>
          <p:spPr>
            <a:xfrm>
              <a:off x="1026479" y="972608"/>
              <a:ext cx="1047325" cy="802745"/>
            </a:xfrm>
            <a:prstGeom prst="ellipse">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 name="Oval 4"/>
            <p:cNvSpPr txBox="1"/>
            <p:nvPr/>
          </p:nvSpPr>
          <p:spPr>
            <a:xfrm>
              <a:off x="1179856" y="1090167"/>
              <a:ext cx="740571" cy="5676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US" sz="1100" b="1" kern="1200" dirty="0" smtClean="0">
                  <a:solidFill>
                    <a:schemeClr val="tx1"/>
                  </a:solidFill>
                </a:rPr>
                <a:t>Technology</a:t>
              </a:r>
              <a:endParaRPr lang="en-US" sz="1100" b="1" kern="1200" dirty="0">
                <a:solidFill>
                  <a:schemeClr val="tx1"/>
                </a:solidFill>
              </a:endParaRPr>
            </a:p>
          </p:txBody>
        </p:sp>
      </p:grpSp>
      <p:sp>
        <p:nvSpPr>
          <p:cNvPr id="11" name="Shape 10"/>
          <p:cNvSpPr/>
          <p:nvPr/>
        </p:nvSpPr>
        <p:spPr>
          <a:xfrm>
            <a:off x="5996992" y="1416691"/>
            <a:ext cx="2391468" cy="1948612"/>
          </a:xfrm>
          <a:prstGeom prst="funnel">
            <a:avLst/>
          </a:prstGeom>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grpSp>
        <p:nvGrpSpPr>
          <p:cNvPr id="25" name="Group 24"/>
          <p:cNvGrpSpPr/>
          <p:nvPr/>
        </p:nvGrpSpPr>
        <p:grpSpPr>
          <a:xfrm>
            <a:off x="5959886" y="4250054"/>
            <a:ext cx="2540690" cy="475747"/>
            <a:chOff x="2483" y="0"/>
            <a:chExt cx="2540690" cy="475747"/>
          </a:xfrm>
          <a:scene3d>
            <a:camera prst="orthographicFront"/>
            <a:lightRig rig="flat" dir="t"/>
          </a:scene3d>
        </p:grpSpPr>
        <p:sp>
          <p:nvSpPr>
            <p:cNvPr id="32" name="Rounded Rectangle 31"/>
            <p:cNvSpPr/>
            <p:nvPr/>
          </p:nvSpPr>
          <p:spPr>
            <a:xfrm>
              <a:off x="2483" y="0"/>
              <a:ext cx="2540690" cy="475747"/>
            </a:xfrm>
            <a:prstGeom prst="roundRect">
              <a:avLst>
                <a:gd name="adj" fmla="val 10000"/>
              </a:avLst>
            </a:prstGeom>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33" name="Rounded Rectangle 4"/>
            <p:cNvSpPr txBox="1"/>
            <p:nvPr/>
          </p:nvSpPr>
          <p:spPr>
            <a:xfrm>
              <a:off x="16417" y="13934"/>
              <a:ext cx="2512822" cy="44787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tx1">
                      <a:lumMod val="75000"/>
                      <a:lumOff val="25000"/>
                    </a:schemeClr>
                  </a:solidFill>
                </a:rPr>
                <a:t>Increased capacity</a:t>
              </a:r>
              <a:endParaRPr lang="en-US" sz="2000" kern="1200" dirty="0">
                <a:solidFill>
                  <a:schemeClr val="tx1">
                    <a:lumMod val="75000"/>
                    <a:lumOff val="25000"/>
                  </a:schemeClr>
                </a:solidFill>
              </a:endParaRPr>
            </a:p>
          </p:txBody>
        </p:sp>
      </p:grpSp>
      <p:grpSp>
        <p:nvGrpSpPr>
          <p:cNvPr id="26" name="Group 25"/>
          <p:cNvGrpSpPr/>
          <p:nvPr/>
        </p:nvGrpSpPr>
        <p:grpSpPr>
          <a:xfrm>
            <a:off x="5958644" y="4771004"/>
            <a:ext cx="2540690" cy="475747"/>
            <a:chOff x="1241" y="520950"/>
            <a:chExt cx="2540690" cy="475747"/>
          </a:xfrm>
          <a:scene3d>
            <a:camera prst="orthographicFront"/>
            <a:lightRig rig="flat" dir="t"/>
          </a:scene3d>
        </p:grpSpPr>
        <p:sp>
          <p:nvSpPr>
            <p:cNvPr id="30" name="Rounded Rectangle 29"/>
            <p:cNvSpPr/>
            <p:nvPr/>
          </p:nvSpPr>
          <p:spPr>
            <a:xfrm>
              <a:off x="1241" y="520950"/>
              <a:ext cx="2540690" cy="475747"/>
            </a:xfrm>
            <a:prstGeom prst="roundRect">
              <a:avLst>
                <a:gd name="adj" fmla="val 10000"/>
              </a:avLst>
            </a:prstGeom>
            <a:sp3d prstMaterial="plastic">
              <a:bevelT w="120900" h="88900"/>
              <a:bevelB w="88900" h="31750" prst="angle"/>
            </a:sp3d>
          </p:spPr>
          <p:style>
            <a:lnRef idx="0">
              <a:schemeClr val="lt1">
                <a:hueOff val="0"/>
                <a:satOff val="0"/>
                <a:lumOff val="0"/>
                <a:alphaOff val="0"/>
              </a:schemeClr>
            </a:lnRef>
            <a:fillRef idx="3">
              <a:schemeClr val="accent6">
                <a:hueOff val="0"/>
                <a:satOff val="0"/>
                <a:lumOff val="0"/>
                <a:alphaOff val="0"/>
              </a:schemeClr>
            </a:fillRef>
            <a:effectRef idx="1">
              <a:schemeClr val="accent6">
                <a:hueOff val="0"/>
                <a:satOff val="0"/>
                <a:lumOff val="0"/>
                <a:alphaOff val="0"/>
              </a:schemeClr>
            </a:effectRef>
            <a:fontRef idx="minor">
              <a:schemeClr val="lt1"/>
            </a:fontRef>
          </p:style>
        </p:sp>
        <p:sp>
          <p:nvSpPr>
            <p:cNvPr id="31" name="Rounded Rectangle 6"/>
            <p:cNvSpPr txBox="1"/>
            <p:nvPr/>
          </p:nvSpPr>
          <p:spPr>
            <a:xfrm>
              <a:off x="15175" y="534884"/>
              <a:ext cx="2512822" cy="44787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tx1">
                      <a:lumMod val="75000"/>
                      <a:lumOff val="25000"/>
                    </a:schemeClr>
                  </a:solidFill>
                </a:rPr>
                <a:t>Increased access</a:t>
              </a:r>
              <a:endParaRPr lang="en-US" sz="2000" kern="1200" dirty="0">
                <a:solidFill>
                  <a:schemeClr val="tx1">
                    <a:lumMod val="75000"/>
                    <a:lumOff val="25000"/>
                  </a:schemeClr>
                </a:solidFill>
              </a:endParaRPr>
            </a:p>
          </p:txBody>
        </p:sp>
      </p:grpSp>
      <p:grpSp>
        <p:nvGrpSpPr>
          <p:cNvPr id="27" name="Group 26"/>
          <p:cNvGrpSpPr/>
          <p:nvPr/>
        </p:nvGrpSpPr>
        <p:grpSpPr>
          <a:xfrm>
            <a:off x="5958644" y="5291396"/>
            <a:ext cx="2540690" cy="475747"/>
            <a:chOff x="1241" y="1041342"/>
            <a:chExt cx="2540690" cy="475747"/>
          </a:xfrm>
          <a:scene3d>
            <a:camera prst="orthographicFront"/>
            <a:lightRig rig="flat" dir="t"/>
          </a:scene3d>
        </p:grpSpPr>
        <p:sp>
          <p:nvSpPr>
            <p:cNvPr id="28" name="Rounded Rectangle 27"/>
            <p:cNvSpPr/>
            <p:nvPr/>
          </p:nvSpPr>
          <p:spPr>
            <a:xfrm>
              <a:off x="1241" y="1041342"/>
              <a:ext cx="2540690" cy="475747"/>
            </a:xfrm>
            <a:prstGeom prst="roundRect">
              <a:avLst>
                <a:gd name="adj" fmla="val 10000"/>
              </a:avLst>
            </a:prstGeom>
            <a:sp3d prstMaterial="plastic">
              <a:bevelT w="120900" h="88900"/>
              <a:bevelB w="88900" h="31750" prst="angle"/>
            </a:sp3d>
          </p:spPr>
          <p:style>
            <a:lnRef idx="0">
              <a:schemeClr val="lt1">
                <a:hueOff val="0"/>
                <a:satOff val="0"/>
                <a:lumOff val="0"/>
                <a:alphaOff val="0"/>
              </a:schemeClr>
            </a:lnRef>
            <a:fillRef idx="3">
              <a:schemeClr val="accent1">
                <a:hueOff val="0"/>
                <a:satOff val="0"/>
                <a:lumOff val="0"/>
                <a:alphaOff val="0"/>
              </a:schemeClr>
            </a:fillRef>
            <a:effectRef idx="1">
              <a:schemeClr val="accent1">
                <a:hueOff val="0"/>
                <a:satOff val="0"/>
                <a:lumOff val="0"/>
                <a:alphaOff val="0"/>
              </a:schemeClr>
            </a:effectRef>
            <a:fontRef idx="minor">
              <a:schemeClr val="lt1"/>
            </a:fontRef>
          </p:style>
        </p:sp>
        <p:sp>
          <p:nvSpPr>
            <p:cNvPr id="29" name="Rounded Rectangle 8"/>
            <p:cNvSpPr txBox="1"/>
            <p:nvPr/>
          </p:nvSpPr>
          <p:spPr>
            <a:xfrm>
              <a:off x="15175" y="1055276"/>
              <a:ext cx="2512822" cy="447879"/>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solidFill>
                    <a:schemeClr val="tx1">
                      <a:lumMod val="75000"/>
                      <a:lumOff val="25000"/>
                    </a:schemeClr>
                  </a:solidFill>
                </a:rPr>
                <a:t>Reduced costs</a:t>
              </a:r>
              <a:endParaRPr lang="en-US" sz="2000" kern="1200" dirty="0">
                <a:solidFill>
                  <a:schemeClr val="tx1">
                    <a:lumMod val="75000"/>
                    <a:lumOff val="25000"/>
                  </a:schemeClr>
                </a:solidFill>
              </a:endParaRPr>
            </a:p>
          </p:txBody>
        </p:sp>
      </p:grpSp>
      <p:sp>
        <p:nvSpPr>
          <p:cNvPr id="4" name="Rectangle 3"/>
          <p:cNvSpPr/>
          <p:nvPr/>
        </p:nvSpPr>
        <p:spPr>
          <a:xfrm>
            <a:off x="6566455" y="3708834"/>
            <a:ext cx="1446422" cy="369332"/>
          </a:xfrm>
          <a:prstGeom prst="rect">
            <a:avLst/>
          </a:prstGeom>
        </p:spPr>
        <p:txBody>
          <a:bodyPr wrap="none">
            <a:spAutoFit/>
          </a:bodyPr>
          <a:lstStyle/>
          <a:p>
            <a:pPr lvl="0"/>
            <a:r>
              <a:rPr lang="en-US" b="1" dirty="0">
                <a:effectLst>
                  <a:outerShdw blurRad="38100" dist="38100" dir="2700000" algn="tl">
                    <a:srgbClr val="000000">
                      <a:alpha val="43137"/>
                    </a:srgbClr>
                  </a:outerShdw>
                </a:effectLst>
              </a:rPr>
              <a:t>Project ECHO</a:t>
            </a:r>
          </a:p>
        </p:txBody>
      </p:sp>
      <p:sp>
        <p:nvSpPr>
          <p:cNvPr id="5" name="Down Arrow 4"/>
          <p:cNvSpPr/>
          <p:nvPr/>
        </p:nvSpPr>
        <p:spPr>
          <a:xfrm>
            <a:off x="7006738" y="3204384"/>
            <a:ext cx="444500" cy="5661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349873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13975</TotalTime>
  <Words>1819</Words>
  <Application>Microsoft Office PowerPoint</Application>
  <PresentationFormat>On-screen Show (4:3)</PresentationFormat>
  <Paragraphs>203</Paragraphs>
  <Slides>25</Slides>
  <Notes>20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Berlin Sans FB</vt:lpstr>
      <vt:lpstr>Calibri</vt:lpstr>
      <vt:lpstr>Calibri Light</vt:lpstr>
      <vt:lpstr>DokChampa</vt:lpstr>
      <vt:lpstr>Gill Sans Ultra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Buschjost, Brenda</cp:lastModifiedBy>
  <cp:revision>221</cp:revision>
  <cp:lastPrinted>2016-05-13T20:06:56Z</cp:lastPrinted>
  <dcterms:created xsi:type="dcterms:W3CDTF">2015-12-21T14:47:10Z</dcterms:created>
  <dcterms:modified xsi:type="dcterms:W3CDTF">2020-06-02T19:15:07Z</dcterms:modified>
</cp:coreProperties>
</file>